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6" r:id="rId2"/>
    <p:sldId id="282" r:id="rId3"/>
    <p:sldId id="257" r:id="rId4"/>
    <p:sldId id="258" r:id="rId5"/>
    <p:sldId id="262" r:id="rId6"/>
    <p:sldId id="259" r:id="rId7"/>
    <p:sldId id="261" r:id="rId8"/>
    <p:sldId id="306" r:id="rId9"/>
    <p:sldId id="263" r:id="rId10"/>
    <p:sldId id="288" r:id="rId11"/>
    <p:sldId id="266" r:id="rId12"/>
    <p:sldId id="269" r:id="rId13"/>
    <p:sldId id="281" r:id="rId14"/>
    <p:sldId id="280" r:id="rId15"/>
    <p:sldId id="279" r:id="rId16"/>
    <p:sldId id="278" r:id="rId17"/>
    <p:sldId id="300" r:id="rId18"/>
    <p:sldId id="301" r:id="rId19"/>
    <p:sldId id="267" r:id="rId20"/>
    <p:sldId id="268" r:id="rId21"/>
    <p:sldId id="289" r:id="rId22"/>
    <p:sldId id="293" r:id="rId23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8">
          <p15:clr>
            <a:srgbClr val="A4A3A4"/>
          </p15:clr>
        </p15:guide>
        <p15:guide id="2" pos="287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B8EB"/>
    <a:srgbClr val="FBFF83"/>
    <a:srgbClr val="A82700"/>
    <a:srgbClr val="C41700"/>
    <a:srgbClr val="D21D00"/>
    <a:srgbClr val="F02700"/>
    <a:srgbClr val="FF3E0B"/>
    <a:srgbClr val="FF91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Objects="1" showGuides="1">
      <p:cViewPr varScale="1">
        <p:scale>
          <a:sx n="79" d="100"/>
          <a:sy n="79" d="100"/>
        </p:scale>
        <p:origin x="150" y="420"/>
      </p:cViewPr>
      <p:guideLst>
        <p:guide orient="horz" pos="2138"/>
        <p:guide pos="287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sz="1200" dirty="0"/>
          </a:p>
        </p:txBody>
      </p:sp>
      <p:sp>
        <p:nvSpPr>
          <p:cNvPr id="2051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fld id="{BB962C8B-B14F-4D97-AF65-F5344CB8AC3E}" type="datetimeFigureOut">
              <a:rPr lang="zh-CN" altLang="en-US" sz="1200" dirty="0"/>
              <a:t>2020/4/6</a:t>
            </a:fld>
            <a:endParaRPr lang="zh-CN" altLang="en-US" sz="1200" dirty="0"/>
          </a:p>
        </p:txBody>
      </p:sp>
      <p:sp>
        <p:nvSpPr>
          <p:cNvPr id="2052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054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endParaRPr lang="en-US" altLang="x-none" sz="1200" dirty="0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  <a:t>2020/4/6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  <a:t>2020/4/6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  <a:t>2020/4/6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  <a:t>2020/4/6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SmartArt 占位符 2"/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  <a:t>2020/4/6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  <a:t>2020/4/6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  <a:t>2020/4/6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  <a:t>2020/4/6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  <a:t>2020/4/6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  <a:t>2020/4/6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  <a:t>2020/4/6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  <a:t>2020/4/6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  <a:t>2020/4/6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B3FFF0">
                <a:alpha val="100000"/>
              </a:srgbClr>
            </a:gs>
            <a:gs pos="100000">
              <a:srgbClr val="A9C6FF">
                <a:alpha val="100000"/>
              </a:srgb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  <a:t>2020/4/6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576580" y="911225"/>
            <a:ext cx="7991475" cy="4752975"/>
          </a:xfrm>
          <a:ln/>
        </p:spPr>
        <p:txBody>
          <a:bodyPr vert="horz" anchor="ctr"/>
          <a:lstStyle/>
          <a:p>
            <a:pPr defTabSz="914400">
              <a:lnSpc>
                <a:spcPct val="150000"/>
              </a:lnSpc>
              <a:buClrTx/>
              <a:buSzTx/>
              <a:buFontTx/>
            </a:pPr>
            <a:r>
              <a:rPr lang="zh-CN" altLang="en-US" sz="9600" b="1" kern="1200" baseline="0" dirty="0">
                <a:solidFill>
                  <a:srgbClr val="CC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艾  灸  疗  法</a:t>
            </a:r>
            <a:br>
              <a:rPr lang="zh-CN" altLang="en-US" sz="8000" b="1" kern="1200" baseline="0" dirty="0">
                <a:solidFill>
                  <a:srgbClr val="CC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4800" b="1" kern="1200" baseline="0" dirty="0">
                <a:solidFill>
                  <a:srgbClr val="CC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基 础 知 识 培 训</a:t>
            </a:r>
          </a:p>
        </p:txBody>
      </p:sp>
      <p:pic>
        <p:nvPicPr>
          <p:cNvPr id="3" name="5bc859d193aaf">
            <a:hlinkClick r:id="" action="ppaction://media"/>
            <a:extLst>
              <a:ext uri="{FF2B5EF4-FFF2-40B4-BE49-F238E27FC236}">
                <a16:creationId xmlns:a16="http://schemas.microsoft.com/office/drawing/2014/main" id="{847D0738-3594-44A5-81A6-69D89636105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707832" y="-1512240"/>
            <a:ext cx="1529045" cy="1529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074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2289"/>
          <p:cNvGrpSpPr>
            <a:grpSpLocks noRot="1" noChangeAspect="1"/>
          </p:cNvGrpSpPr>
          <p:nvPr/>
        </p:nvGrpSpPr>
        <p:grpSpPr>
          <a:xfrm>
            <a:off x="679450" y="622300"/>
            <a:ext cx="6773863" cy="5616575"/>
            <a:chOff x="0" y="0"/>
            <a:chExt cx="1440" cy="2448"/>
          </a:xfrm>
        </p:grpSpPr>
        <p:sp>
          <p:nvSpPr>
            <p:cNvPr id="12291" name="矩形 12290"/>
            <p:cNvSpPr>
              <a:spLocks noRot="1" noChangeAspect="1"/>
            </p:cNvSpPr>
            <p:nvPr/>
          </p:nvSpPr>
          <p:spPr>
            <a:xfrm>
              <a:off x="0" y="0"/>
              <a:ext cx="1440" cy="244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2" name="圆角矩形 12291"/>
            <p:cNvSpPr/>
            <p:nvPr/>
          </p:nvSpPr>
          <p:spPr>
            <a:xfrm>
              <a:off x="0" y="0"/>
              <a:ext cx="864" cy="28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FFDB3">
                    <a:alpha val="100000"/>
                  </a:srgbClr>
                </a:gs>
                <a:gs pos="100000">
                  <a:srgbClr val="D1FF2F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vert="horz" wrap="square" anchor="ctr"/>
            <a:lstStyle/>
            <a:p>
              <a:pPr algn="ctr"/>
              <a:r>
                <a:rPr lang="zh-CN" altLang="en-US" sz="3600" b="1">
                  <a:solidFill>
                    <a:srgbClr val="CC3300"/>
                  </a:solidFill>
                  <a:latin typeface="Arial" panose="020B0604020202020204" pitchFamily="34" charset="0"/>
                  <a:ea typeface="黑体" panose="02010609060101010101" charset="-122"/>
                </a:rPr>
                <a:t>艾灸的适应症</a:t>
              </a:r>
            </a:p>
          </p:txBody>
        </p:sp>
        <p:sp>
          <p:nvSpPr>
            <p:cNvPr id="12293" name="圆角矩形 12292"/>
            <p:cNvSpPr/>
            <p:nvPr/>
          </p:nvSpPr>
          <p:spPr>
            <a:xfrm>
              <a:off x="576" y="432"/>
              <a:ext cx="864" cy="28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FFDB3">
                    <a:alpha val="100000"/>
                  </a:srgbClr>
                </a:gs>
                <a:gs pos="100000">
                  <a:srgbClr val="D1FF2F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vert="horz" wrap="square" anchor="ctr"/>
            <a:lstStyle/>
            <a:p>
              <a:r>
                <a:rPr lang="zh-CN" altLang="en-US" sz="2300" b="1" dirty="0">
                  <a:solidFill>
                    <a:srgbClr val="CC3300"/>
                  </a:solidFill>
                  <a:latin typeface="宋体" panose="02010600030101010101" pitchFamily="2" charset="-122"/>
                </a:rPr>
                <a:t>  </a:t>
              </a:r>
              <a:r>
                <a:rPr lang="zh-CN" altLang="en-US" sz="3200" b="1" dirty="0">
                  <a:solidFill>
                    <a:srgbClr val="CC3300"/>
                  </a:solidFill>
                  <a:latin typeface="宋体" panose="02010600030101010101" pitchFamily="2" charset="-122"/>
                </a:rPr>
                <a:t> 1、四肢关节疾病</a:t>
              </a:r>
            </a:p>
          </p:txBody>
        </p:sp>
        <p:cxnSp>
          <p:nvCxnSpPr>
            <p:cNvPr id="12294" name="肘形连接符 12293"/>
            <p:cNvCxnSpPr>
              <a:stCxn id="12293" idx="1"/>
              <a:endCxn id="12292" idx="2"/>
            </p:cNvCxnSpPr>
            <p:nvPr/>
          </p:nvCxnSpPr>
          <p:spPr>
            <a:xfrm rot="10800000">
              <a:off x="432" y="288"/>
              <a:ext cx="144" cy="288"/>
            </a:xfrm>
            <a:prstGeom prst="bentConnector2">
              <a:avLst/>
            </a:prstGeom>
            <a:ln w="28575" cap="flat" cmpd="sng">
              <a:solidFill>
                <a:srgbClr val="8FACE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12295" name="圆角矩形 12294"/>
            <p:cNvSpPr/>
            <p:nvPr/>
          </p:nvSpPr>
          <p:spPr>
            <a:xfrm>
              <a:off x="576" y="864"/>
              <a:ext cx="864" cy="28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FFDB3">
                    <a:alpha val="100000"/>
                  </a:srgbClr>
                </a:gs>
                <a:gs pos="100000">
                  <a:srgbClr val="D1FF2F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vert="horz" wrap="square" anchor="ctr"/>
            <a:lstStyle/>
            <a:p>
              <a:r>
                <a:rPr lang="zh-CN" altLang="en-US" sz="3200" dirty="0">
                  <a:latin typeface="宋体" panose="02010600030101010101" pitchFamily="2" charset="-122"/>
                </a:rPr>
                <a:t>  </a:t>
              </a:r>
              <a:r>
                <a:rPr lang="zh-CN" altLang="en-US" sz="3200" b="1" dirty="0">
                  <a:solidFill>
                    <a:srgbClr val="CC3300"/>
                  </a:solidFill>
                  <a:latin typeface="宋体" panose="02010600030101010101" pitchFamily="2" charset="-122"/>
                </a:rPr>
                <a:t>2、消化系统疾病</a:t>
              </a:r>
            </a:p>
          </p:txBody>
        </p:sp>
        <p:cxnSp>
          <p:nvCxnSpPr>
            <p:cNvPr id="12296" name="肘形连接符 12295"/>
            <p:cNvCxnSpPr>
              <a:stCxn id="12295" idx="1"/>
              <a:endCxn id="12292" idx="2"/>
            </p:cNvCxnSpPr>
            <p:nvPr/>
          </p:nvCxnSpPr>
          <p:spPr>
            <a:xfrm rot="10800000">
              <a:off x="432" y="288"/>
              <a:ext cx="144" cy="720"/>
            </a:xfrm>
            <a:prstGeom prst="bentConnector2">
              <a:avLst/>
            </a:prstGeom>
            <a:ln w="28575" cap="flat" cmpd="sng">
              <a:solidFill>
                <a:srgbClr val="8FACE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12297" name="圆角矩形 12296"/>
            <p:cNvSpPr/>
            <p:nvPr/>
          </p:nvSpPr>
          <p:spPr>
            <a:xfrm>
              <a:off x="576" y="1296"/>
              <a:ext cx="864" cy="28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FFDB3">
                    <a:alpha val="100000"/>
                  </a:srgbClr>
                </a:gs>
                <a:gs pos="100000">
                  <a:srgbClr val="D1FF2F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vert="horz" wrap="square" anchor="ctr"/>
            <a:lstStyle/>
            <a:p>
              <a:r>
                <a:rPr lang="zh-CN" altLang="en-US" sz="3200" b="1" dirty="0">
                  <a:solidFill>
                    <a:srgbClr val="CC3300"/>
                  </a:solidFill>
                  <a:latin typeface="Arial" panose="020B0604020202020204" pitchFamily="34" charset="0"/>
                </a:rPr>
                <a:t>    3、呼吸系统疾病</a:t>
              </a:r>
            </a:p>
          </p:txBody>
        </p:sp>
        <p:cxnSp>
          <p:nvCxnSpPr>
            <p:cNvPr id="12298" name="肘形连接符 12297"/>
            <p:cNvCxnSpPr>
              <a:stCxn id="12297" idx="1"/>
              <a:endCxn id="12292" idx="2"/>
            </p:cNvCxnSpPr>
            <p:nvPr/>
          </p:nvCxnSpPr>
          <p:spPr>
            <a:xfrm rot="10800000">
              <a:off x="432" y="288"/>
              <a:ext cx="144" cy="1152"/>
            </a:xfrm>
            <a:prstGeom prst="bentConnector2">
              <a:avLst/>
            </a:prstGeom>
            <a:ln w="28575" cap="flat" cmpd="sng">
              <a:solidFill>
                <a:srgbClr val="8FACE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12299" name="圆角矩形 12298"/>
            <p:cNvSpPr/>
            <p:nvPr/>
          </p:nvSpPr>
          <p:spPr>
            <a:xfrm>
              <a:off x="576" y="1728"/>
              <a:ext cx="864" cy="28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FFDB3">
                    <a:alpha val="100000"/>
                  </a:srgbClr>
                </a:gs>
                <a:gs pos="100000">
                  <a:srgbClr val="D1FF2F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vert="horz" wrap="square" anchor="ctr"/>
            <a:lstStyle/>
            <a:p>
              <a:r>
                <a:rPr lang="zh-CN" altLang="en-US" sz="3200" b="1" dirty="0">
                  <a:solidFill>
                    <a:srgbClr val="CC3300"/>
                  </a:solidFill>
                  <a:latin typeface="Arial" panose="020B0604020202020204" pitchFamily="34" charset="0"/>
                </a:rPr>
                <a:t>    </a:t>
              </a:r>
            </a:p>
            <a:p>
              <a:r>
                <a:rPr lang="zh-CN" altLang="en-US" sz="3200" b="1" dirty="0">
                  <a:solidFill>
                    <a:srgbClr val="CC3300"/>
                  </a:solidFill>
                  <a:latin typeface="Arial" panose="020B0604020202020204" pitchFamily="34" charset="0"/>
                </a:rPr>
                <a:t>    4、妇科疾病</a:t>
              </a:r>
            </a:p>
            <a:p>
              <a:endParaRPr lang="zh-CN" altLang="en-US" sz="3200" b="1" dirty="0">
                <a:solidFill>
                  <a:srgbClr val="CC3300"/>
                </a:solidFill>
                <a:latin typeface="宋体" panose="02010600030101010101" pitchFamily="2" charset="-122"/>
              </a:endParaRPr>
            </a:p>
          </p:txBody>
        </p:sp>
        <p:cxnSp>
          <p:nvCxnSpPr>
            <p:cNvPr id="12300" name="肘形连接符 12299"/>
            <p:cNvCxnSpPr>
              <a:stCxn id="12299" idx="1"/>
              <a:endCxn id="12292" idx="2"/>
            </p:cNvCxnSpPr>
            <p:nvPr/>
          </p:nvCxnSpPr>
          <p:spPr>
            <a:xfrm rot="10800000">
              <a:off x="432" y="288"/>
              <a:ext cx="144" cy="1584"/>
            </a:xfrm>
            <a:prstGeom prst="bentConnector2">
              <a:avLst/>
            </a:prstGeom>
            <a:ln w="28575" cap="flat" cmpd="sng">
              <a:solidFill>
                <a:srgbClr val="8FACE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12301" name="圆角矩形 12300"/>
            <p:cNvSpPr/>
            <p:nvPr/>
          </p:nvSpPr>
          <p:spPr>
            <a:xfrm>
              <a:off x="576" y="2160"/>
              <a:ext cx="864" cy="28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FFDB3">
                    <a:alpha val="100000"/>
                  </a:srgbClr>
                </a:gs>
                <a:gs pos="100000">
                  <a:srgbClr val="D1FF2F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vert="horz" wrap="square" anchor="ctr"/>
            <a:lstStyle/>
            <a:p>
              <a:r>
                <a:rPr lang="zh-CN" altLang="en-US" sz="3200" b="1" dirty="0">
                  <a:solidFill>
                    <a:srgbClr val="CC3300"/>
                  </a:solidFill>
                  <a:latin typeface="Arial" panose="020B0604020202020204" pitchFamily="34" charset="0"/>
                </a:rPr>
                <a:t>    5、疼痛类</a:t>
              </a:r>
            </a:p>
          </p:txBody>
        </p:sp>
        <p:cxnSp>
          <p:nvCxnSpPr>
            <p:cNvPr id="12302" name="肘形连接符 12301"/>
            <p:cNvCxnSpPr>
              <a:stCxn id="12301" idx="1"/>
              <a:endCxn id="12292" idx="2"/>
            </p:cNvCxnSpPr>
            <p:nvPr/>
          </p:nvCxnSpPr>
          <p:spPr>
            <a:xfrm rot="10800000">
              <a:off x="432" y="288"/>
              <a:ext cx="144" cy="2016"/>
            </a:xfrm>
            <a:prstGeom prst="bentConnector2">
              <a:avLst/>
            </a:prstGeom>
            <a:ln w="28575" cap="flat" cmpd="sng">
              <a:solidFill>
                <a:srgbClr val="8FACE8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占位符 13313"/>
          <p:cNvSpPr>
            <a:spLocks noGrp="1"/>
          </p:cNvSpPr>
          <p:nvPr>
            <p:ph type="body" idx="1"/>
          </p:nvPr>
        </p:nvSpPr>
        <p:spPr>
          <a:xfrm>
            <a:off x="180975" y="406400"/>
            <a:ext cx="8712200" cy="5832475"/>
          </a:xfrm>
          <a:ln/>
        </p:spPr>
        <p:txBody>
          <a:bodyPr/>
          <a:lstStyle/>
          <a:p>
            <a:pPr>
              <a:buNone/>
            </a:pPr>
            <a:endParaRPr lang="zh-CN" altLang="en-US" sz="2400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v"/>
            </a:pPr>
            <a:r>
              <a:rPr lang="zh-CN" altLang="en-US" b="1" dirty="0">
                <a:solidFill>
                  <a:srgbClr val="CC3300"/>
                </a:solidFill>
                <a:latin typeface="宋体" panose="02010600030101010101" pitchFamily="2" charset="-122"/>
              </a:rPr>
              <a:t>  1、四肢关节疾病：</a:t>
            </a:r>
            <a:r>
              <a:rPr lang="zh-CN" altLang="en-US" dirty="0">
                <a:latin typeface="宋体" panose="02010600030101010101" pitchFamily="2" charset="-122"/>
              </a:rPr>
              <a:t>风湿、类风湿性关节炎，滑膜炎，肩周炎，受寒及劳损引起的颈肩腰腿痛，四肢不温，手脚冰凉；</a:t>
            </a:r>
          </a:p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v"/>
            </a:pPr>
            <a:r>
              <a:rPr lang="zh-CN" altLang="en-US" b="1" dirty="0">
                <a:solidFill>
                  <a:srgbClr val="CC3300"/>
                </a:solidFill>
                <a:latin typeface="宋体" panose="02010600030101010101" pitchFamily="2" charset="-122"/>
              </a:rPr>
              <a:t>  2、消化系统疾病：</a:t>
            </a:r>
            <a:r>
              <a:rPr lang="zh-CN" altLang="en-US" dirty="0">
                <a:latin typeface="宋体" panose="02010600030101010101" pitchFamily="2" charset="-122"/>
              </a:rPr>
              <a:t>脾胃虚寒，消化不良，食少便溏，腹痛泄泻，慢性肠胃炎；</a:t>
            </a:r>
          </a:p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v"/>
            </a:pPr>
            <a:r>
              <a:rPr lang="zh-CN" altLang="en-US" b="1" dirty="0">
                <a:solidFill>
                  <a:srgbClr val="CC3300"/>
                </a:solidFill>
              </a:rPr>
              <a:t>   </a:t>
            </a:r>
            <a:r>
              <a:rPr lang="zh-CN" altLang="en-US" dirty="0">
                <a:solidFill>
                  <a:srgbClr val="CC3300"/>
                </a:solidFill>
              </a:rPr>
              <a:t> 3、</a:t>
            </a:r>
            <a:r>
              <a:rPr lang="zh-CN" altLang="en-US" b="1" dirty="0">
                <a:solidFill>
                  <a:srgbClr val="CC3300"/>
                </a:solidFill>
              </a:rPr>
              <a:t>呼吸系统疾病：</a:t>
            </a:r>
            <a:r>
              <a:rPr lang="zh-CN" altLang="en-US" dirty="0"/>
              <a:t>胸闷咳嗽，咳痰不出，咽喉炎，支气管炎，风寒感冒；</a:t>
            </a:r>
            <a:endParaRPr lang="zh-CN" alt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1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占位符 14337"/>
          <p:cNvSpPr>
            <a:spLocks noGrp="1"/>
          </p:cNvSpPr>
          <p:nvPr>
            <p:ph type="body" idx="1"/>
          </p:nvPr>
        </p:nvSpPr>
        <p:spPr>
          <a:xfrm>
            <a:off x="107950" y="263525"/>
            <a:ext cx="8580438" cy="5614988"/>
          </a:xfrm>
          <a:ln/>
        </p:spPr>
        <p:txBody>
          <a:bodyPr/>
          <a:lstStyle/>
          <a:p>
            <a:pPr>
              <a:lnSpc>
                <a:spcPct val="150000"/>
              </a:lnSpc>
              <a:buNone/>
            </a:pPr>
            <a:endParaRPr lang="zh-CN" altLang="en-US" sz="2800" dirty="0"/>
          </a:p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v"/>
            </a:pPr>
            <a:r>
              <a:rPr lang="zh-CN" altLang="en-US" b="1" dirty="0">
                <a:solidFill>
                  <a:srgbClr val="CC3300"/>
                </a:solidFill>
              </a:rPr>
              <a:t>    4、妇科疾病：</a:t>
            </a:r>
            <a:r>
              <a:rPr lang="zh-CN" altLang="en-US" dirty="0"/>
              <a:t>月经不调，痛经，闭经，宫寒不孕，盆腔炎，盆腔积液，宫颈炎，附件炎，宫颈糜烂，乳腺炎，乳腺增生；</a:t>
            </a:r>
          </a:p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v"/>
            </a:pPr>
            <a:r>
              <a:rPr lang="zh-CN" altLang="en-US" b="1" dirty="0">
                <a:solidFill>
                  <a:srgbClr val="CC3300"/>
                </a:solidFill>
              </a:rPr>
              <a:t>    5、疼痛类：</a:t>
            </a:r>
            <a:r>
              <a:rPr lang="zh-CN" altLang="en-US" dirty="0"/>
              <a:t>由经络瘀滞所导致的四肢酸、胀、麻、沉、肿、痛。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15361"/>
          <p:cNvGrpSpPr>
            <a:grpSpLocks noRot="1" noChangeAspect="1"/>
          </p:cNvGrpSpPr>
          <p:nvPr/>
        </p:nvGrpSpPr>
        <p:grpSpPr>
          <a:xfrm>
            <a:off x="1331913" y="334963"/>
            <a:ext cx="6048375" cy="6262687"/>
            <a:chOff x="0" y="0"/>
            <a:chExt cx="1440" cy="2880"/>
          </a:xfrm>
        </p:grpSpPr>
        <p:sp>
          <p:nvSpPr>
            <p:cNvPr id="15363" name="矩形 15362"/>
            <p:cNvSpPr>
              <a:spLocks noRot="1" noChangeAspect="1"/>
            </p:cNvSpPr>
            <p:nvPr/>
          </p:nvSpPr>
          <p:spPr>
            <a:xfrm>
              <a:off x="0" y="0"/>
              <a:ext cx="1440" cy="288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4" name="矩形 15363"/>
            <p:cNvSpPr/>
            <p:nvPr/>
          </p:nvSpPr>
          <p:spPr>
            <a:xfrm>
              <a:off x="0" y="0"/>
              <a:ext cx="864" cy="288"/>
            </a:xfrm>
            <a:prstGeom prst="rect">
              <a:avLst/>
            </a:prstGeom>
            <a:gradFill rotWithShape="0">
              <a:gsLst>
                <a:gs pos="0">
                  <a:srgbClr val="FFFDB3">
                    <a:alpha val="100000"/>
                  </a:srgbClr>
                </a:gs>
                <a:gs pos="100000">
                  <a:srgbClr val="D1FF2F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square" anchor="ctr"/>
            <a:lstStyle/>
            <a:p>
              <a:pPr algn="ctr"/>
              <a:r>
                <a:rPr lang="zh-CN" altLang="en-US" sz="3600" b="1" dirty="0">
                  <a:solidFill>
                    <a:srgbClr val="BA2B00"/>
                  </a:solidFill>
                  <a:latin typeface="Arial" panose="020B0604020202020204" pitchFamily="34" charset="0"/>
                  <a:ea typeface="黑体" panose="02010609060101010101" charset="-122"/>
                </a:rPr>
                <a:t>好转反应</a:t>
              </a:r>
            </a:p>
          </p:txBody>
        </p:sp>
        <p:sp>
          <p:nvSpPr>
            <p:cNvPr id="15365" name="矩形 15364"/>
            <p:cNvSpPr/>
            <p:nvPr/>
          </p:nvSpPr>
          <p:spPr>
            <a:xfrm>
              <a:off x="576" y="432"/>
              <a:ext cx="864" cy="288"/>
            </a:xfrm>
            <a:prstGeom prst="rect">
              <a:avLst/>
            </a:prstGeom>
            <a:gradFill rotWithShape="0">
              <a:gsLst>
                <a:gs pos="0">
                  <a:srgbClr val="FFFDB3">
                    <a:alpha val="100000"/>
                  </a:srgbClr>
                </a:gs>
                <a:gs pos="100000">
                  <a:srgbClr val="D1FF2F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square" anchor="ctr"/>
            <a:lstStyle/>
            <a:p>
              <a:pPr algn="ctr"/>
              <a:r>
                <a:rPr lang="zh-CN" altLang="en-US" sz="3200" b="1" dirty="0">
                  <a:solidFill>
                    <a:srgbClr val="BA2B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1、排风寒</a:t>
              </a:r>
            </a:p>
          </p:txBody>
        </p:sp>
        <p:cxnSp>
          <p:nvCxnSpPr>
            <p:cNvPr id="15366" name="肘形连接符 15365"/>
            <p:cNvCxnSpPr>
              <a:stCxn id="15365" idx="1"/>
              <a:endCxn id="15364" idx="2"/>
            </p:cNvCxnSpPr>
            <p:nvPr/>
          </p:nvCxnSpPr>
          <p:spPr>
            <a:xfrm rot="10800000">
              <a:off x="432" y="288"/>
              <a:ext cx="144" cy="288"/>
            </a:xfrm>
            <a:prstGeom prst="bentConnector2">
              <a:avLst/>
            </a:prstGeom>
            <a:ln w="38100" cap="flat" cmpd="sng">
              <a:solidFill>
                <a:srgbClr val="878787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15367" name="矩形 15366"/>
            <p:cNvSpPr/>
            <p:nvPr/>
          </p:nvSpPr>
          <p:spPr>
            <a:xfrm>
              <a:off x="576" y="864"/>
              <a:ext cx="864" cy="288"/>
            </a:xfrm>
            <a:prstGeom prst="rect">
              <a:avLst/>
            </a:prstGeom>
            <a:gradFill rotWithShape="0">
              <a:gsLst>
                <a:gs pos="0">
                  <a:srgbClr val="FFFDB3">
                    <a:alpha val="100000"/>
                  </a:srgbClr>
                </a:gs>
                <a:gs pos="100000">
                  <a:srgbClr val="D1FF2F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square" anchor="ctr"/>
            <a:lstStyle/>
            <a:p>
              <a:pPr algn="ctr"/>
              <a:r>
                <a:rPr lang="zh-CN" altLang="en-US" sz="3200" b="1" dirty="0">
                  <a:solidFill>
                    <a:srgbClr val="BA2B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2、排痰湿</a:t>
              </a:r>
            </a:p>
          </p:txBody>
        </p:sp>
        <p:cxnSp>
          <p:nvCxnSpPr>
            <p:cNvPr id="15368" name="肘形连接符 15367"/>
            <p:cNvCxnSpPr>
              <a:stCxn id="15367" idx="1"/>
              <a:endCxn id="15364" idx="2"/>
            </p:cNvCxnSpPr>
            <p:nvPr/>
          </p:nvCxnSpPr>
          <p:spPr>
            <a:xfrm rot="10800000">
              <a:off x="432" y="288"/>
              <a:ext cx="144" cy="720"/>
            </a:xfrm>
            <a:prstGeom prst="bentConnector2">
              <a:avLst/>
            </a:prstGeom>
            <a:ln w="38100" cap="flat" cmpd="sng">
              <a:solidFill>
                <a:srgbClr val="878787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15369" name="矩形 15368"/>
            <p:cNvSpPr/>
            <p:nvPr/>
          </p:nvSpPr>
          <p:spPr>
            <a:xfrm>
              <a:off x="576" y="1296"/>
              <a:ext cx="864" cy="288"/>
            </a:xfrm>
            <a:prstGeom prst="rect">
              <a:avLst/>
            </a:prstGeom>
            <a:gradFill rotWithShape="0">
              <a:gsLst>
                <a:gs pos="0">
                  <a:srgbClr val="FFFDB3">
                    <a:alpha val="100000"/>
                  </a:srgbClr>
                </a:gs>
                <a:gs pos="100000">
                  <a:srgbClr val="D1FF2F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square" anchor="ctr"/>
            <a:lstStyle/>
            <a:p>
              <a:pPr algn="ctr"/>
              <a:r>
                <a:rPr lang="zh-CN" altLang="en-US" sz="3200" b="1" dirty="0">
                  <a:solidFill>
                    <a:srgbClr val="BA2B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3、排血瘀</a:t>
              </a:r>
            </a:p>
          </p:txBody>
        </p:sp>
        <p:cxnSp>
          <p:nvCxnSpPr>
            <p:cNvPr id="15370" name="肘形连接符 15369"/>
            <p:cNvCxnSpPr>
              <a:stCxn id="15369" idx="1"/>
              <a:endCxn id="15364" idx="2"/>
            </p:cNvCxnSpPr>
            <p:nvPr/>
          </p:nvCxnSpPr>
          <p:spPr>
            <a:xfrm rot="10800000">
              <a:off x="432" y="288"/>
              <a:ext cx="144" cy="1152"/>
            </a:xfrm>
            <a:prstGeom prst="bentConnector2">
              <a:avLst/>
            </a:prstGeom>
            <a:ln w="38100" cap="flat" cmpd="sng">
              <a:solidFill>
                <a:srgbClr val="878787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15371" name="矩形 15370"/>
            <p:cNvSpPr/>
            <p:nvPr/>
          </p:nvSpPr>
          <p:spPr>
            <a:xfrm>
              <a:off x="576" y="1728"/>
              <a:ext cx="864" cy="288"/>
            </a:xfrm>
            <a:prstGeom prst="rect">
              <a:avLst/>
            </a:prstGeom>
            <a:gradFill rotWithShape="0">
              <a:gsLst>
                <a:gs pos="0">
                  <a:srgbClr val="FFFDB3">
                    <a:alpha val="100000"/>
                  </a:srgbClr>
                </a:gs>
                <a:gs pos="100000">
                  <a:srgbClr val="D1FF2F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200" b="1" dirty="0">
                  <a:solidFill>
                    <a:srgbClr val="BA2B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4、排郁气</a:t>
              </a:r>
              <a:endParaRPr lang="zh-CN" altLang="en-US" sz="2500" b="1" dirty="0">
                <a:solidFill>
                  <a:srgbClr val="BA2B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cxnSp>
          <p:nvCxnSpPr>
            <p:cNvPr id="15372" name="肘形连接符 15371"/>
            <p:cNvCxnSpPr>
              <a:stCxn id="15371" idx="1"/>
              <a:endCxn id="15364" idx="2"/>
            </p:cNvCxnSpPr>
            <p:nvPr/>
          </p:nvCxnSpPr>
          <p:spPr>
            <a:xfrm rot="10800000">
              <a:off x="432" y="288"/>
              <a:ext cx="144" cy="1584"/>
            </a:xfrm>
            <a:prstGeom prst="bentConnector2">
              <a:avLst/>
            </a:prstGeom>
            <a:ln w="38100" cap="flat" cmpd="sng">
              <a:solidFill>
                <a:srgbClr val="878787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15373" name="矩形 15372"/>
            <p:cNvSpPr/>
            <p:nvPr/>
          </p:nvSpPr>
          <p:spPr>
            <a:xfrm>
              <a:off x="576" y="2160"/>
              <a:ext cx="864" cy="288"/>
            </a:xfrm>
            <a:prstGeom prst="rect">
              <a:avLst/>
            </a:prstGeom>
            <a:gradFill rotWithShape="0">
              <a:gsLst>
                <a:gs pos="0">
                  <a:srgbClr val="FFFDB3">
                    <a:alpha val="100000"/>
                  </a:srgbClr>
                </a:gs>
                <a:gs pos="100000">
                  <a:srgbClr val="D1FF2F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200" b="1" dirty="0">
                  <a:solidFill>
                    <a:srgbClr val="BA2B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5、排火毒</a:t>
              </a:r>
            </a:p>
          </p:txBody>
        </p:sp>
        <p:cxnSp>
          <p:nvCxnSpPr>
            <p:cNvPr id="15374" name="肘形连接符 15373"/>
            <p:cNvCxnSpPr>
              <a:stCxn id="15373" idx="1"/>
              <a:endCxn id="15364" idx="2"/>
            </p:cNvCxnSpPr>
            <p:nvPr/>
          </p:nvCxnSpPr>
          <p:spPr>
            <a:xfrm rot="10800000">
              <a:off x="432" y="288"/>
              <a:ext cx="144" cy="2016"/>
            </a:xfrm>
            <a:prstGeom prst="bentConnector2">
              <a:avLst/>
            </a:prstGeom>
            <a:ln w="38100" cap="flat" cmpd="sng">
              <a:solidFill>
                <a:srgbClr val="878787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15375" name="矩形 15374"/>
            <p:cNvSpPr/>
            <p:nvPr/>
          </p:nvSpPr>
          <p:spPr>
            <a:xfrm>
              <a:off x="576" y="2592"/>
              <a:ext cx="864" cy="288"/>
            </a:xfrm>
            <a:prstGeom prst="rect">
              <a:avLst/>
            </a:prstGeom>
            <a:gradFill rotWithShape="0">
              <a:gsLst>
                <a:gs pos="0">
                  <a:srgbClr val="FFFDB3">
                    <a:alpha val="100000"/>
                  </a:srgbClr>
                </a:gs>
                <a:gs pos="100000">
                  <a:srgbClr val="D1FF2F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200" b="1" dirty="0">
                  <a:solidFill>
                    <a:srgbClr val="BA2B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6、其他反应</a:t>
              </a:r>
            </a:p>
          </p:txBody>
        </p:sp>
        <p:cxnSp>
          <p:nvCxnSpPr>
            <p:cNvPr id="15376" name="肘形连接符 15375"/>
            <p:cNvCxnSpPr>
              <a:stCxn id="15375" idx="1"/>
              <a:endCxn id="15364" idx="2"/>
            </p:cNvCxnSpPr>
            <p:nvPr/>
          </p:nvCxnSpPr>
          <p:spPr>
            <a:xfrm rot="10800000">
              <a:off x="432" y="288"/>
              <a:ext cx="144" cy="2448"/>
            </a:xfrm>
            <a:prstGeom prst="bentConnector2">
              <a:avLst/>
            </a:prstGeom>
            <a:ln w="38100" cap="flat" cmpd="sng">
              <a:solidFill>
                <a:srgbClr val="878787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占位符 16385"/>
          <p:cNvSpPr>
            <a:spLocks noGrp="1"/>
          </p:cNvSpPr>
          <p:nvPr>
            <p:ph type="body" idx="1"/>
          </p:nvPr>
        </p:nvSpPr>
        <p:spPr>
          <a:xfrm>
            <a:off x="107950" y="333375"/>
            <a:ext cx="8929688" cy="6192838"/>
          </a:xfrm>
          <a:ln/>
        </p:spPr>
        <p:txBody>
          <a:bodyPr/>
          <a:lstStyle/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Ø"/>
            </a:pPr>
            <a:r>
              <a:rPr lang="zh-CN" altLang="en-US" b="1" dirty="0">
                <a:solidFill>
                  <a:srgbClr val="BA2B00"/>
                </a:solidFill>
                <a:latin typeface="宋体" panose="02010600030101010101" pitchFamily="2" charset="-122"/>
              </a:rPr>
              <a:t> 1、 排风寒：</a:t>
            </a:r>
            <a:r>
              <a:rPr lang="zh-CN" altLang="en-US" dirty="0">
                <a:latin typeface="宋体" panose="02010600030101010101" pitchFamily="2" charset="-122"/>
              </a:rPr>
              <a:t>从头项、四肢末梢往外冒冷气，甚至全身或半身发冷，多穿不暖，但体温正常。可能伴随有打喷嚏、流鼻涕、浑身肌肉关节酸疼等症状。</a:t>
            </a:r>
          </a:p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rgbClr val="BA2B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b="1" dirty="0">
                <a:solidFill>
                  <a:srgbClr val="BA2B00"/>
                </a:solidFill>
                <a:latin typeface="宋体" panose="02010600030101010101" pitchFamily="2" charset="-122"/>
              </a:rPr>
              <a:t>2、排郁气</a:t>
            </a:r>
            <a:r>
              <a:rPr lang="zh-CN" altLang="en-US" dirty="0">
                <a:solidFill>
                  <a:srgbClr val="BA2B00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dirty="0">
                <a:latin typeface="宋体" panose="02010600030101010101" pitchFamily="2" charset="-122"/>
              </a:rPr>
              <a:t>情绪变化为主，如烦躁易怒、悲伤、委屈易哭等，多伴有呃逆、排气等现象。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占位符 17409"/>
          <p:cNvSpPr>
            <a:spLocks noGrp="1"/>
          </p:cNvSpPr>
          <p:nvPr>
            <p:ph type="body" idx="1"/>
          </p:nvPr>
        </p:nvSpPr>
        <p:spPr>
          <a:xfrm>
            <a:off x="457200" y="477838"/>
            <a:ext cx="8229600" cy="5545137"/>
          </a:xfrm>
          <a:ln/>
        </p:spPr>
        <p:txBody>
          <a:bodyPr/>
          <a:lstStyle/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Ø"/>
            </a:pPr>
            <a:r>
              <a:rPr lang="zh-CN" altLang="en-US" b="1" dirty="0">
                <a:solidFill>
                  <a:srgbClr val="BA2B00"/>
                </a:solidFill>
                <a:latin typeface="宋体" panose="02010600030101010101" pitchFamily="2" charset="-122"/>
              </a:rPr>
              <a:t> 3、 排痰湿：</a:t>
            </a:r>
            <a:r>
              <a:rPr lang="zh-CN" altLang="en-US" dirty="0">
                <a:latin typeface="宋体" panose="02010600030101010101" pitchFamily="2" charset="-122"/>
              </a:rPr>
              <a:t>咳痰、呕吐、腹痛、腹泻、水样稀便或粘液样便，可能伴有头面四肢浮肿或半侧身甚至全身浮肿、排尿困难、小便频数、尿液混浊刺鼻，局部或全身冷汗等；</a:t>
            </a:r>
          </a:p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Ø"/>
            </a:pPr>
            <a:r>
              <a:rPr lang="zh-CN" altLang="en-US" b="1" dirty="0">
                <a:solidFill>
                  <a:srgbClr val="BA2B00"/>
                </a:solidFill>
                <a:latin typeface="宋体" panose="02010600030101010101" pitchFamily="2" charset="-122"/>
              </a:rPr>
              <a:t> 4、排火毒：</a:t>
            </a:r>
            <a:r>
              <a:rPr lang="zh-CN" altLang="en-US" dirty="0">
                <a:latin typeface="宋体" panose="02010600030101010101" pitchFamily="2" charset="-122"/>
              </a:rPr>
              <a:t>多疮疡、痈肿、发烧、类似湿疹伴奇痒，伴随大小便火烫、灼热。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占位符 18433"/>
          <p:cNvSpPr>
            <a:spLocks noGrp="1"/>
          </p:cNvSpPr>
          <p:nvPr>
            <p:ph type="body" idx="1"/>
          </p:nvPr>
        </p:nvSpPr>
        <p:spPr>
          <a:xfrm>
            <a:off x="458788" y="1268413"/>
            <a:ext cx="8580437" cy="3889375"/>
          </a:xfrm>
          <a:ln/>
        </p:spPr>
        <p:txBody>
          <a:bodyPr/>
          <a:lstStyle/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Ø"/>
            </a:pPr>
            <a:r>
              <a:rPr lang="zh-CN" altLang="en-US" b="1" dirty="0">
                <a:solidFill>
                  <a:srgbClr val="BA2B00"/>
                </a:solidFill>
              </a:rPr>
              <a:t>  </a:t>
            </a:r>
            <a:r>
              <a:rPr lang="zh-CN" altLang="en-US" dirty="0">
                <a:solidFill>
                  <a:srgbClr val="BA2B00"/>
                </a:solidFill>
              </a:rPr>
              <a:t>5</a:t>
            </a:r>
            <a:r>
              <a:rPr lang="zh-CN" altLang="en-US" b="1" dirty="0">
                <a:solidFill>
                  <a:srgbClr val="BA2B00"/>
                </a:solidFill>
              </a:rPr>
              <a:t>、排血瘀：</a:t>
            </a:r>
            <a:r>
              <a:rPr lang="zh-CN" altLang="en-US" dirty="0"/>
              <a:t>在胃肠则大便深褐色或酱紫色，在心肺则痰中带血丝、血块，在胞宫则女性经血中有组织包快。伴随体表发青，皮下有固定不动的肿块，口唇指甲青紫。</a:t>
            </a:r>
          </a:p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Ø"/>
            </a:pPr>
            <a:endParaRPr lang="zh-CN" altLang="en-US" dirty="0"/>
          </a:p>
          <a:p>
            <a:pPr>
              <a:buSzPct val="100000"/>
              <a:buFont typeface="Wingdings" panose="05000000000000000000" pitchFamily="2" charset="2"/>
              <a:buChar char="l"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945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pPr algn="l">
              <a:buSzPct val="100000"/>
              <a:buFont typeface="Wingdings" panose="05000000000000000000" pitchFamily="2" charset="2"/>
              <a:buChar char="Ø"/>
            </a:pPr>
            <a:r>
              <a:rPr lang="zh-CN" altLang="en-US" b="1" dirty="0">
                <a:solidFill>
                  <a:srgbClr val="BA2B00"/>
                </a:solidFill>
              </a:rPr>
              <a:t>其他反应</a:t>
            </a:r>
          </a:p>
        </p:txBody>
      </p:sp>
      <p:sp>
        <p:nvSpPr>
          <p:cNvPr id="19459" name="文本占位符 19458"/>
          <p:cNvSpPr>
            <a:spLocks noGrp="1"/>
          </p:cNvSpPr>
          <p:nvPr>
            <p:ph type="body" idx="1"/>
          </p:nvPr>
        </p:nvSpPr>
        <p:spPr>
          <a:xfrm>
            <a:off x="457200" y="1701800"/>
            <a:ext cx="8229600" cy="4608513"/>
          </a:xfrm>
          <a:ln/>
        </p:spPr>
        <p:txBody>
          <a:bodyPr/>
          <a:lstStyle/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v"/>
            </a:pPr>
            <a:r>
              <a:rPr lang="zh-CN" altLang="en-US" dirty="0">
                <a:solidFill>
                  <a:srgbClr val="CC3300"/>
                </a:solidFill>
              </a:rPr>
              <a:t>    皮肤潮红：</a:t>
            </a:r>
            <a:r>
              <a:rPr lang="zh-CN" altLang="en-US" dirty="0"/>
              <a:t>由于热力作用造成报喜血管扩张，皮肤出现潮红。</a:t>
            </a:r>
          </a:p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v"/>
            </a:pPr>
            <a:r>
              <a:rPr lang="zh-CN" altLang="en-US" dirty="0">
                <a:solidFill>
                  <a:srgbClr val="CC3300"/>
                </a:solidFill>
              </a:rPr>
              <a:t>     口渴：</a:t>
            </a:r>
            <a:r>
              <a:rPr lang="zh-CN" altLang="en-US" dirty="0"/>
              <a:t>艾灸会消耗人体水分，造成口渴现象，喝温白开水或者红糖水，不可饮用菊花等寒凉的茶水。</a:t>
            </a:r>
          </a:p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None/>
            </a:pPr>
            <a:r>
              <a:rPr lang="zh-CN" altLang="en-US" dirty="0"/>
              <a:t>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ldLvl="0"/>
      <p:bldP spid="1945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占位符 20481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v"/>
            </a:pPr>
            <a:r>
              <a:rPr lang="zh-CN" altLang="en-US" dirty="0">
                <a:solidFill>
                  <a:srgbClr val="CC3300"/>
                </a:solidFill>
              </a:rPr>
              <a:t>  灸感传导：</a:t>
            </a:r>
            <a:r>
              <a:rPr lang="zh-CN" altLang="en-US" dirty="0"/>
              <a:t>施灸部位或远离施灸部位会产生其他感觉：透热感、散热感、传热感、游离热感、内热感、其他。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21505"/>
          <p:cNvSpPr>
            <a:spLocks noGrp="1"/>
          </p:cNvSpPr>
          <p:nvPr>
            <p:ph type="title"/>
          </p:nvPr>
        </p:nvSpPr>
        <p:spPr>
          <a:xfrm>
            <a:off x="457200" y="117475"/>
            <a:ext cx="8229600" cy="720725"/>
          </a:xfrm>
          <a:ln/>
        </p:spPr>
        <p:txBody>
          <a:bodyPr anchor="ctr"/>
          <a:lstStyle/>
          <a:p>
            <a:pPr algn="l"/>
            <a:r>
              <a:rPr lang="zh-CN" altLang="en-US" sz="4000" b="1">
                <a:solidFill>
                  <a:srgbClr val="CC3300"/>
                </a:solidFill>
                <a:ea typeface="黑体" panose="02010609060101010101" charset="-122"/>
              </a:rPr>
              <a:t>艾灸禁忌症</a:t>
            </a:r>
          </a:p>
        </p:txBody>
      </p:sp>
      <p:sp>
        <p:nvSpPr>
          <p:cNvPr id="21507" name="文本占位符 21506"/>
          <p:cNvSpPr>
            <a:spLocks noGrp="1"/>
          </p:cNvSpPr>
          <p:nvPr>
            <p:ph type="body" idx="1"/>
          </p:nvPr>
        </p:nvSpPr>
        <p:spPr>
          <a:xfrm>
            <a:off x="180975" y="1052513"/>
            <a:ext cx="8785225" cy="5329237"/>
          </a:xfrm>
          <a:ln/>
        </p:spPr>
        <p:txBody>
          <a:bodyPr/>
          <a:lstStyle/>
          <a:p>
            <a:pPr>
              <a:buSzPct val="100000"/>
              <a:buFont typeface="Wingdings" panose="05000000000000000000" pitchFamily="2" charset="2"/>
              <a:buChar char="Ø"/>
            </a:pPr>
            <a:r>
              <a:rPr lang="zh-CN" altLang="en-US" dirty="0"/>
              <a:t>  1、阳亢实热，口舌生疮，便秘等不能灸；</a:t>
            </a:r>
          </a:p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Ø"/>
            </a:pPr>
            <a:r>
              <a:rPr lang="zh-CN" altLang="en-US" dirty="0"/>
              <a:t>  2、局部有溃疡，疮痈，红肿等不能艾灸；</a:t>
            </a:r>
          </a:p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Ø"/>
            </a:pPr>
            <a:r>
              <a:rPr lang="zh-CN" altLang="en-US" dirty="0"/>
              <a:t>  3、感冒发烧期，醉酒，过劳等不能艾灸；</a:t>
            </a:r>
          </a:p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Ø"/>
            </a:pPr>
            <a:r>
              <a:rPr lang="zh-CN" altLang="en-US" dirty="0"/>
              <a:t>  4、妇女经期，妊娠期慎灸；</a:t>
            </a:r>
          </a:p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Ø"/>
            </a:pPr>
            <a:r>
              <a:rPr lang="zh-CN" altLang="en-US" dirty="0"/>
              <a:t>  5、体内植入支架、钢钉等术后病人手术部位忌灸；</a:t>
            </a:r>
          </a:p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Ø"/>
            </a:pPr>
            <a:r>
              <a:rPr lang="zh-CN" altLang="en-US" dirty="0"/>
              <a:t>  6、男女的乳头、阴部等不要施灸。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ldLvl="0"/>
      <p:bldP spid="21507" grpId="0" build="p"/>
      <p:bldP spid="21507" grpId="1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占位符 4097"/>
          <p:cNvSpPr>
            <a:spLocks noGrp="1"/>
          </p:cNvSpPr>
          <p:nvPr>
            <p:ph type="body" idx="1"/>
          </p:nvPr>
        </p:nvSpPr>
        <p:spPr>
          <a:xfrm>
            <a:off x="457200" y="260350"/>
            <a:ext cx="8229600" cy="6697663"/>
          </a:xfrm>
          <a:ln/>
        </p:spPr>
        <p:txBody>
          <a:bodyPr/>
          <a:lstStyle/>
          <a:p>
            <a:pPr>
              <a:lnSpc>
                <a:spcPct val="200000"/>
              </a:lnSpc>
              <a:buSzPct val="100000"/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BA2B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MV Boli" panose="02000500030200090000" charset="0"/>
                <a:ea typeface="黑体" panose="02010609060101010101" charset="-122"/>
              </a:rPr>
              <a:t> 艾灸疗法的功效</a:t>
            </a:r>
          </a:p>
          <a:p>
            <a:pPr>
              <a:lnSpc>
                <a:spcPct val="200000"/>
              </a:lnSpc>
              <a:buSzPct val="100000"/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BA2B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charset="-122"/>
              </a:rPr>
              <a:t>  艾灸的作用原理</a:t>
            </a:r>
          </a:p>
          <a:p>
            <a:pPr>
              <a:lnSpc>
                <a:spcPct val="200000"/>
              </a:lnSpc>
              <a:buSzPct val="100000"/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BA2B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charset="-122"/>
              </a:rPr>
              <a:t>  艾灸的适应症</a:t>
            </a:r>
          </a:p>
          <a:p>
            <a:pPr>
              <a:lnSpc>
                <a:spcPct val="200000"/>
              </a:lnSpc>
              <a:buSzPct val="100000"/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BA2B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charset="-122"/>
              </a:rPr>
              <a:t>  艾灸之后的好转反应</a:t>
            </a:r>
          </a:p>
          <a:p>
            <a:pPr>
              <a:lnSpc>
                <a:spcPct val="200000"/>
              </a:lnSpc>
              <a:buSzPct val="100000"/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BA2B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charset="-122"/>
              </a:rPr>
              <a:t>  影响艾灸疗效的因素</a:t>
            </a:r>
          </a:p>
          <a:p>
            <a:endParaRPr lang="zh-CN" altLang="en-US" sz="1800" b="1" dirty="0">
              <a:solidFill>
                <a:srgbClr val="CC3300"/>
              </a:solidFill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2252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pPr algn="l"/>
            <a:r>
              <a:rPr lang="zh-CN" altLang="en-US" b="1" dirty="0">
                <a:solidFill>
                  <a:srgbClr val="CC3300"/>
                </a:solidFill>
                <a:ea typeface="黑体" panose="02010609060101010101" charset="-122"/>
              </a:rPr>
              <a:t>影响艾灸疗效的因素</a:t>
            </a:r>
          </a:p>
        </p:txBody>
      </p:sp>
      <p:sp>
        <p:nvSpPr>
          <p:cNvPr id="22531" name="文本占位符 22530"/>
          <p:cNvSpPr>
            <a:spLocks noGrp="1"/>
          </p:cNvSpPr>
          <p:nvPr>
            <p:ph type="body" idx="1"/>
          </p:nvPr>
        </p:nvSpPr>
        <p:spPr>
          <a:xfrm>
            <a:off x="457200" y="1989138"/>
            <a:ext cx="8229600" cy="4137025"/>
          </a:xfrm>
          <a:ln/>
        </p:spPr>
        <p:txBody>
          <a:bodyPr/>
          <a:lstStyle/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Ø"/>
            </a:pPr>
            <a:r>
              <a:rPr lang="zh-CN" altLang="en-US" dirty="0"/>
              <a:t>  1、辩证准确是前提条件</a:t>
            </a:r>
          </a:p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Ø"/>
            </a:pPr>
            <a:r>
              <a:rPr lang="zh-CN" altLang="en-US" dirty="0"/>
              <a:t>  2、选取合适的穴位是重要因素</a:t>
            </a:r>
          </a:p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Ø"/>
            </a:pPr>
            <a:r>
              <a:rPr lang="zh-CN" altLang="en-US" dirty="0"/>
              <a:t>  3、</a:t>
            </a:r>
            <a:r>
              <a:rPr lang="zh-CN" altLang="en-US" b="1" dirty="0"/>
              <a:t>艾绒的质量</a:t>
            </a:r>
            <a:r>
              <a:rPr lang="zh-CN" altLang="en-US" dirty="0"/>
              <a:t>对艾灸疗效起决定性影响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ldLvl="0"/>
      <p:bldP spid="22531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23553"/>
          <p:cNvGrpSpPr>
            <a:grpSpLocks noRot="1" noChangeAspect="1"/>
          </p:cNvGrpSpPr>
          <p:nvPr/>
        </p:nvGrpSpPr>
        <p:grpSpPr>
          <a:xfrm>
            <a:off x="182563" y="117475"/>
            <a:ext cx="8783637" cy="6553200"/>
            <a:chOff x="0" y="0"/>
            <a:chExt cx="2016" cy="2448"/>
          </a:xfrm>
        </p:grpSpPr>
        <p:sp>
          <p:nvSpPr>
            <p:cNvPr id="23555" name="矩形 23554"/>
            <p:cNvSpPr>
              <a:spLocks noRot="1" noChangeAspect="1"/>
            </p:cNvSpPr>
            <p:nvPr/>
          </p:nvSpPr>
          <p:spPr>
            <a:xfrm>
              <a:off x="0" y="0"/>
              <a:ext cx="2016" cy="244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56" name="圆角矩形 23555"/>
            <p:cNvSpPr/>
            <p:nvPr/>
          </p:nvSpPr>
          <p:spPr>
            <a:xfrm>
              <a:off x="576" y="0"/>
              <a:ext cx="864" cy="28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FFDB3">
                    <a:alpha val="100000"/>
                  </a:srgbClr>
                </a:gs>
                <a:gs pos="100000">
                  <a:srgbClr val="D1FF2F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200" b="1" dirty="0">
                  <a:solidFill>
                    <a:srgbClr val="BA2B00"/>
                  </a:solidFill>
                  <a:latin typeface="Arial" panose="020B0604020202020204" pitchFamily="34" charset="0"/>
                </a:rPr>
                <a:t>新艾与陈艾的区别</a:t>
              </a:r>
            </a:p>
          </p:txBody>
        </p:sp>
        <p:sp>
          <p:nvSpPr>
            <p:cNvPr id="23557" name="圆角矩形 23556"/>
            <p:cNvSpPr/>
            <p:nvPr/>
          </p:nvSpPr>
          <p:spPr>
            <a:xfrm>
              <a:off x="0" y="432"/>
              <a:ext cx="864" cy="28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FFDB3">
                    <a:alpha val="100000"/>
                  </a:srgbClr>
                </a:gs>
                <a:gs pos="100000">
                  <a:srgbClr val="D1FF2F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r>
                <a:rPr lang="zh-CN" altLang="en-US" sz="2400">
                  <a:latin typeface="Arial" panose="020B0604020202020204" pitchFamily="34" charset="0"/>
                </a:rPr>
                <a:t>新艾指当年采摘的艾叶做成的艾绒</a:t>
              </a:r>
            </a:p>
          </p:txBody>
        </p:sp>
        <p:cxnSp>
          <p:nvCxnSpPr>
            <p:cNvPr id="23558" name="肘形连接符 23557"/>
            <p:cNvCxnSpPr>
              <a:stCxn id="23557" idx="3"/>
              <a:endCxn id="23556" idx="2"/>
            </p:cNvCxnSpPr>
            <p:nvPr/>
          </p:nvCxnSpPr>
          <p:spPr>
            <a:xfrm flipV="1">
              <a:off x="864" y="288"/>
              <a:ext cx="144" cy="288"/>
            </a:xfrm>
            <a:prstGeom prst="bentConnector2">
              <a:avLst/>
            </a:prstGeom>
            <a:ln w="28575" cap="flat" cmpd="sng">
              <a:solidFill>
                <a:srgbClr val="8FACE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23559" name="圆角矩形 23558"/>
            <p:cNvSpPr/>
            <p:nvPr/>
          </p:nvSpPr>
          <p:spPr>
            <a:xfrm>
              <a:off x="1152" y="432"/>
              <a:ext cx="864" cy="28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FFDB3">
                    <a:alpha val="100000"/>
                  </a:srgbClr>
                </a:gs>
                <a:gs pos="100000">
                  <a:srgbClr val="D1FF2F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r>
                <a:rPr lang="zh-CN" altLang="en-US" sz="2400" dirty="0">
                  <a:latin typeface="Arial" panose="020B0604020202020204" pitchFamily="34" charset="0"/>
                </a:rPr>
                <a:t>陈艾指三年以上的陈艾叶做的艾绒</a:t>
              </a:r>
            </a:p>
          </p:txBody>
        </p:sp>
        <p:cxnSp>
          <p:nvCxnSpPr>
            <p:cNvPr id="23560" name="肘形连接符 23559"/>
            <p:cNvCxnSpPr>
              <a:stCxn id="23559" idx="1"/>
              <a:endCxn id="23556" idx="2"/>
            </p:cNvCxnSpPr>
            <p:nvPr/>
          </p:nvCxnSpPr>
          <p:spPr>
            <a:xfrm rot="10800000">
              <a:off x="1008" y="288"/>
              <a:ext cx="144" cy="288"/>
            </a:xfrm>
            <a:prstGeom prst="bentConnector2">
              <a:avLst/>
            </a:prstGeom>
            <a:ln w="28575" cap="flat" cmpd="sng">
              <a:solidFill>
                <a:srgbClr val="8FACE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23561" name="圆角矩形 23560"/>
            <p:cNvSpPr/>
            <p:nvPr/>
          </p:nvSpPr>
          <p:spPr>
            <a:xfrm>
              <a:off x="0" y="864"/>
              <a:ext cx="864" cy="28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FFDB3">
                    <a:alpha val="100000"/>
                  </a:srgbClr>
                </a:gs>
                <a:gs pos="100000">
                  <a:srgbClr val="D1FF2F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r>
                <a:rPr lang="zh-CN" altLang="en-US" sz="2400" dirty="0">
                  <a:latin typeface="Arial" panose="020B0604020202020204" pitchFamily="34" charset="0"/>
                </a:rPr>
                <a:t>含有较多的挥发油，会对神经系统有抑制</a:t>
              </a:r>
            </a:p>
          </p:txBody>
        </p:sp>
        <p:cxnSp>
          <p:nvCxnSpPr>
            <p:cNvPr id="23562" name="肘形连接符 23561"/>
            <p:cNvCxnSpPr>
              <a:stCxn id="23561" idx="3"/>
              <a:endCxn id="23556" idx="2"/>
            </p:cNvCxnSpPr>
            <p:nvPr/>
          </p:nvCxnSpPr>
          <p:spPr>
            <a:xfrm flipV="1">
              <a:off x="864" y="288"/>
              <a:ext cx="144" cy="720"/>
            </a:xfrm>
            <a:prstGeom prst="bentConnector2">
              <a:avLst/>
            </a:prstGeom>
            <a:ln w="28575" cap="flat" cmpd="sng">
              <a:solidFill>
                <a:srgbClr val="8FACE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23563" name="圆角矩形 23562"/>
            <p:cNvSpPr/>
            <p:nvPr/>
          </p:nvSpPr>
          <p:spPr>
            <a:xfrm>
              <a:off x="1152" y="864"/>
              <a:ext cx="864" cy="28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FFDB3">
                    <a:alpha val="100000"/>
                  </a:srgbClr>
                </a:gs>
                <a:gs pos="100000">
                  <a:srgbClr val="D1FF2F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r>
                <a:rPr lang="zh-CN" altLang="en-US" sz="2400" dirty="0">
                  <a:latin typeface="Arial" panose="020B0604020202020204" pitchFamily="34" charset="0"/>
                </a:rPr>
                <a:t>挥发油多数已挥发，对神经系统无抑制</a:t>
              </a:r>
            </a:p>
          </p:txBody>
        </p:sp>
        <p:cxnSp>
          <p:nvCxnSpPr>
            <p:cNvPr id="23564" name="肘形连接符 23563"/>
            <p:cNvCxnSpPr>
              <a:stCxn id="23563" idx="1"/>
              <a:endCxn id="23556" idx="2"/>
            </p:cNvCxnSpPr>
            <p:nvPr/>
          </p:nvCxnSpPr>
          <p:spPr>
            <a:xfrm rot="10800000">
              <a:off x="1008" y="288"/>
              <a:ext cx="144" cy="720"/>
            </a:xfrm>
            <a:prstGeom prst="bentConnector2">
              <a:avLst/>
            </a:prstGeom>
            <a:ln w="28575" cap="flat" cmpd="sng">
              <a:solidFill>
                <a:srgbClr val="8FACE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23565" name="圆角矩形 23564"/>
            <p:cNvSpPr/>
            <p:nvPr/>
          </p:nvSpPr>
          <p:spPr>
            <a:xfrm>
              <a:off x="0" y="1296"/>
              <a:ext cx="864" cy="28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FFDB3">
                    <a:alpha val="100000"/>
                  </a:srgbClr>
                </a:gs>
                <a:gs pos="100000">
                  <a:srgbClr val="D1FF2F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r>
                <a:rPr lang="zh-CN" altLang="en-US" sz="2400" dirty="0">
                  <a:latin typeface="Arial" panose="020B0604020202020204" pitchFamily="34" charset="0"/>
                </a:rPr>
                <a:t>烟浓烈，味道刺鼻，火力较大</a:t>
              </a:r>
            </a:p>
          </p:txBody>
        </p:sp>
        <p:cxnSp>
          <p:nvCxnSpPr>
            <p:cNvPr id="23566" name="肘形连接符 23565"/>
            <p:cNvCxnSpPr>
              <a:stCxn id="23565" idx="3"/>
              <a:endCxn id="23556" idx="2"/>
            </p:cNvCxnSpPr>
            <p:nvPr/>
          </p:nvCxnSpPr>
          <p:spPr>
            <a:xfrm flipV="1">
              <a:off x="864" y="288"/>
              <a:ext cx="144" cy="1152"/>
            </a:xfrm>
            <a:prstGeom prst="bentConnector2">
              <a:avLst/>
            </a:prstGeom>
            <a:ln w="28575" cap="flat" cmpd="sng">
              <a:solidFill>
                <a:srgbClr val="8FACE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23567" name="圆角矩形 23566"/>
            <p:cNvSpPr/>
            <p:nvPr/>
          </p:nvSpPr>
          <p:spPr>
            <a:xfrm>
              <a:off x="1152" y="1296"/>
              <a:ext cx="864" cy="28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FFDB3">
                    <a:alpha val="100000"/>
                  </a:srgbClr>
                </a:gs>
                <a:gs pos="100000">
                  <a:srgbClr val="D1FF2F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r>
                <a:rPr lang="zh-CN" altLang="en-US" sz="2400" dirty="0">
                  <a:latin typeface="Arial" panose="020B0604020202020204" pitchFamily="34" charset="0"/>
                </a:rPr>
                <a:t>烟淡白、味芳香，火力持久温和</a:t>
              </a:r>
            </a:p>
          </p:txBody>
        </p:sp>
        <p:cxnSp>
          <p:nvCxnSpPr>
            <p:cNvPr id="23568" name="肘形连接符 23567"/>
            <p:cNvCxnSpPr>
              <a:stCxn id="23567" idx="1"/>
              <a:endCxn id="23556" idx="2"/>
            </p:cNvCxnSpPr>
            <p:nvPr/>
          </p:nvCxnSpPr>
          <p:spPr>
            <a:xfrm rot="10800000">
              <a:off x="1008" y="288"/>
              <a:ext cx="144" cy="1152"/>
            </a:xfrm>
            <a:prstGeom prst="bentConnector2">
              <a:avLst/>
            </a:prstGeom>
            <a:ln w="28575" cap="flat" cmpd="sng">
              <a:solidFill>
                <a:srgbClr val="8FACE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23569" name="圆角矩形 23568"/>
            <p:cNvSpPr/>
            <p:nvPr/>
          </p:nvSpPr>
          <p:spPr>
            <a:xfrm>
              <a:off x="0" y="1728"/>
              <a:ext cx="864" cy="28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FFDB3">
                    <a:alpha val="100000"/>
                  </a:srgbClr>
                </a:gs>
                <a:gs pos="100000">
                  <a:srgbClr val="D1FF2F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r>
                <a:rPr lang="zh-CN" altLang="en-US" sz="2400" dirty="0">
                  <a:latin typeface="Arial" panose="020B0604020202020204" pitchFamily="34" charset="0"/>
                </a:rPr>
                <a:t>灼烧感强，易烧伤皮肤</a:t>
              </a:r>
            </a:p>
          </p:txBody>
        </p:sp>
        <p:cxnSp>
          <p:nvCxnSpPr>
            <p:cNvPr id="23570" name="肘形连接符 23569"/>
            <p:cNvCxnSpPr>
              <a:stCxn id="23569" idx="3"/>
              <a:endCxn id="23556" idx="2"/>
            </p:cNvCxnSpPr>
            <p:nvPr/>
          </p:nvCxnSpPr>
          <p:spPr>
            <a:xfrm flipV="1">
              <a:off x="864" y="288"/>
              <a:ext cx="144" cy="1584"/>
            </a:xfrm>
            <a:prstGeom prst="bentConnector2">
              <a:avLst/>
            </a:prstGeom>
            <a:ln w="28575" cap="flat" cmpd="sng">
              <a:solidFill>
                <a:srgbClr val="8FACE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23571" name="圆角矩形 23570"/>
            <p:cNvSpPr/>
            <p:nvPr/>
          </p:nvSpPr>
          <p:spPr>
            <a:xfrm>
              <a:off x="1152" y="1728"/>
              <a:ext cx="864" cy="28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FFDB3">
                    <a:alpha val="100000"/>
                  </a:srgbClr>
                </a:gs>
                <a:gs pos="100000">
                  <a:srgbClr val="D1FF2F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r>
                <a:rPr lang="zh-CN" altLang="en-US" sz="2400" dirty="0">
                  <a:latin typeface="Arial" panose="020B0604020202020204" pitchFamily="34" charset="0"/>
                </a:rPr>
                <a:t>无灼烧感，不易烧伤皮肤</a:t>
              </a:r>
            </a:p>
          </p:txBody>
        </p:sp>
        <p:cxnSp>
          <p:nvCxnSpPr>
            <p:cNvPr id="23572" name="肘形连接符 23571"/>
            <p:cNvCxnSpPr>
              <a:stCxn id="23571" idx="1"/>
              <a:endCxn id="23556" idx="2"/>
            </p:cNvCxnSpPr>
            <p:nvPr/>
          </p:nvCxnSpPr>
          <p:spPr>
            <a:xfrm rot="10800000">
              <a:off x="1008" y="288"/>
              <a:ext cx="144" cy="1584"/>
            </a:xfrm>
            <a:prstGeom prst="bentConnector2">
              <a:avLst/>
            </a:prstGeom>
            <a:ln w="28575" cap="flat" cmpd="sng">
              <a:solidFill>
                <a:srgbClr val="8FACE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23573" name="圆角矩形 23572"/>
            <p:cNvSpPr/>
            <p:nvPr/>
          </p:nvSpPr>
          <p:spPr>
            <a:xfrm>
              <a:off x="0" y="2160"/>
              <a:ext cx="864" cy="28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FFDB3">
                    <a:alpha val="100000"/>
                  </a:srgbClr>
                </a:gs>
                <a:gs pos="100000">
                  <a:srgbClr val="D1FF2F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r>
                <a:rPr lang="zh-CN" altLang="en-US" sz="2400">
                  <a:latin typeface="Arial" panose="020B0604020202020204" pitchFamily="34" charset="0"/>
                </a:rPr>
                <a:t>热力停留在皮肤浅层较多，通达经络的功能很弱</a:t>
              </a:r>
            </a:p>
          </p:txBody>
        </p:sp>
        <p:cxnSp>
          <p:nvCxnSpPr>
            <p:cNvPr id="23574" name="肘形连接符 23573"/>
            <p:cNvCxnSpPr>
              <a:stCxn id="23573" idx="3"/>
              <a:endCxn id="23556" idx="2"/>
            </p:cNvCxnSpPr>
            <p:nvPr/>
          </p:nvCxnSpPr>
          <p:spPr>
            <a:xfrm flipV="1">
              <a:off x="864" y="288"/>
              <a:ext cx="144" cy="2016"/>
            </a:xfrm>
            <a:prstGeom prst="bentConnector2">
              <a:avLst/>
            </a:prstGeom>
            <a:ln w="28575" cap="flat" cmpd="sng">
              <a:solidFill>
                <a:srgbClr val="8FACE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23575" name="圆角矩形 23574"/>
            <p:cNvSpPr/>
            <p:nvPr/>
          </p:nvSpPr>
          <p:spPr>
            <a:xfrm>
              <a:off x="1152" y="2160"/>
              <a:ext cx="864" cy="28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FFDB3">
                    <a:alpha val="100000"/>
                  </a:srgbClr>
                </a:gs>
                <a:gs pos="100000">
                  <a:srgbClr val="D1FF2F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lstStyle/>
            <a:p>
              <a:r>
                <a:rPr lang="zh-CN" altLang="en-US" sz="2400" dirty="0">
                  <a:latin typeface="Arial" panose="020B0604020202020204" pitchFamily="34" charset="0"/>
                </a:rPr>
                <a:t>穿透力强，可以达到经络脏腑深处</a:t>
              </a:r>
            </a:p>
          </p:txBody>
        </p:sp>
        <p:cxnSp>
          <p:nvCxnSpPr>
            <p:cNvPr id="23576" name="肘形连接符 23575"/>
            <p:cNvCxnSpPr>
              <a:stCxn id="23575" idx="1"/>
              <a:endCxn id="23556" idx="2"/>
            </p:cNvCxnSpPr>
            <p:nvPr/>
          </p:nvCxnSpPr>
          <p:spPr>
            <a:xfrm rot="10800000">
              <a:off x="1008" y="288"/>
              <a:ext cx="144" cy="2016"/>
            </a:xfrm>
            <a:prstGeom prst="bentConnector2">
              <a:avLst/>
            </a:prstGeom>
            <a:ln w="28575" cap="flat" cmpd="sng">
              <a:solidFill>
                <a:srgbClr val="8FACE8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24577"/>
          <p:cNvSpPr/>
          <p:nvPr/>
        </p:nvSpPr>
        <p:spPr>
          <a:xfrm rot="21540000">
            <a:off x="2313305" y="2615565"/>
            <a:ext cx="4517390" cy="162687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4800" b="1">
                <a:ln w="571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A827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谢 谢 观 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5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0">
                                          <p:stCondLst>
                                            <p:cond delay="166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0">
                                          <p:stCondLst>
                                            <p:cond delay="331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0">
                                          <p:stCondLst>
                                            <p:cond delay="414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65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5" decel="50000">
                                          <p:stCondLst>
                                            <p:cond delay="169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65">
                                          <p:stCondLst>
                                            <p:cond delay="328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5" decel="50000">
                                          <p:stCondLst>
                                            <p:cond delay="3345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65">
                                          <p:stCondLst>
                                            <p:cond delay="4105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5" decel="50000">
                                          <p:stCondLst>
                                            <p:cond delay="417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65">
                                          <p:stCondLst>
                                            <p:cond delay="452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5" decel="50000">
                                          <p:stCondLst>
                                            <p:cond delay="4585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121"/>
          <p:cNvGrpSpPr>
            <a:grpSpLocks noRot="1"/>
          </p:cNvGrpSpPr>
          <p:nvPr/>
        </p:nvGrpSpPr>
        <p:grpSpPr>
          <a:xfrm>
            <a:off x="684213" y="476250"/>
            <a:ext cx="6048375" cy="6049963"/>
            <a:chOff x="0" y="0"/>
            <a:chExt cx="1440" cy="2448"/>
          </a:xfrm>
        </p:grpSpPr>
        <p:sp>
          <p:nvSpPr>
            <p:cNvPr id="5123" name="矩形 5122"/>
            <p:cNvSpPr>
              <a:spLocks noRot="1"/>
            </p:cNvSpPr>
            <p:nvPr/>
          </p:nvSpPr>
          <p:spPr>
            <a:xfrm>
              <a:off x="0" y="0"/>
              <a:ext cx="1440" cy="244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4" name="矩形 5123"/>
            <p:cNvSpPr/>
            <p:nvPr/>
          </p:nvSpPr>
          <p:spPr>
            <a:xfrm>
              <a:off x="0" y="0"/>
              <a:ext cx="864" cy="288"/>
            </a:xfrm>
            <a:prstGeom prst="rect">
              <a:avLst/>
            </a:prstGeom>
            <a:gradFill rotWithShape="0">
              <a:gsLst>
                <a:gs pos="0">
                  <a:srgbClr val="F2FFB3">
                    <a:alpha val="100000"/>
                  </a:srgbClr>
                </a:gs>
                <a:gs pos="100000">
                  <a:srgbClr val="C3FE88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square" anchor="ctr"/>
            <a:lstStyle/>
            <a:p>
              <a:pPr algn="ctr"/>
              <a:r>
                <a:rPr lang="zh-CN" altLang="en-US" sz="3600" b="1">
                  <a:solidFill>
                    <a:srgbClr val="CC3300"/>
                  </a:solidFill>
                  <a:latin typeface="MV Boli" panose="02000500030200090000" charset="0"/>
                  <a:ea typeface="黑体" panose="02010609060101010101" charset="-122"/>
                </a:rPr>
                <a:t>艾灸疗法的功效</a:t>
              </a:r>
            </a:p>
          </p:txBody>
        </p:sp>
        <p:sp>
          <p:nvSpPr>
            <p:cNvPr id="5125" name="矩形 5124"/>
            <p:cNvSpPr/>
            <p:nvPr/>
          </p:nvSpPr>
          <p:spPr>
            <a:xfrm>
              <a:off x="576" y="432"/>
              <a:ext cx="864" cy="288"/>
            </a:xfrm>
            <a:prstGeom prst="rect">
              <a:avLst/>
            </a:prstGeom>
            <a:gradFill rotWithShape="0">
              <a:gsLst>
                <a:gs pos="0">
                  <a:srgbClr val="FFFDB3">
                    <a:alpha val="100000"/>
                  </a:srgbClr>
                </a:gs>
                <a:gs pos="100000">
                  <a:srgbClr val="DBFF6D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square" anchor="ctr"/>
            <a:lstStyle/>
            <a:p>
              <a:pPr algn="ctr"/>
              <a:r>
                <a:rPr lang="zh-CN" altLang="en-US" sz="3200" b="1">
                  <a:solidFill>
                    <a:srgbClr val="000000"/>
                  </a:solidFill>
                  <a:latin typeface="Arial" panose="020B0604020202020204" pitchFamily="34" charset="0"/>
                </a:rPr>
                <a:t>调和阴阳</a:t>
              </a:r>
            </a:p>
          </p:txBody>
        </p:sp>
        <p:cxnSp>
          <p:nvCxnSpPr>
            <p:cNvPr id="5126" name="肘形连接符 5125"/>
            <p:cNvCxnSpPr>
              <a:stCxn id="5125" idx="1"/>
              <a:endCxn id="5124" idx="2"/>
            </p:cNvCxnSpPr>
            <p:nvPr/>
          </p:nvCxnSpPr>
          <p:spPr>
            <a:xfrm rot="10800000">
              <a:off x="432" y="288"/>
              <a:ext cx="144" cy="288"/>
            </a:xfrm>
            <a:prstGeom prst="bentConnector2">
              <a:avLst/>
            </a:prstGeom>
            <a:ln w="38100" cap="flat" cmpd="sng">
              <a:solidFill>
                <a:srgbClr val="878787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5127" name="矩形 5126"/>
            <p:cNvSpPr/>
            <p:nvPr/>
          </p:nvSpPr>
          <p:spPr>
            <a:xfrm>
              <a:off x="576" y="864"/>
              <a:ext cx="864" cy="288"/>
            </a:xfrm>
            <a:prstGeom prst="rect">
              <a:avLst/>
            </a:prstGeom>
            <a:gradFill rotWithShape="0">
              <a:gsLst>
                <a:gs pos="0">
                  <a:srgbClr val="FFFDB3">
                    <a:alpha val="100000"/>
                  </a:srgbClr>
                </a:gs>
                <a:gs pos="100000">
                  <a:srgbClr val="DBFF6D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square" anchor="ctr"/>
            <a:lstStyle/>
            <a:p>
              <a:pPr algn="ctr"/>
              <a:r>
                <a:rPr lang="zh-CN" altLang="en-US" sz="3200" b="1">
                  <a:solidFill>
                    <a:srgbClr val="000000"/>
                  </a:solidFill>
                  <a:latin typeface="Arial" panose="020B0604020202020204" pitchFamily="34" charset="0"/>
                </a:rPr>
                <a:t>温经散寒</a:t>
              </a:r>
            </a:p>
          </p:txBody>
        </p:sp>
        <p:cxnSp>
          <p:nvCxnSpPr>
            <p:cNvPr id="5128" name="肘形连接符 5127"/>
            <p:cNvCxnSpPr>
              <a:stCxn id="5127" idx="1"/>
              <a:endCxn id="5124" idx="2"/>
            </p:cNvCxnSpPr>
            <p:nvPr/>
          </p:nvCxnSpPr>
          <p:spPr>
            <a:xfrm rot="10800000">
              <a:off x="432" y="288"/>
              <a:ext cx="144" cy="720"/>
            </a:xfrm>
            <a:prstGeom prst="bentConnector2">
              <a:avLst/>
            </a:prstGeom>
            <a:ln w="38100" cap="flat" cmpd="sng">
              <a:solidFill>
                <a:srgbClr val="878787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5129" name="矩形 5128"/>
            <p:cNvSpPr/>
            <p:nvPr/>
          </p:nvSpPr>
          <p:spPr>
            <a:xfrm>
              <a:off x="576" y="1296"/>
              <a:ext cx="864" cy="288"/>
            </a:xfrm>
            <a:prstGeom prst="rect">
              <a:avLst/>
            </a:prstGeom>
            <a:gradFill rotWithShape="0">
              <a:gsLst>
                <a:gs pos="0">
                  <a:srgbClr val="FFFDB3">
                    <a:alpha val="100000"/>
                  </a:srgbClr>
                </a:gs>
                <a:gs pos="100000">
                  <a:srgbClr val="DBFF6D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square" anchor="ctr"/>
            <a:lstStyle/>
            <a:p>
              <a:pPr algn="ctr"/>
              <a:r>
                <a:rPr lang="zh-CN" altLang="en-US" sz="3200" b="1">
                  <a:solidFill>
                    <a:srgbClr val="000000"/>
                  </a:solidFill>
                  <a:latin typeface="Arial" panose="020B0604020202020204" pitchFamily="34" charset="0"/>
                </a:rPr>
                <a:t>消瘀散结</a:t>
              </a:r>
            </a:p>
          </p:txBody>
        </p:sp>
        <p:cxnSp>
          <p:nvCxnSpPr>
            <p:cNvPr id="5130" name="肘形连接符 5129"/>
            <p:cNvCxnSpPr>
              <a:stCxn id="5129" idx="1"/>
              <a:endCxn id="5124" idx="2"/>
            </p:cNvCxnSpPr>
            <p:nvPr/>
          </p:nvCxnSpPr>
          <p:spPr>
            <a:xfrm rot="10800000">
              <a:off x="432" y="288"/>
              <a:ext cx="144" cy="1152"/>
            </a:xfrm>
            <a:prstGeom prst="bentConnector2">
              <a:avLst/>
            </a:prstGeom>
            <a:ln w="38100" cap="flat" cmpd="sng">
              <a:solidFill>
                <a:srgbClr val="878787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5131" name="矩形 5130"/>
            <p:cNvSpPr/>
            <p:nvPr/>
          </p:nvSpPr>
          <p:spPr>
            <a:xfrm>
              <a:off x="576" y="1728"/>
              <a:ext cx="864" cy="288"/>
            </a:xfrm>
            <a:prstGeom prst="rect">
              <a:avLst/>
            </a:prstGeom>
            <a:gradFill rotWithShape="0">
              <a:gsLst>
                <a:gs pos="0">
                  <a:srgbClr val="FFFDB3">
                    <a:alpha val="100000"/>
                  </a:srgbClr>
                </a:gs>
                <a:gs pos="100000">
                  <a:srgbClr val="DBFF6D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square" anchor="ctr"/>
            <a:lstStyle/>
            <a:p>
              <a:pPr algn="ctr"/>
              <a:r>
                <a:rPr lang="zh-CN" altLang="en-US" sz="3200" b="1">
                  <a:solidFill>
                    <a:srgbClr val="000000"/>
                  </a:solidFill>
                  <a:latin typeface="Arial" panose="020B0604020202020204" pitchFamily="34" charset="0"/>
                </a:rPr>
                <a:t>补中益气</a:t>
              </a:r>
            </a:p>
          </p:txBody>
        </p:sp>
        <p:cxnSp>
          <p:nvCxnSpPr>
            <p:cNvPr id="5132" name="肘形连接符 5131"/>
            <p:cNvCxnSpPr>
              <a:stCxn id="5131" idx="1"/>
              <a:endCxn id="5124" idx="2"/>
            </p:cNvCxnSpPr>
            <p:nvPr/>
          </p:nvCxnSpPr>
          <p:spPr>
            <a:xfrm rot="10800000">
              <a:off x="432" y="288"/>
              <a:ext cx="144" cy="1584"/>
            </a:xfrm>
            <a:prstGeom prst="bentConnector2">
              <a:avLst/>
            </a:prstGeom>
            <a:ln w="38100" cap="flat" cmpd="sng">
              <a:solidFill>
                <a:srgbClr val="878787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5133" name="矩形 5132"/>
            <p:cNvSpPr/>
            <p:nvPr/>
          </p:nvSpPr>
          <p:spPr>
            <a:xfrm>
              <a:off x="576" y="2160"/>
              <a:ext cx="864" cy="288"/>
            </a:xfrm>
            <a:prstGeom prst="rect">
              <a:avLst/>
            </a:prstGeom>
            <a:gradFill rotWithShape="0">
              <a:gsLst>
                <a:gs pos="0">
                  <a:srgbClr val="FFFDB3">
                    <a:alpha val="100000"/>
                  </a:srgbClr>
                </a:gs>
                <a:gs pos="100000">
                  <a:srgbClr val="DBFF6D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square" anchor="ctr"/>
            <a:lstStyle/>
            <a:p>
              <a:pPr algn="ctr"/>
              <a:r>
                <a:rPr lang="zh-CN" altLang="en-US" sz="3200" b="1">
                  <a:solidFill>
                    <a:srgbClr val="000000"/>
                  </a:solidFill>
                  <a:latin typeface="Arial" panose="020B0604020202020204" pitchFamily="34" charset="0"/>
                </a:rPr>
                <a:t>祛邪扶正</a:t>
              </a:r>
            </a:p>
          </p:txBody>
        </p:sp>
        <p:cxnSp>
          <p:nvCxnSpPr>
            <p:cNvPr id="5134" name="肘形连接符 5133"/>
            <p:cNvCxnSpPr>
              <a:stCxn id="5133" idx="1"/>
              <a:endCxn id="5124" idx="2"/>
            </p:cNvCxnSpPr>
            <p:nvPr/>
          </p:nvCxnSpPr>
          <p:spPr>
            <a:xfrm rot="10800000">
              <a:off x="432" y="288"/>
              <a:ext cx="144" cy="2016"/>
            </a:xfrm>
            <a:prstGeom prst="bentConnector2">
              <a:avLst/>
            </a:prstGeom>
            <a:ln w="38100" cap="flat" cmpd="sng">
              <a:solidFill>
                <a:srgbClr val="878787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grpSp>
        <p:nvGrpSpPr>
          <p:cNvPr id="5135" name="组合 5134"/>
          <p:cNvGrpSpPr>
            <a:grpSpLocks noRot="1"/>
          </p:cNvGrpSpPr>
          <p:nvPr/>
        </p:nvGrpSpPr>
        <p:grpSpPr>
          <a:xfrm>
            <a:off x="657225" y="476250"/>
            <a:ext cx="6048375" cy="6049963"/>
            <a:chOff x="0" y="0"/>
            <a:chExt cx="1440" cy="2448"/>
          </a:xfrm>
        </p:grpSpPr>
        <p:sp>
          <p:nvSpPr>
            <p:cNvPr id="5136" name="矩形 5135"/>
            <p:cNvSpPr>
              <a:spLocks noRot="1"/>
            </p:cNvSpPr>
            <p:nvPr/>
          </p:nvSpPr>
          <p:spPr>
            <a:xfrm>
              <a:off x="0" y="0"/>
              <a:ext cx="1440" cy="244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7" name="矩形 5136"/>
            <p:cNvSpPr/>
            <p:nvPr/>
          </p:nvSpPr>
          <p:spPr>
            <a:xfrm>
              <a:off x="0" y="0"/>
              <a:ext cx="864" cy="288"/>
            </a:xfrm>
            <a:prstGeom prst="rect">
              <a:avLst/>
            </a:prstGeom>
            <a:solidFill>
              <a:srgbClr val="EFFF95">
                <a:alpha val="100000"/>
              </a:srgbClr>
            </a:solidFill>
            <a:ln w="9525">
              <a:noFill/>
            </a:ln>
          </p:spPr>
          <p:txBody>
            <a:bodyPr vert="horz" wrap="square" anchor="ctr"/>
            <a:lstStyle/>
            <a:p>
              <a:pPr algn="ctr"/>
              <a:r>
                <a:rPr lang="zh-CN" altLang="en-US" sz="3600" b="1">
                  <a:solidFill>
                    <a:srgbClr val="CC3300"/>
                  </a:solidFill>
                  <a:latin typeface="MV Boli" panose="02000500030200090000" charset="0"/>
                  <a:ea typeface="黑体" panose="02010609060101010101" charset="-122"/>
                </a:rPr>
                <a:t>艾灸疗法的功效</a:t>
              </a:r>
            </a:p>
          </p:txBody>
        </p:sp>
        <p:sp>
          <p:nvSpPr>
            <p:cNvPr id="5138" name="矩形 5137"/>
            <p:cNvSpPr/>
            <p:nvPr/>
          </p:nvSpPr>
          <p:spPr>
            <a:xfrm>
              <a:off x="576" y="432"/>
              <a:ext cx="864" cy="288"/>
            </a:xfrm>
            <a:prstGeom prst="rect">
              <a:avLst/>
            </a:prstGeom>
            <a:gradFill rotWithShape="0">
              <a:gsLst>
                <a:gs pos="0">
                  <a:srgbClr val="FFFDB3">
                    <a:alpha val="100000"/>
                  </a:srgbClr>
                </a:gs>
                <a:gs pos="100000">
                  <a:srgbClr val="D1FF2F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vert="horz" wrap="square" anchor="ctr"/>
            <a:lstStyle/>
            <a:p>
              <a:pPr algn="ctr"/>
              <a:r>
                <a:rPr lang="zh-CN" altLang="en-US" sz="3200" b="1">
                  <a:solidFill>
                    <a:srgbClr val="000000"/>
                  </a:solidFill>
                  <a:latin typeface="Arial" panose="020B0604020202020204" pitchFamily="34" charset="0"/>
                </a:rPr>
                <a:t>调和阴阳</a:t>
              </a:r>
            </a:p>
          </p:txBody>
        </p:sp>
        <p:cxnSp>
          <p:nvCxnSpPr>
            <p:cNvPr id="5139" name="肘形连接符 5138"/>
            <p:cNvCxnSpPr>
              <a:stCxn id="5138" idx="1"/>
              <a:endCxn id="5137" idx="2"/>
            </p:cNvCxnSpPr>
            <p:nvPr/>
          </p:nvCxnSpPr>
          <p:spPr>
            <a:xfrm rot="10800000">
              <a:off x="432" y="288"/>
              <a:ext cx="144" cy="288"/>
            </a:xfrm>
            <a:prstGeom prst="bentConnector2">
              <a:avLst/>
            </a:prstGeom>
            <a:ln w="38100" cap="flat" cmpd="sng">
              <a:solidFill>
                <a:srgbClr val="878787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5140" name="矩形 5139"/>
            <p:cNvSpPr/>
            <p:nvPr/>
          </p:nvSpPr>
          <p:spPr>
            <a:xfrm>
              <a:off x="576" y="864"/>
              <a:ext cx="864" cy="288"/>
            </a:xfrm>
            <a:prstGeom prst="rect">
              <a:avLst/>
            </a:prstGeom>
            <a:gradFill rotWithShape="0">
              <a:gsLst>
                <a:gs pos="0">
                  <a:srgbClr val="FFFDB3">
                    <a:alpha val="100000"/>
                  </a:srgbClr>
                </a:gs>
                <a:gs pos="100000">
                  <a:srgbClr val="D1FF2F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vert="horz" wrap="square" anchor="ctr"/>
            <a:lstStyle/>
            <a:p>
              <a:pPr algn="ctr"/>
              <a:r>
                <a:rPr lang="zh-CN" altLang="en-US" sz="3200" b="1">
                  <a:solidFill>
                    <a:srgbClr val="000000"/>
                  </a:solidFill>
                  <a:latin typeface="Arial" panose="020B0604020202020204" pitchFamily="34" charset="0"/>
                </a:rPr>
                <a:t>温经散寒</a:t>
              </a:r>
            </a:p>
          </p:txBody>
        </p:sp>
        <p:cxnSp>
          <p:nvCxnSpPr>
            <p:cNvPr id="5141" name="肘形连接符 5140"/>
            <p:cNvCxnSpPr>
              <a:stCxn id="5140" idx="1"/>
              <a:endCxn id="5137" idx="2"/>
            </p:cNvCxnSpPr>
            <p:nvPr/>
          </p:nvCxnSpPr>
          <p:spPr>
            <a:xfrm rot="10800000">
              <a:off x="432" y="288"/>
              <a:ext cx="144" cy="720"/>
            </a:xfrm>
            <a:prstGeom prst="bentConnector2">
              <a:avLst/>
            </a:prstGeom>
            <a:ln w="38100" cap="flat" cmpd="sng">
              <a:solidFill>
                <a:srgbClr val="878787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5142" name="矩形 5141"/>
            <p:cNvSpPr/>
            <p:nvPr/>
          </p:nvSpPr>
          <p:spPr>
            <a:xfrm>
              <a:off x="576" y="1296"/>
              <a:ext cx="864" cy="288"/>
            </a:xfrm>
            <a:prstGeom prst="rect">
              <a:avLst/>
            </a:prstGeom>
            <a:gradFill rotWithShape="0">
              <a:gsLst>
                <a:gs pos="0">
                  <a:srgbClr val="FFFDB3">
                    <a:alpha val="100000"/>
                  </a:srgbClr>
                </a:gs>
                <a:gs pos="100000">
                  <a:srgbClr val="D1FF2F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vert="horz" wrap="square" anchor="ctr"/>
            <a:lstStyle/>
            <a:p>
              <a:pPr algn="ctr"/>
              <a:r>
                <a:rPr lang="zh-CN" altLang="en-US" sz="3200" b="1">
                  <a:solidFill>
                    <a:srgbClr val="000000"/>
                  </a:solidFill>
                  <a:latin typeface="Arial" panose="020B0604020202020204" pitchFamily="34" charset="0"/>
                </a:rPr>
                <a:t>消瘀散结</a:t>
              </a:r>
            </a:p>
          </p:txBody>
        </p:sp>
        <p:cxnSp>
          <p:nvCxnSpPr>
            <p:cNvPr id="5143" name="肘形连接符 5142"/>
            <p:cNvCxnSpPr>
              <a:stCxn id="5142" idx="1"/>
              <a:endCxn id="5137" idx="2"/>
            </p:cNvCxnSpPr>
            <p:nvPr/>
          </p:nvCxnSpPr>
          <p:spPr>
            <a:xfrm rot="10800000">
              <a:off x="432" y="288"/>
              <a:ext cx="144" cy="1152"/>
            </a:xfrm>
            <a:prstGeom prst="bentConnector2">
              <a:avLst/>
            </a:prstGeom>
            <a:ln w="38100" cap="flat" cmpd="sng">
              <a:solidFill>
                <a:srgbClr val="878787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5144" name="矩形 5143"/>
            <p:cNvSpPr/>
            <p:nvPr/>
          </p:nvSpPr>
          <p:spPr>
            <a:xfrm>
              <a:off x="576" y="1728"/>
              <a:ext cx="864" cy="288"/>
            </a:xfrm>
            <a:prstGeom prst="rect">
              <a:avLst/>
            </a:prstGeom>
            <a:gradFill rotWithShape="0">
              <a:gsLst>
                <a:gs pos="0">
                  <a:srgbClr val="FFFDB3">
                    <a:alpha val="100000"/>
                  </a:srgbClr>
                </a:gs>
                <a:gs pos="100000">
                  <a:srgbClr val="D1FF2F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vert="horz" wrap="square" anchor="ctr"/>
            <a:lstStyle/>
            <a:p>
              <a:pPr algn="ctr"/>
              <a:r>
                <a:rPr lang="zh-CN" altLang="en-US" sz="3200" b="1">
                  <a:solidFill>
                    <a:srgbClr val="000000"/>
                  </a:solidFill>
                  <a:latin typeface="Arial" panose="020B0604020202020204" pitchFamily="34" charset="0"/>
                </a:rPr>
                <a:t>补中益气</a:t>
              </a:r>
            </a:p>
          </p:txBody>
        </p:sp>
        <p:cxnSp>
          <p:nvCxnSpPr>
            <p:cNvPr id="5145" name="肘形连接符 5144"/>
            <p:cNvCxnSpPr>
              <a:stCxn id="5144" idx="1"/>
              <a:endCxn id="5137" idx="2"/>
            </p:cNvCxnSpPr>
            <p:nvPr/>
          </p:nvCxnSpPr>
          <p:spPr>
            <a:xfrm rot="10800000">
              <a:off x="432" y="288"/>
              <a:ext cx="144" cy="1584"/>
            </a:xfrm>
            <a:prstGeom prst="bentConnector2">
              <a:avLst/>
            </a:prstGeom>
            <a:ln w="38100" cap="flat" cmpd="sng">
              <a:solidFill>
                <a:srgbClr val="878787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5146" name="矩形 5145"/>
            <p:cNvSpPr/>
            <p:nvPr/>
          </p:nvSpPr>
          <p:spPr>
            <a:xfrm>
              <a:off x="576" y="2160"/>
              <a:ext cx="864" cy="288"/>
            </a:xfrm>
            <a:prstGeom prst="rect">
              <a:avLst/>
            </a:prstGeom>
            <a:gradFill rotWithShape="0">
              <a:gsLst>
                <a:gs pos="0">
                  <a:srgbClr val="FFFDB3">
                    <a:alpha val="100000"/>
                  </a:srgbClr>
                </a:gs>
                <a:gs pos="100000">
                  <a:srgbClr val="D1FF2F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vert="horz" wrap="square" anchor="ctr"/>
            <a:lstStyle/>
            <a:p>
              <a:pPr algn="ctr"/>
              <a:r>
                <a:rPr lang="zh-CN" altLang="en-US" sz="3200" b="1">
                  <a:solidFill>
                    <a:srgbClr val="000000"/>
                  </a:solidFill>
                  <a:latin typeface="Arial" panose="020B0604020202020204" pitchFamily="34" charset="0"/>
                </a:rPr>
                <a:t>祛邪扶正</a:t>
              </a:r>
            </a:p>
          </p:txBody>
        </p:sp>
        <p:cxnSp>
          <p:nvCxnSpPr>
            <p:cNvPr id="5147" name="肘形连接符 5146"/>
            <p:cNvCxnSpPr>
              <a:stCxn id="5146" idx="1"/>
              <a:endCxn id="5137" idx="2"/>
            </p:cNvCxnSpPr>
            <p:nvPr/>
          </p:nvCxnSpPr>
          <p:spPr>
            <a:xfrm rot="10800000">
              <a:off x="432" y="288"/>
              <a:ext cx="144" cy="2016"/>
            </a:xfrm>
            <a:prstGeom prst="bentConnector2">
              <a:avLst/>
            </a:prstGeom>
            <a:ln w="38100" cap="flat" cmpd="sng">
              <a:solidFill>
                <a:srgbClr val="878787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占位符 6145"/>
          <p:cNvSpPr>
            <a:spLocks noGrp="1"/>
          </p:cNvSpPr>
          <p:nvPr>
            <p:ph type="body" idx="1"/>
          </p:nvPr>
        </p:nvSpPr>
        <p:spPr>
          <a:xfrm>
            <a:off x="180975" y="407988"/>
            <a:ext cx="8785225" cy="6262687"/>
          </a:xfrm>
          <a:ln/>
        </p:spPr>
        <p:txBody>
          <a:bodyPr/>
          <a:lstStyle/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v"/>
            </a:pPr>
            <a:r>
              <a:rPr lang="zh-CN" altLang="en-US" b="1" dirty="0">
                <a:solidFill>
                  <a:srgbClr val="CC3300"/>
                </a:solidFill>
              </a:rPr>
              <a:t> 1、调和阴阳：</a:t>
            </a:r>
            <a:r>
              <a:rPr lang="zh-CN" altLang="en-US" dirty="0"/>
              <a:t>人体阴阳失衡是疾病发生的根本原因。本疗法具有调和阴阳的功效；</a:t>
            </a:r>
          </a:p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v"/>
            </a:pPr>
            <a:r>
              <a:rPr lang="zh-CN" altLang="en-US" b="1" dirty="0">
                <a:solidFill>
                  <a:srgbClr val="CC3300"/>
                </a:solidFill>
              </a:rPr>
              <a:t> 2、温经散寒：</a:t>
            </a:r>
            <a:r>
              <a:rPr lang="zh-CN" altLang="en-US" dirty="0"/>
              <a:t>艾叶性温，火力温和，渗透性强，可深达肌层，具有行气活血、温经散寒的功效；</a:t>
            </a:r>
          </a:p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v"/>
            </a:pPr>
            <a:r>
              <a:rPr lang="zh-CN" altLang="en-US" b="1" dirty="0">
                <a:solidFill>
                  <a:srgbClr val="CC3300"/>
                </a:solidFill>
              </a:rPr>
              <a:t> 3、消瘀散结：</a:t>
            </a:r>
            <a:r>
              <a:rPr lang="zh-CN" altLang="en-US" dirty="0"/>
              <a:t>气遇热则行，遇寒则凝，利用艾灸的温热穿透力，可使气行血行，血脉通利，消瘀散结；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占位符 7169"/>
          <p:cNvSpPr>
            <a:spLocks noGrp="1"/>
          </p:cNvSpPr>
          <p:nvPr>
            <p:ph type="body" idx="1"/>
          </p:nvPr>
        </p:nvSpPr>
        <p:spPr>
          <a:xfrm>
            <a:off x="457200" y="765175"/>
            <a:ext cx="8435975" cy="5362575"/>
          </a:xfrm>
          <a:ln/>
        </p:spPr>
        <p:txBody>
          <a:bodyPr/>
          <a:lstStyle/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v"/>
            </a:pPr>
            <a:r>
              <a:rPr lang="zh-CN" altLang="en-US" b="1" dirty="0">
                <a:solidFill>
                  <a:srgbClr val="CC3300"/>
                </a:solidFill>
              </a:rPr>
              <a:t> 4、补中益气：</a:t>
            </a:r>
            <a:r>
              <a:rPr lang="zh-CN" altLang="en-US" dirty="0"/>
              <a:t>借助热力可将艾草的功效和药力深入经络脏腑，起到补中益气之功效；</a:t>
            </a:r>
          </a:p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v"/>
            </a:pPr>
            <a:r>
              <a:rPr lang="zh-CN" altLang="en-US" b="1" dirty="0">
                <a:solidFill>
                  <a:srgbClr val="CC3300"/>
                </a:solidFill>
              </a:rPr>
              <a:t> 5、祛邪扶正：</a:t>
            </a:r>
            <a:r>
              <a:rPr lang="zh-CN" altLang="en-US" dirty="0"/>
              <a:t>艾灸可以提升人体正气，升清降浊，祛邪扶正，提高机体免疫力，预防疾病，是必备的养生保健方法</a:t>
            </a:r>
          </a:p>
          <a:p>
            <a:pPr>
              <a:lnSpc>
                <a:spcPct val="150000"/>
              </a:lnSpc>
              <a:buChar char="•"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8193"/>
          <p:cNvGrpSpPr>
            <a:grpSpLocks noRot="1" noChangeAspect="1"/>
          </p:cNvGrpSpPr>
          <p:nvPr/>
        </p:nvGrpSpPr>
        <p:grpSpPr>
          <a:xfrm>
            <a:off x="971550" y="406400"/>
            <a:ext cx="6410325" cy="5559425"/>
            <a:chOff x="0" y="0"/>
            <a:chExt cx="1440" cy="2016"/>
          </a:xfrm>
        </p:grpSpPr>
        <p:sp>
          <p:nvSpPr>
            <p:cNvPr id="8195" name="矩形 8194"/>
            <p:cNvSpPr>
              <a:spLocks noRot="1" noChangeAspect="1"/>
            </p:cNvSpPr>
            <p:nvPr/>
          </p:nvSpPr>
          <p:spPr>
            <a:xfrm>
              <a:off x="0" y="0"/>
              <a:ext cx="1440" cy="201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6" name="圆角矩形 8195"/>
            <p:cNvSpPr/>
            <p:nvPr/>
          </p:nvSpPr>
          <p:spPr>
            <a:xfrm>
              <a:off x="0" y="0"/>
              <a:ext cx="864" cy="28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FFDB3">
                    <a:alpha val="100000"/>
                  </a:srgbClr>
                </a:gs>
                <a:gs pos="100000">
                  <a:srgbClr val="DBFF6D">
                    <a:alpha val="100000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vert="horz" wrap="square" anchor="ctr"/>
            <a:lstStyle/>
            <a:p>
              <a:pPr algn="ctr"/>
              <a:r>
                <a:rPr lang="zh-CN" altLang="en-US" sz="3600" b="1" dirty="0">
                  <a:solidFill>
                    <a:srgbClr val="CC3300"/>
                  </a:solidFill>
                  <a:latin typeface="Arial" panose="020B0604020202020204" pitchFamily="34" charset="0"/>
                  <a:ea typeface="黑体" panose="02010609060101010101" charset="-122"/>
                </a:rPr>
                <a:t>艾灸的作用原理</a:t>
              </a:r>
            </a:p>
          </p:txBody>
        </p:sp>
        <p:sp>
          <p:nvSpPr>
            <p:cNvPr id="8197" name="圆角矩形 8196"/>
            <p:cNvSpPr/>
            <p:nvPr/>
          </p:nvSpPr>
          <p:spPr>
            <a:xfrm>
              <a:off x="576" y="432"/>
              <a:ext cx="864" cy="28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FFDB3">
                    <a:alpha val="100000"/>
                  </a:srgbClr>
                </a:gs>
                <a:gs pos="100000">
                  <a:srgbClr val="D1FF2F">
                    <a:alpha val="100000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vert="horz" wrap="square" anchor="ctr"/>
            <a:lstStyle/>
            <a:p>
              <a:pPr algn="ctr"/>
              <a:r>
                <a:rPr lang="zh-CN" altLang="en-US" sz="3200" b="1" dirty="0">
                  <a:latin typeface="Arial" panose="020B0604020202020204" pitchFamily="34" charset="0"/>
                </a:rPr>
                <a:t> </a:t>
              </a:r>
              <a:r>
                <a:rPr lang="zh-CN" altLang="en-US" sz="3200" b="1" dirty="0">
                  <a:solidFill>
                    <a:srgbClr val="BA2B00"/>
                  </a:solidFill>
                  <a:latin typeface="Arial" panose="020B0604020202020204" pitchFamily="34" charset="0"/>
                </a:rPr>
                <a:t>1、祛寒邪</a:t>
              </a:r>
            </a:p>
          </p:txBody>
        </p:sp>
        <p:cxnSp>
          <p:nvCxnSpPr>
            <p:cNvPr id="8198" name="肘形连接符 8197"/>
            <p:cNvCxnSpPr>
              <a:stCxn id="8197" idx="1"/>
              <a:endCxn id="8196" idx="2"/>
            </p:cNvCxnSpPr>
            <p:nvPr/>
          </p:nvCxnSpPr>
          <p:spPr>
            <a:xfrm rot="10800000">
              <a:off x="432" y="288"/>
              <a:ext cx="144" cy="288"/>
            </a:xfrm>
            <a:prstGeom prst="bentConnector2">
              <a:avLst/>
            </a:prstGeom>
            <a:ln w="28575" cap="flat" cmpd="sng">
              <a:solidFill>
                <a:srgbClr val="8FACE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8199" name="圆角矩形 8198"/>
            <p:cNvSpPr/>
            <p:nvPr/>
          </p:nvSpPr>
          <p:spPr>
            <a:xfrm>
              <a:off x="576" y="864"/>
              <a:ext cx="864" cy="28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FFDB3">
                    <a:alpha val="100000"/>
                  </a:srgbClr>
                </a:gs>
                <a:gs pos="100000">
                  <a:srgbClr val="D1FF2F">
                    <a:alpha val="100000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vert="horz" wrap="square" anchor="ctr"/>
            <a:lstStyle/>
            <a:p>
              <a:pPr algn="ctr"/>
              <a:r>
                <a:rPr lang="zh-CN" altLang="en-US" sz="3200" b="1" dirty="0">
                  <a:latin typeface="Arial" panose="020B0604020202020204" pitchFamily="34" charset="0"/>
                </a:rPr>
                <a:t> </a:t>
              </a:r>
              <a:r>
                <a:rPr lang="zh-CN" altLang="en-US" sz="3200" b="1" dirty="0">
                  <a:solidFill>
                    <a:srgbClr val="BA2B00"/>
                  </a:solidFill>
                  <a:latin typeface="Arial" panose="020B0604020202020204" pitchFamily="34" charset="0"/>
                </a:rPr>
                <a:t>2、补元阳</a:t>
              </a:r>
            </a:p>
          </p:txBody>
        </p:sp>
        <p:cxnSp>
          <p:nvCxnSpPr>
            <p:cNvPr id="8200" name="肘形连接符 8199"/>
            <p:cNvCxnSpPr>
              <a:stCxn id="8199" idx="1"/>
              <a:endCxn id="8196" idx="2"/>
            </p:cNvCxnSpPr>
            <p:nvPr/>
          </p:nvCxnSpPr>
          <p:spPr>
            <a:xfrm rot="10800000">
              <a:off x="432" y="288"/>
              <a:ext cx="144" cy="720"/>
            </a:xfrm>
            <a:prstGeom prst="bentConnector2">
              <a:avLst/>
            </a:prstGeom>
            <a:ln w="28575" cap="flat" cmpd="sng">
              <a:solidFill>
                <a:srgbClr val="8FACE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8201" name="圆角矩形 8200"/>
            <p:cNvSpPr/>
            <p:nvPr/>
          </p:nvSpPr>
          <p:spPr>
            <a:xfrm>
              <a:off x="576" y="1296"/>
              <a:ext cx="864" cy="28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FFDB3">
                    <a:alpha val="100000"/>
                  </a:srgbClr>
                </a:gs>
                <a:gs pos="100000">
                  <a:srgbClr val="D1FF2F">
                    <a:alpha val="100000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vert="horz" wrap="square" anchor="ctr"/>
            <a:lstStyle/>
            <a:p>
              <a:pPr algn="ctr"/>
              <a:r>
                <a:rPr lang="en-US" altLang="zh-CN" sz="3200" b="1">
                  <a:solidFill>
                    <a:srgbClr val="BA2B00"/>
                  </a:solidFill>
                  <a:latin typeface="Arial" panose="020B0604020202020204" pitchFamily="34" charset="0"/>
                </a:rPr>
                <a:t>3</a:t>
              </a:r>
              <a:r>
                <a:rPr lang="zh-CN" altLang="en-US" sz="3200" b="1">
                  <a:solidFill>
                    <a:srgbClr val="BA2B00"/>
                  </a:solidFill>
                  <a:latin typeface="Arial" panose="020B0604020202020204" pitchFamily="34" charset="0"/>
                </a:rPr>
                <a:t>、通经络</a:t>
              </a:r>
            </a:p>
          </p:txBody>
        </p:sp>
        <p:cxnSp>
          <p:nvCxnSpPr>
            <p:cNvPr id="8202" name="肘形连接符 8201"/>
            <p:cNvCxnSpPr>
              <a:stCxn id="8201" idx="1"/>
              <a:endCxn id="8196" idx="2"/>
            </p:cNvCxnSpPr>
            <p:nvPr/>
          </p:nvCxnSpPr>
          <p:spPr>
            <a:xfrm rot="10800000">
              <a:off x="432" y="288"/>
              <a:ext cx="144" cy="1152"/>
            </a:xfrm>
            <a:prstGeom prst="bentConnector2">
              <a:avLst/>
            </a:prstGeom>
            <a:ln w="28575" cap="flat" cmpd="sng">
              <a:solidFill>
                <a:srgbClr val="8FACE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8203" name="圆角矩形 8202"/>
            <p:cNvSpPr/>
            <p:nvPr/>
          </p:nvSpPr>
          <p:spPr>
            <a:xfrm>
              <a:off x="576" y="1728"/>
              <a:ext cx="864" cy="28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FFDB3">
                    <a:alpha val="100000"/>
                  </a:srgbClr>
                </a:gs>
                <a:gs pos="100000">
                  <a:srgbClr val="D1FF2F">
                    <a:alpha val="100000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vert="horz" wrap="square" anchor="ctr"/>
            <a:lstStyle/>
            <a:p>
              <a:pPr algn="ctr"/>
              <a:r>
                <a:rPr lang="en-US" altLang="zh-CN" sz="3200" b="1">
                  <a:solidFill>
                    <a:srgbClr val="BA2B00"/>
                  </a:solidFill>
                  <a:latin typeface="Arial" panose="020B0604020202020204" pitchFamily="34" charset="0"/>
                </a:rPr>
                <a:t>4</a:t>
              </a:r>
              <a:r>
                <a:rPr lang="zh-CN" altLang="en-US" sz="3200" b="1">
                  <a:solidFill>
                    <a:srgbClr val="BA2B00"/>
                  </a:solidFill>
                  <a:latin typeface="Arial" panose="020B0604020202020204" pitchFamily="34" charset="0"/>
                </a:rPr>
                <a:t>、调正气</a:t>
              </a:r>
            </a:p>
          </p:txBody>
        </p:sp>
        <p:cxnSp>
          <p:nvCxnSpPr>
            <p:cNvPr id="8204" name="肘形连接符 8203"/>
            <p:cNvCxnSpPr>
              <a:stCxn id="8203" idx="1"/>
              <a:endCxn id="8196" idx="2"/>
            </p:cNvCxnSpPr>
            <p:nvPr/>
          </p:nvCxnSpPr>
          <p:spPr>
            <a:xfrm rot="10800000">
              <a:off x="432" y="288"/>
              <a:ext cx="144" cy="1584"/>
            </a:xfrm>
            <a:prstGeom prst="bentConnector2">
              <a:avLst/>
            </a:prstGeom>
            <a:ln w="28575" cap="flat" cmpd="sng">
              <a:solidFill>
                <a:srgbClr val="8FACE8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占位符 9217"/>
          <p:cNvSpPr>
            <a:spLocks noGrp="1"/>
          </p:cNvSpPr>
          <p:nvPr>
            <p:ph type="body" idx="1"/>
          </p:nvPr>
        </p:nvSpPr>
        <p:spPr>
          <a:xfrm>
            <a:off x="107950" y="482600"/>
            <a:ext cx="8859838" cy="5649913"/>
          </a:xfrm>
          <a:ln/>
        </p:spPr>
        <p:txBody>
          <a:bodyPr/>
          <a:lstStyle/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v"/>
            </a:pPr>
            <a:r>
              <a:rPr lang="zh-CN" altLang="en-US" b="1" dirty="0">
                <a:solidFill>
                  <a:srgbClr val="CC3300"/>
                </a:solidFill>
                <a:latin typeface="宋体" panose="02010600030101010101" pitchFamily="2" charset="-122"/>
              </a:rPr>
              <a:t> 1、祛寒邪：</a:t>
            </a:r>
            <a:r>
              <a:rPr lang="zh-CN" altLang="en-US" dirty="0">
                <a:latin typeface="宋体" panose="02010600030101010101" pitchFamily="2" charset="-122"/>
              </a:rPr>
              <a:t>艾草具有纯阳之性，借助灸火产生的活跃能量，对经络有激发、疏导的作用，可以疏通经络，调和气血，对治疗寒邪、阳虚有奇效；</a:t>
            </a:r>
          </a:p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v"/>
            </a:pPr>
            <a:r>
              <a:rPr lang="zh-CN" altLang="en-US" b="1" dirty="0">
                <a:solidFill>
                  <a:srgbClr val="CC3300"/>
                </a:solidFill>
                <a:latin typeface="宋体" panose="02010600030101010101" pitchFamily="2" charset="-122"/>
              </a:rPr>
              <a:t> 2、补元阳：</a:t>
            </a:r>
            <a:r>
              <a:rPr lang="zh-CN" altLang="en-US" dirty="0">
                <a:latin typeface="宋体" panose="02010600030101010101" pitchFamily="2" charset="-122"/>
              </a:rPr>
              <a:t>现代人由于工作繁忙，压力过大，加之不良生活习惯的影响，使元阳之气消耗过多，正气不能抵御邪气的入侵。养生灸能很好的补充人体阳气，提升正气；</a:t>
            </a: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占位符 10241"/>
          <p:cNvSpPr>
            <a:spLocks noGrp="1"/>
          </p:cNvSpPr>
          <p:nvPr>
            <p:ph type="body" idx="1"/>
          </p:nvPr>
        </p:nvSpPr>
        <p:spPr>
          <a:xfrm>
            <a:off x="252413" y="406400"/>
            <a:ext cx="8640762" cy="5722938"/>
          </a:xfrm>
          <a:ln/>
        </p:spPr>
        <p:txBody>
          <a:bodyPr/>
          <a:lstStyle/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v"/>
            </a:pP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</a:rPr>
              <a:t>元阳：</a:t>
            </a:r>
            <a:r>
              <a:rPr lang="zh-CN" altLang="en-US" sz="2800" dirty="0">
                <a:latin typeface="宋体" panose="02010600030101010101" pitchFamily="2" charset="-122"/>
              </a:rPr>
              <a:t>清•徐灵胎《医学源流论·阴阳升降论》指出:“人身象天地。天之阳藏于地之中者,谓之元阳。元阳之外护者谓之浮阳。浮阳则与时升降,若人之阳气则藏于肾中而四布于周身,惟元阳则固守于中,而不离其位。”元阳原于肾中先天之阳，得后天之阳以滋养，先天之阳不可补，但后天之阳可补，元阳耗损只要没达到绝阳就可以依靠补后天之阳而补回来。</a:t>
            </a:r>
          </a:p>
          <a:p>
            <a:pPr>
              <a:buNone/>
            </a:pPr>
            <a:r>
              <a:rPr lang="zh-CN" altLang="en-US" sz="1400" dirty="0"/>
              <a:t> </a:t>
            </a:r>
          </a:p>
          <a:p>
            <a:endParaRPr lang="zh-CN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占位符 11265"/>
          <p:cNvSpPr>
            <a:spLocks noGrp="1"/>
          </p:cNvSpPr>
          <p:nvPr>
            <p:ph type="body" idx="1"/>
          </p:nvPr>
        </p:nvSpPr>
        <p:spPr>
          <a:xfrm>
            <a:off x="107950" y="188913"/>
            <a:ext cx="8785225" cy="6121400"/>
          </a:xfrm>
          <a:ln/>
        </p:spPr>
        <p:txBody>
          <a:bodyPr/>
          <a:lstStyle/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v"/>
            </a:pPr>
            <a:r>
              <a:rPr lang="zh-CN" altLang="en-US" b="1" dirty="0">
                <a:solidFill>
                  <a:srgbClr val="CC3300"/>
                </a:solidFill>
              </a:rPr>
              <a:t> 3、通经络：</a:t>
            </a:r>
            <a:r>
              <a:rPr lang="zh-CN" altLang="en-US" dirty="0"/>
              <a:t>经络不通最典型的表现就是疼痛，就是中医讲的“痛则不通，通则不痛”。艾灸通过火力使药力得到发挥，把经络中的瘀滞化掉，经络就通顺了；</a:t>
            </a:r>
          </a:p>
          <a:p>
            <a:pPr>
              <a:lnSpc>
                <a:spcPct val="150000"/>
              </a:lnSpc>
              <a:buSzPct val="100000"/>
              <a:buFont typeface="Wingdings" panose="05000000000000000000" pitchFamily="2" charset="2"/>
              <a:buChar char="v"/>
            </a:pPr>
            <a:r>
              <a:rPr lang="zh-CN" altLang="en-US" b="1" dirty="0">
                <a:solidFill>
                  <a:srgbClr val="CC3300"/>
                </a:solidFill>
              </a:rPr>
              <a:t>  4、调正气：</a:t>
            </a:r>
            <a:r>
              <a:rPr lang="zh-CN" altLang="en-US" dirty="0"/>
              <a:t>正气决定人体与疾病做斗争的能力，正气不足是发病的内因。明朝的李梴《医学入门》中说到，“虚者灸之，使火气以助元阳也；实者灸之，使实邪随火气而发散也”。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uiExpand="1" build="p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3EBF8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3EBF8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1317</Words>
  <Application>Microsoft Office PowerPoint</Application>
  <PresentationFormat>全屏显示(4:3)</PresentationFormat>
  <Paragraphs>88</Paragraphs>
  <Slides>22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宋体</vt:lpstr>
      <vt:lpstr>微软雅黑</vt:lpstr>
      <vt:lpstr>Arial</vt:lpstr>
      <vt:lpstr>Calibri</vt:lpstr>
      <vt:lpstr>MV Boli</vt:lpstr>
      <vt:lpstr>Wingdings</vt:lpstr>
      <vt:lpstr>默认设计模板</vt:lpstr>
      <vt:lpstr>艾  灸  疗  法 基 础 知 识 培 训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其他反应</vt:lpstr>
      <vt:lpstr>PowerPoint 演示文稿</vt:lpstr>
      <vt:lpstr>艾灸禁忌症</vt:lpstr>
      <vt:lpstr>影响艾灸疗效的因素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 </dc:creator>
  <cp:lastModifiedBy>Windows 用户</cp:lastModifiedBy>
  <cp:revision>7</cp:revision>
  <dcterms:created xsi:type="dcterms:W3CDTF">2013-01-23T01:44:32Z</dcterms:created>
  <dcterms:modified xsi:type="dcterms:W3CDTF">2020-04-06T12:09:24Z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