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theme/theme4.xml" ContentType="application/vnd.openxmlformats-officedocument.theme+xml"/>
  <Default Extension="png" ContentType="image/png"/>
  <Override PartName="/ppt/theme/theme5.xml" ContentType="application/vnd.openxmlformats-officedocument.them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Masters/slideMaster4.xml" ContentType="application/vnd.openxmlformats-officedocument.presentationml.slide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55" r:id="rId4"/>
    <p:sldMasterId id="2147493463" r:id="rId5"/>
    <p:sldMasterId id="2147493467" r:id="rId6"/>
    <p:sldMasterId id="2147493469" r:id="rId7"/>
  </p:sldMasterIdLst>
  <p:notesMasterIdLst>
    <p:notesMasterId r:id="rId11"/>
  </p:notesMasterIdLst>
  <p:sldIdLst>
    <p:sldId id="259" r:id="rId8"/>
    <p:sldId id="268" r:id="rId9"/>
    <p:sldId id="269" r:id="rId10"/>
  </p:sldIdLst>
  <p:sldSz cx="12193588" cy="6858000"/>
  <p:notesSz cx="6858000" cy="9144000"/>
  <p:defaultTextStyle>
    <a:defPPr>
      <a:defRPr lang="en-US"/>
    </a:defPPr>
    <a:lvl1pPr marL="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3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6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9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52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15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78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41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7044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E73A1C"/>
    <a:srgbClr val="E63A1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1728" autoAdjust="0"/>
    <p:restoredTop sz="93228"/>
  </p:normalViewPr>
  <p:slideViewPr>
    <p:cSldViewPr snapToGrid="0" snapToObjects="1">
      <p:cViewPr varScale="1">
        <p:scale>
          <a:sx n="102" d="100"/>
          <a:sy n="102" d="100"/>
        </p:scale>
        <p:origin x="-618" y="-96"/>
      </p:cViewPr>
      <p:guideLst>
        <p:guide orient="horz" pos="2160"/>
        <p:guide pos="384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notesViewPr>
    <p:cSldViewPr snapToGrid="0" snapToObjects="1">
      <p:cViewPr varScale="1">
        <p:scale>
          <a:sx n="50" d="100"/>
          <a:sy n="50" d="100"/>
        </p:scale>
        <p:origin x="2464" y="184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4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tableStyles" Target="tableStyles.xml"/><Relationship Id="rId10" Type="http://schemas.openxmlformats.org/officeDocument/2006/relationships/slide" Target="slides/slide3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939E59-54BD-9844-A4FE-866969F887B8}" type="datetimeFigureOut">
              <a:rPr kumimoji="1" lang="zh-CN" altLang="en-US" smtClean="0"/>
              <a:pPr/>
              <a:t>2016/3/16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4BE184-0AE9-FE48-BE37-49CCE4DB5210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683380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26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30" algn="l" defTabSz="121926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61" algn="l" defTabSz="121926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91" algn="l" defTabSz="121926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522" algn="l" defTabSz="121926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152" algn="l" defTabSz="121926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783" algn="l" defTabSz="121926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413" algn="l" defTabSz="121926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7044" algn="l" defTabSz="121926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office.msn.com.cn/Template/Home.shtml" TargetMode="External"/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376816" y="258233"/>
            <a:ext cx="4868751" cy="529569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2400" b="1"/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  <p:sp>
        <p:nvSpPr>
          <p:cNvPr id="7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10922724" y="6256175"/>
            <a:ext cx="805513" cy="616255"/>
          </a:xfrm>
          <a:prstGeom prst="rect">
            <a:avLst/>
          </a:prstGeom>
          <a:solidFill>
            <a:schemeClr val="accent5"/>
          </a:solidFill>
        </p:spPr>
        <p:txBody>
          <a:bodyPr vert="horz" anchor="ctr"/>
          <a:lstStyle>
            <a:lvl1pPr marL="0" indent="0" algn="ctr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dirty="0"/>
              <a:t>01</a:t>
            </a:r>
            <a:endParaRPr kumimoji="1" lang="zh-CN" altLang="en-US" dirty="0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4" hasCustomPrompt="1"/>
          </p:nvPr>
        </p:nvSpPr>
        <p:spPr>
          <a:xfrm>
            <a:off x="376816" y="5989475"/>
            <a:ext cx="1960289" cy="533400"/>
          </a:xfrm>
          <a:prstGeom prst="rect">
            <a:avLst/>
          </a:prstGeom>
        </p:spPr>
        <p:txBody>
          <a:bodyPr vert="horz" anchor="ctr"/>
          <a:lstStyle>
            <a:lvl1pPr marL="0" indent="0">
              <a:buNone/>
              <a:defRPr sz="1600" b="1"/>
            </a:lvl1pPr>
          </a:lstStyle>
          <a:p>
            <a:r>
              <a:rPr kumimoji="1" lang="en-US" altLang="zh-CN" sz="1600" b="1" dirty="0"/>
              <a:t>LOGO&amp;PIC</a:t>
            </a:r>
            <a:r>
              <a:rPr kumimoji="1" lang="zh-CN" altLang="en-US" sz="1600" b="1" dirty="0"/>
              <a:t> </a:t>
            </a:r>
            <a:r>
              <a:rPr kumimoji="1" lang="en-US" altLang="zh-CN" sz="1600" b="1" dirty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688989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376816" y="258233"/>
            <a:ext cx="4868751" cy="529569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2400" b="1"/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  <p:sp>
        <p:nvSpPr>
          <p:cNvPr id="7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10922724" y="6256175"/>
            <a:ext cx="805513" cy="616255"/>
          </a:xfrm>
          <a:prstGeom prst="rect">
            <a:avLst/>
          </a:prstGeom>
          <a:solidFill>
            <a:schemeClr val="accent5"/>
          </a:solidFill>
        </p:spPr>
        <p:txBody>
          <a:bodyPr vert="horz" anchor="ctr"/>
          <a:lstStyle>
            <a:lvl1pPr marL="0" indent="0" algn="ctr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dirty="0"/>
              <a:t>01</a:t>
            </a:r>
            <a:endParaRPr kumimoji="1" lang="zh-CN" altLang="en-US" dirty="0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4" hasCustomPrompt="1"/>
          </p:nvPr>
        </p:nvSpPr>
        <p:spPr>
          <a:xfrm>
            <a:off x="376816" y="5989475"/>
            <a:ext cx="1960289" cy="533400"/>
          </a:xfrm>
          <a:prstGeom prst="rect">
            <a:avLst/>
          </a:prstGeom>
        </p:spPr>
        <p:txBody>
          <a:bodyPr vert="horz" anchor="ctr"/>
          <a:lstStyle>
            <a:lvl1pPr marL="0" indent="0">
              <a:buNone/>
              <a:defRPr sz="1600" b="1"/>
            </a:lvl1pPr>
          </a:lstStyle>
          <a:p>
            <a:r>
              <a:rPr kumimoji="1" lang="en-US" altLang="zh-CN" sz="1600" b="1" dirty="0"/>
              <a:t>LOGO&amp;PIC</a:t>
            </a:r>
            <a:r>
              <a:rPr kumimoji="1" lang="zh-CN" altLang="en-US" sz="1600" b="1" dirty="0"/>
              <a:t> </a:t>
            </a:r>
            <a:r>
              <a:rPr kumimoji="1" lang="en-US" altLang="zh-CN" sz="1600" b="1" dirty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9723148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376816" y="258233"/>
            <a:ext cx="4868751" cy="529569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2400" b="1"/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  <p:sp>
        <p:nvSpPr>
          <p:cNvPr id="7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10922724" y="6256175"/>
            <a:ext cx="805513" cy="616255"/>
          </a:xfrm>
          <a:prstGeom prst="rect">
            <a:avLst/>
          </a:prstGeom>
          <a:solidFill>
            <a:schemeClr val="accent5"/>
          </a:solidFill>
        </p:spPr>
        <p:txBody>
          <a:bodyPr vert="horz" anchor="ctr"/>
          <a:lstStyle>
            <a:lvl1pPr marL="0" indent="0" algn="ctr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dirty="0"/>
              <a:t>01</a:t>
            </a:r>
            <a:endParaRPr kumimoji="1" lang="zh-CN" altLang="en-US" dirty="0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4" hasCustomPrompt="1"/>
          </p:nvPr>
        </p:nvSpPr>
        <p:spPr>
          <a:xfrm>
            <a:off x="376816" y="5989475"/>
            <a:ext cx="1960289" cy="533400"/>
          </a:xfrm>
          <a:prstGeom prst="rect">
            <a:avLst/>
          </a:prstGeom>
        </p:spPr>
        <p:txBody>
          <a:bodyPr vert="horz" anchor="ctr"/>
          <a:lstStyle>
            <a:lvl1pPr marL="0" indent="0">
              <a:buNone/>
              <a:defRPr sz="1600" b="1"/>
            </a:lvl1pPr>
          </a:lstStyle>
          <a:p>
            <a:r>
              <a:rPr kumimoji="1" lang="en-US" altLang="zh-CN" sz="1600" b="1" dirty="0"/>
              <a:t>LOGO&amp;PIC</a:t>
            </a:r>
            <a:r>
              <a:rPr kumimoji="1" lang="zh-CN" altLang="en-US" sz="1600" b="1" dirty="0"/>
              <a:t> </a:t>
            </a:r>
            <a:r>
              <a:rPr kumimoji="1" lang="en-US" altLang="zh-CN" sz="1600" b="1" dirty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5587830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61" y="759873"/>
            <a:ext cx="662447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标注</a:t>
            </a:r>
          </a:p>
        </p:txBody>
      </p:sp>
      <p:sp>
        <p:nvSpPr>
          <p:cNvPr id="7" name="矩形 6"/>
          <p:cNvSpPr/>
          <p:nvPr userDrawn="1"/>
        </p:nvSpPr>
        <p:spPr>
          <a:xfrm>
            <a:off x="2572924" y="759874"/>
            <a:ext cx="1402184" cy="345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字体使用 </a:t>
            </a: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行距</a:t>
            </a: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背景图片出处</a:t>
            </a: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声明</a:t>
            </a: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4153552" y="759874"/>
            <a:ext cx="7075266" cy="42398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英文 </a:t>
            </a:r>
            <a:r>
              <a:rPr lang="en-US" altLang="zh-CN" sz="1400" dirty="0">
                <a:solidFill>
                  <a:srgbClr val="FFFFFF"/>
                </a:solidFill>
                <a:latin typeface="Segoe UI Light"/>
                <a:cs typeface="Segoe UI Light"/>
              </a:rPr>
              <a:t>Century Gothic</a:t>
            </a: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中文 微软雅黑</a:t>
            </a: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正文 </a:t>
            </a:r>
            <a:r>
              <a:rPr lang="en-US" altLang="zh-CN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1.3</a:t>
            </a: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en-US" altLang="zh-CN" sz="1400" dirty="0" err="1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cn.bing.com</a:t>
            </a: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本网站所提供的任何信息内容（包括但不限于 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PPT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模板、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Word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文档、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Excel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图表、图片素材等）均受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中华人民共和国著作权法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信息网络传播权保护条例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及其他适用的法律法规的保护，未经权利人书面明确授权，信息内容的任何部分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(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包括图片或图表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)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不得被全部或部分的复制、传播、销售，否则将承担法律责任。</a:t>
            </a:r>
          </a:p>
        </p:txBody>
      </p:sp>
      <p:sp>
        <p:nvSpPr>
          <p:cNvPr id="9" name="矩形 8"/>
          <p:cNvSpPr/>
          <p:nvPr userDrawn="1"/>
        </p:nvSpPr>
        <p:spPr>
          <a:xfrm>
            <a:off x="440661" y="182446"/>
            <a:ext cx="77787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00" dirty="0">
                <a:solidFill>
                  <a:prstClr val="white"/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endParaRPr lang="zh-CN" altLang="en-US" sz="1000" dirty="0">
              <a:solidFill>
                <a:prstClr val="white"/>
              </a:solidFill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139374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hlinkClick r:id="rId2"/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27290" y="2788087"/>
            <a:ext cx="3178317" cy="418585"/>
          </a:xfrm>
          <a:prstGeom prst="rect">
            <a:avLst/>
          </a:prstGeom>
        </p:spPr>
      </p:pic>
      <p:sp>
        <p:nvSpPr>
          <p:cNvPr id="10" name="文本框 9"/>
          <p:cNvSpPr txBox="1"/>
          <p:nvPr userDrawn="1"/>
        </p:nvSpPr>
        <p:spPr>
          <a:xfrm>
            <a:off x="4300601" y="4007796"/>
            <a:ext cx="3347826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457200"/>
            <a:r>
              <a:rPr kumimoji="1" lang="zh-CN" altLang="en-US" sz="1333" dirty="0">
                <a:solidFill>
                  <a:srgbClr val="000000"/>
                </a:solidFill>
                <a:latin typeface="Century Gothic"/>
                <a:ea typeface="微软雅黑" panose="020B0503020204020204" pitchFamily="34" charset="-122"/>
              </a:rPr>
              <a:t>点击</a:t>
            </a:r>
            <a:r>
              <a:rPr kumimoji="1" lang="en-US" altLang="zh-CN" sz="1333" dirty="0">
                <a:solidFill>
                  <a:srgbClr val="000000"/>
                </a:solidFill>
                <a:latin typeface="Century Gothic"/>
                <a:ea typeface="微软雅黑" panose="020B0503020204020204" pitchFamily="34" charset="-122"/>
              </a:rPr>
              <a:t>Logo</a:t>
            </a:r>
            <a:r>
              <a:rPr kumimoji="1" lang="zh-CN" altLang="en-US" sz="1333" dirty="0">
                <a:solidFill>
                  <a:srgbClr val="000000"/>
                </a:solidFill>
                <a:latin typeface="Century Gothic"/>
                <a:ea typeface="微软雅黑" panose="020B0503020204020204" pitchFamily="34" charset="-122"/>
              </a:rPr>
              <a:t>获取更多优质模板（放映模式）</a:t>
            </a:r>
          </a:p>
        </p:txBody>
      </p:sp>
    </p:spTree>
    <p:extLst>
      <p:ext uri="{BB962C8B-B14F-4D97-AF65-F5344CB8AC3E}">
        <p14:creationId xmlns:p14="http://schemas.microsoft.com/office/powerpoint/2010/main" xmlns="" val="204102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69384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57" r:id="rId1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1499480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64" r:id="rId1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6273790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68" r:id="rId1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5815398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73" r:id="rId1"/>
    <p:sldLayoutId id="2147493474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lvl="0"/>
            <a:r>
              <a:rPr kumimoji="1" lang="en-US" altLang="zh-CN" sz="3200" dirty="0">
                <a:solidFill>
                  <a:prstClr val="black"/>
                </a:solidFill>
              </a:rPr>
              <a:t>&gt;</a:t>
            </a:r>
            <a:r>
              <a:rPr kumimoji="1" lang="zh-CN" altLang="en-US" sz="3200" dirty="0">
                <a:solidFill>
                  <a:prstClr val="black"/>
                </a:solidFill>
              </a:rPr>
              <a:t> </a:t>
            </a:r>
            <a:r>
              <a:rPr kumimoji="1" lang="en-US" altLang="zh-CN" sz="3200" dirty="0">
                <a:solidFill>
                  <a:prstClr val="black"/>
                </a:solidFill>
              </a:rPr>
              <a:t>GANTT</a:t>
            </a:r>
            <a:r>
              <a:rPr kumimoji="1" lang="zh-CN" altLang="en-US" sz="3200" dirty="0">
                <a:solidFill>
                  <a:prstClr val="black"/>
                </a:solidFill>
              </a:rPr>
              <a:t> </a:t>
            </a:r>
            <a:r>
              <a:rPr kumimoji="1" lang="en-US" altLang="zh-CN" sz="3200" dirty="0">
                <a:solidFill>
                  <a:prstClr val="black"/>
                </a:solidFill>
              </a:rPr>
              <a:t>CHART</a:t>
            </a:r>
            <a:endParaRPr kumimoji="1" lang="zh-CN" altLang="en-US" sz="3200" dirty="0">
              <a:solidFill>
                <a:prstClr val="black"/>
              </a:solidFill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en-US" altLang="zh-CN" dirty="0"/>
              <a:t>01</a:t>
            </a:r>
            <a:endParaRPr kumimoji="1" lang="zh-CN" altLang="en-US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01541909"/>
              </p:ext>
            </p:extLst>
          </p:nvPr>
        </p:nvGraphicFramePr>
        <p:xfrm>
          <a:off x="1019032" y="1293408"/>
          <a:ext cx="10182959" cy="38288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9713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102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1020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31020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31020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310208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310208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310208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310208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310208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310208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  <a:gridCol w="310208">
                  <a:extLst>
                    <a:ext uri="{9D8B030D-6E8A-4147-A177-3AD203B41FA5}">
                      <a16:colId xmlns:a16="http://schemas.microsoft.com/office/drawing/2014/main" xmlns="" val="20011"/>
                    </a:ext>
                  </a:extLst>
                </a:gridCol>
                <a:gridCol w="310208">
                  <a:extLst>
                    <a:ext uri="{9D8B030D-6E8A-4147-A177-3AD203B41FA5}">
                      <a16:colId xmlns:a16="http://schemas.microsoft.com/office/drawing/2014/main" xmlns="" val="20012"/>
                    </a:ext>
                  </a:extLst>
                </a:gridCol>
                <a:gridCol w="310208">
                  <a:extLst>
                    <a:ext uri="{9D8B030D-6E8A-4147-A177-3AD203B41FA5}">
                      <a16:colId xmlns:a16="http://schemas.microsoft.com/office/drawing/2014/main" xmlns="" val="20013"/>
                    </a:ext>
                  </a:extLst>
                </a:gridCol>
                <a:gridCol w="310208">
                  <a:extLst>
                    <a:ext uri="{9D8B030D-6E8A-4147-A177-3AD203B41FA5}">
                      <a16:colId xmlns:a16="http://schemas.microsoft.com/office/drawing/2014/main" xmlns="" val="20014"/>
                    </a:ext>
                  </a:extLst>
                </a:gridCol>
                <a:gridCol w="310208">
                  <a:extLst>
                    <a:ext uri="{9D8B030D-6E8A-4147-A177-3AD203B41FA5}">
                      <a16:colId xmlns:a16="http://schemas.microsoft.com/office/drawing/2014/main" xmlns="" val="20015"/>
                    </a:ext>
                  </a:extLst>
                </a:gridCol>
                <a:gridCol w="310208">
                  <a:extLst>
                    <a:ext uri="{9D8B030D-6E8A-4147-A177-3AD203B41FA5}">
                      <a16:colId xmlns:a16="http://schemas.microsoft.com/office/drawing/2014/main" xmlns="" val="20016"/>
                    </a:ext>
                  </a:extLst>
                </a:gridCol>
                <a:gridCol w="310208">
                  <a:extLst>
                    <a:ext uri="{9D8B030D-6E8A-4147-A177-3AD203B41FA5}">
                      <a16:colId xmlns:a16="http://schemas.microsoft.com/office/drawing/2014/main" xmlns="" val="20017"/>
                    </a:ext>
                  </a:extLst>
                </a:gridCol>
                <a:gridCol w="310208">
                  <a:extLst>
                    <a:ext uri="{9D8B030D-6E8A-4147-A177-3AD203B41FA5}">
                      <a16:colId xmlns:a16="http://schemas.microsoft.com/office/drawing/2014/main" xmlns="" val="20018"/>
                    </a:ext>
                  </a:extLst>
                </a:gridCol>
                <a:gridCol w="310208">
                  <a:extLst>
                    <a:ext uri="{9D8B030D-6E8A-4147-A177-3AD203B41FA5}">
                      <a16:colId xmlns:a16="http://schemas.microsoft.com/office/drawing/2014/main" xmlns="" val="20019"/>
                    </a:ext>
                  </a:extLst>
                </a:gridCol>
                <a:gridCol w="310208">
                  <a:extLst>
                    <a:ext uri="{9D8B030D-6E8A-4147-A177-3AD203B41FA5}">
                      <a16:colId xmlns:a16="http://schemas.microsoft.com/office/drawing/2014/main" xmlns="" val="20020"/>
                    </a:ext>
                  </a:extLst>
                </a:gridCol>
                <a:gridCol w="310208">
                  <a:extLst>
                    <a:ext uri="{9D8B030D-6E8A-4147-A177-3AD203B41FA5}">
                      <a16:colId xmlns:a16="http://schemas.microsoft.com/office/drawing/2014/main" xmlns="" val="20021"/>
                    </a:ext>
                  </a:extLst>
                </a:gridCol>
                <a:gridCol w="310208">
                  <a:extLst>
                    <a:ext uri="{9D8B030D-6E8A-4147-A177-3AD203B41FA5}">
                      <a16:colId xmlns:a16="http://schemas.microsoft.com/office/drawing/2014/main" xmlns="" val="20022"/>
                    </a:ext>
                  </a:extLst>
                </a:gridCol>
                <a:gridCol w="310208">
                  <a:extLst>
                    <a:ext uri="{9D8B030D-6E8A-4147-A177-3AD203B41FA5}">
                      <a16:colId xmlns:a16="http://schemas.microsoft.com/office/drawing/2014/main" xmlns="" val="20023"/>
                    </a:ext>
                  </a:extLst>
                </a:gridCol>
                <a:gridCol w="310208">
                  <a:extLst>
                    <a:ext uri="{9D8B030D-6E8A-4147-A177-3AD203B41FA5}">
                      <a16:colId xmlns:a16="http://schemas.microsoft.com/office/drawing/2014/main" xmlns="" val="20024"/>
                    </a:ext>
                  </a:extLst>
                </a:gridCol>
                <a:gridCol w="310208">
                  <a:extLst>
                    <a:ext uri="{9D8B030D-6E8A-4147-A177-3AD203B41FA5}">
                      <a16:colId xmlns:a16="http://schemas.microsoft.com/office/drawing/2014/main" xmlns="" val="20025"/>
                    </a:ext>
                  </a:extLst>
                </a:gridCol>
                <a:gridCol w="310208">
                  <a:extLst>
                    <a:ext uri="{9D8B030D-6E8A-4147-A177-3AD203B41FA5}">
                      <a16:colId xmlns:a16="http://schemas.microsoft.com/office/drawing/2014/main" xmlns="" val="20026"/>
                    </a:ext>
                  </a:extLst>
                </a:gridCol>
                <a:gridCol w="310208">
                  <a:extLst>
                    <a:ext uri="{9D8B030D-6E8A-4147-A177-3AD203B41FA5}">
                      <a16:colId xmlns:a16="http://schemas.microsoft.com/office/drawing/2014/main" xmlns="" val="20027"/>
                    </a:ext>
                  </a:extLst>
                </a:gridCol>
                <a:gridCol w="310208">
                  <a:extLst>
                    <a:ext uri="{9D8B030D-6E8A-4147-A177-3AD203B41FA5}">
                      <a16:colId xmlns:a16="http://schemas.microsoft.com/office/drawing/2014/main" xmlns="" val="20028"/>
                    </a:ext>
                  </a:extLst>
                </a:gridCol>
              </a:tblGrid>
              <a:tr h="447040">
                <a:tc rowSpan="3"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 gridSpan="28">
                  <a:txBody>
                    <a:bodyPr/>
                    <a:lstStyle/>
                    <a:p>
                      <a:pPr algn="ctr"/>
                      <a:r>
                        <a:rPr lang="en-US" altLang="zh-CN" sz="2100" dirty="0"/>
                        <a:t>MONTH</a:t>
                      </a:r>
                      <a:endParaRPr lang="zh-CN" altLang="en-US" sz="2100" dirty="0"/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20612">
                <a:tc v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1</a:t>
                      </a:r>
                      <a:r>
                        <a:rPr lang="en-US" altLang="zh-CN" sz="1600" b="1" baseline="300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ST</a:t>
                      </a:r>
                      <a:r>
                        <a:rPr lang="zh-CN" altLang="en-US" sz="16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 </a:t>
                      </a:r>
                      <a:r>
                        <a:rPr lang="en-US" altLang="zh-CN" sz="16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WEEK</a:t>
                      </a:r>
                      <a:endParaRPr lang="zh-CN" altLang="en-US" sz="16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2</a:t>
                      </a:r>
                      <a:r>
                        <a:rPr lang="en-US" altLang="zh-CN" sz="1600" b="1" baseline="300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ND</a:t>
                      </a:r>
                      <a:r>
                        <a:rPr lang="zh-CN" altLang="en-US" sz="16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 </a:t>
                      </a:r>
                      <a:r>
                        <a:rPr lang="en-US" altLang="zh-CN" sz="16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WEEK</a:t>
                      </a:r>
                      <a:endParaRPr lang="zh-CN" altLang="en-US" sz="16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3</a:t>
                      </a:r>
                      <a:r>
                        <a:rPr lang="en-US" altLang="zh-CN" sz="1600" b="1" baseline="300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RD</a:t>
                      </a:r>
                      <a:r>
                        <a:rPr lang="zh-CN" altLang="en-US" sz="16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 </a:t>
                      </a:r>
                      <a:r>
                        <a:rPr lang="en-US" altLang="zh-CN" sz="16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WEEK</a:t>
                      </a:r>
                      <a:endParaRPr lang="zh-CN" altLang="en-US" sz="16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4</a:t>
                      </a:r>
                      <a:r>
                        <a:rPr lang="en-US" altLang="zh-CN" sz="1600" b="1" baseline="300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TH</a:t>
                      </a:r>
                      <a:r>
                        <a:rPr lang="zh-CN" altLang="en-US" sz="16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 </a:t>
                      </a:r>
                      <a:r>
                        <a:rPr lang="en-US" altLang="zh-CN" sz="16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WEEK</a:t>
                      </a:r>
                      <a:endParaRPr lang="zh-CN" altLang="en-US" sz="16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00909">
                <a:tc v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1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2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3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4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5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6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7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1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2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3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4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5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6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7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1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2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3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4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5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6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7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1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2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3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4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5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6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7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TASK</a:t>
                      </a:r>
                      <a:r>
                        <a:rPr lang="zh-CN" altLang="en-US" sz="1600" b="1" dirty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1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TASK</a:t>
                      </a:r>
                      <a:r>
                        <a:rPr lang="zh-CN" altLang="en-US" sz="1600" b="1" dirty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2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TASK</a:t>
                      </a:r>
                      <a:r>
                        <a:rPr lang="zh-CN" altLang="en-US" sz="1600" b="1" dirty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3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TASK</a:t>
                      </a:r>
                      <a:r>
                        <a:rPr lang="zh-CN" altLang="en-US" sz="1600" b="1" dirty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4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TASK</a:t>
                      </a:r>
                      <a:r>
                        <a:rPr lang="zh-CN" altLang="en-US" sz="1600" b="1" dirty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5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TASK</a:t>
                      </a:r>
                      <a:r>
                        <a:rPr lang="zh-CN" altLang="en-US" sz="1600" b="1" dirty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6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TASK</a:t>
                      </a:r>
                      <a:r>
                        <a:rPr lang="zh-CN" altLang="en-US" sz="1600" b="1" dirty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7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  <p:grpSp>
        <p:nvGrpSpPr>
          <p:cNvPr id="9" name="组 8"/>
          <p:cNvGrpSpPr/>
          <p:nvPr/>
        </p:nvGrpSpPr>
        <p:grpSpPr>
          <a:xfrm>
            <a:off x="2914468" y="5459213"/>
            <a:ext cx="1735217" cy="321905"/>
            <a:chOff x="1081014" y="4027616"/>
            <a:chExt cx="1301413" cy="241429"/>
          </a:xfrm>
        </p:grpSpPr>
        <p:sp>
          <p:nvSpPr>
            <p:cNvPr id="10" name="矩形 9"/>
            <p:cNvSpPr/>
            <p:nvPr/>
          </p:nvSpPr>
          <p:spPr>
            <a:xfrm>
              <a:off x="1081014" y="4063186"/>
              <a:ext cx="230895" cy="205859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333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322296" y="4027616"/>
              <a:ext cx="1060131" cy="2230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333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EXAMPLE</a:t>
              </a:r>
              <a:r>
                <a:rPr kumimoji="1" lang="zh-CN" altLang="en-US" sz="1333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kumimoji="1" lang="en-US" altLang="zh-CN" sz="1333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1</a:t>
              </a:r>
              <a:endParaRPr kumimoji="1" lang="zh-CN" altLang="en-US" sz="1333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2" name="组 11"/>
          <p:cNvGrpSpPr/>
          <p:nvPr/>
        </p:nvGrpSpPr>
        <p:grpSpPr>
          <a:xfrm>
            <a:off x="4457614" y="5459213"/>
            <a:ext cx="1735217" cy="321905"/>
            <a:chOff x="1081014" y="4027616"/>
            <a:chExt cx="1301413" cy="241429"/>
          </a:xfrm>
        </p:grpSpPr>
        <p:sp>
          <p:nvSpPr>
            <p:cNvPr id="13" name="矩形 12"/>
            <p:cNvSpPr/>
            <p:nvPr/>
          </p:nvSpPr>
          <p:spPr>
            <a:xfrm>
              <a:off x="1081014" y="4063186"/>
              <a:ext cx="230895" cy="20585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333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322296" y="4027616"/>
              <a:ext cx="1060131" cy="2230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333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EXAMPLE</a:t>
              </a:r>
              <a:r>
                <a:rPr kumimoji="1" lang="zh-CN" altLang="en-US" sz="1333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kumimoji="1" lang="en-US" altLang="zh-CN" sz="1333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2</a:t>
              </a:r>
              <a:endParaRPr kumimoji="1" lang="zh-CN" altLang="en-US" sz="1333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5" name="组 14"/>
          <p:cNvGrpSpPr/>
          <p:nvPr/>
        </p:nvGrpSpPr>
        <p:grpSpPr>
          <a:xfrm>
            <a:off x="6000759" y="5459213"/>
            <a:ext cx="1735217" cy="321905"/>
            <a:chOff x="1081014" y="4027616"/>
            <a:chExt cx="1301413" cy="241429"/>
          </a:xfrm>
        </p:grpSpPr>
        <p:sp>
          <p:nvSpPr>
            <p:cNvPr id="16" name="矩形 15"/>
            <p:cNvSpPr/>
            <p:nvPr/>
          </p:nvSpPr>
          <p:spPr>
            <a:xfrm>
              <a:off x="1081014" y="4063186"/>
              <a:ext cx="230895" cy="20585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333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322296" y="4027616"/>
              <a:ext cx="1060131" cy="2230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333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EXAMPLE</a:t>
              </a:r>
              <a:r>
                <a:rPr kumimoji="1" lang="zh-CN" altLang="en-US" sz="1333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kumimoji="1" lang="en-US" altLang="zh-CN" sz="1333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3</a:t>
              </a:r>
              <a:endParaRPr kumimoji="1" lang="zh-CN" altLang="en-US" sz="1333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8" name="组 17"/>
          <p:cNvGrpSpPr/>
          <p:nvPr/>
        </p:nvGrpSpPr>
        <p:grpSpPr>
          <a:xfrm>
            <a:off x="7543904" y="5459213"/>
            <a:ext cx="1735217" cy="321905"/>
            <a:chOff x="1081014" y="4027616"/>
            <a:chExt cx="1301413" cy="241429"/>
          </a:xfrm>
        </p:grpSpPr>
        <p:sp>
          <p:nvSpPr>
            <p:cNvPr id="19" name="矩形 18"/>
            <p:cNvSpPr/>
            <p:nvPr/>
          </p:nvSpPr>
          <p:spPr>
            <a:xfrm>
              <a:off x="1081014" y="4063186"/>
              <a:ext cx="230895" cy="205859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333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322296" y="4027616"/>
              <a:ext cx="1060131" cy="2230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333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EXAMPLE</a:t>
              </a:r>
              <a:r>
                <a:rPr kumimoji="1" lang="zh-CN" altLang="en-US" sz="1333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kumimoji="1" lang="en-US" altLang="zh-CN" sz="1333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4</a:t>
              </a:r>
              <a:endParaRPr kumimoji="1" lang="zh-CN" altLang="en-US" sz="1333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738779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lvl="0"/>
            <a:r>
              <a:rPr kumimoji="1" lang="en-US" altLang="zh-CN" sz="3200" dirty="0">
                <a:solidFill>
                  <a:prstClr val="black"/>
                </a:solidFill>
              </a:rPr>
              <a:t>&gt;</a:t>
            </a:r>
            <a:r>
              <a:rPr kumimoji="1" lang="zh-CN" altLang="en-US" sz="3200" dirty="0">
                <a:solidFill>
                  <a:prstClr val="black"/>
                </a:solidFill>
              </a:rPr>
              <a:t> </a:t>
            </a:r>
            <a:r>
              <a:rPr kumimoji="1" lang="en-US" altLang="zh-CN" sz="3200" dirty="0">
                <a:solidFill>
                  <a:prstClr val="black"/>
                </a:solidFill>
              </a:rPr>
              <a:t>GANTT</a:t>
            </a:r>
            <a:r>
              <a:rPr kumimoji="1" lang="zh-CN" altLang="en-US" sz="3200" dirty="0">
                <a:solidFill>
                  <a:prstClr val="black"/>
                </a:solidFill>
              </a:rPr>
              <a:t> </a:t>
            </a:r>
            <a:r>
              <a:rPr kumimoji="1" lang="en-US" altLang="zh-CN" sz="3200" dirty="0">
                <a:solidFill>
                  <a:prstClr val="black"/>
                </a:solidFill>
              </a:rPr>
              <a:t>CHART</a:t>
            </a:r>
            <a:endParaRPr kumimoji="1" lang="zh-CN" altLang="en-US" sz="3200" dirty="0">
              <a:solidFill>
                <a:prstClr val="black"/>
              </a:solidFill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en-US" altLang="zh-CN" dirty="0"/>
              <a:t>01</a:t>
            </a:r>
            <a:endParaRPr kumimoji="1" lang="zh-CN" altLang="en-US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/>
          </p:nvPr>
        </p:nvGraphicFramePr>
        <p:xfrm>
          <a:off x="1019032" y="1293408"/>
          <a:ext cx="10182959" cy="38288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9713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102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1020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31020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31020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310208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310208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310208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310208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310208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310208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  <a:gridCol w="310208">
                  <a:extLst>
                    <a:ext uri="{9D8B030D-6E8A-4147-A177-3AD203B41FA5}">
                      <a16:colId xmlns:a16="http://schemas.microsoft.com/office/drawing/2014/main" xmlns="" val="20011"/>
                    </a:ext>
                  </a:extLst>
                </a:gridCol>
                <a:gridCol w="310208">
                  <a:extLst>
                    <a:ext uri="{9D8B030D-6E8A-4147-A177-3AD203B41FA5}">
                      <a16:colId xmlns:a16="http://schemas.microsoft.com/office/drawing/2014/main" xmlns="" val="20012"/>
                    </a:ext>
                  </a:extLst>
                </a:gridCol>
                <a:gridCol w="310208">
                  <a:extLst>
                    <a:ext uri="{9D8B030D-6E8A-4147-A177-3AD203B41FA5}">
                      <a16:colId xmlns:a16="http://schemas.microsoft.com/office/drawing/2014/main" xmlns="" val="20013"/>
                    </a:ext>
                  </a:extLst>
                </a:gridCol>
                <a:gridCol w="310208">
                  <a:extLst>
                    <a:ext uri="{9D8B030D-6E8A-4147-A177-3AD203B41FA5}">
                      <a16:colId xmlns:a16="http://schemas.microsoft.com/office/drawing/2014/main" xmlns="" val="20014"/>
                    </a:ext>
                  </a:extLst>
                </a:gridCol>
                <a:gridCol w="310208">
                  <a:extLst>
                    <a:ext uri="{9D8B030D-6E8A-4147-A177-3AD203B41FA5}">
                      <a16:colId xmlns:a16="http://schemas.microsoft.com/office/drawing/2014/main" xmlns="" val="20015"/>
                    </a:ext>
                  </a:extLst>
                </a:gridCol>
                <a:gridCol w="310208">
                  <a:extLst>
                    <a:ext uri="{9D8B030D-6E8A-4147-A177-3AD203B41FA5}">
                      <a16:colId xmlns:a16="http://schemas.microsoft.com/office/drawing/2014/main" xmlns="" val="20016"/>
                    </a:ext>
                  </a:extLst>
                </a:gridCol>
                <a:gridCol w="310208">
                  <a:extLst>
                    <a:ext uri="{9D8B030D-6E8A-4147-A177-3AD203B41FA5}">
                      <a16:colId xmlns:a16="http://schemas.microsoft.com/office/drawing/2014/main" xmlns="" val="20017"/>
                    </a:ext>
                  </a:extLst>
                </a:gridCol>
                <a:gridCol w="310208">
                  <a:extLst>
                    <a:ext uri="{9D8B030D-6E8A-4147-A177-3AD203B41FA5}">
                      <a16:colId xmlns:a16="http://schemas.microsoft.com/office/drawing/2014/main" xmlns="" val="20018"/>
                    </a:ext>
                  </a:extLst>
                </a:gridCol>
                <a:gridCol w="310208">
                  <a:extLst>
                    <a:ext uri="{9D8B030D-6E8A-4147-A177-3AD203B41FA5}">
                      <a16:colId xmlns:a16="http://schemas.microsoft.com/office/drawing/2014/main" xmlns="" val="20019"/>
                    </a:ext>
                  </a:extLst>
                </a:gridCol>
                <a:gridCol w="310208">
                  <a:extLst>
                    <a:ext uri="{9D8B030D-6E8A-4147-A177-3AD203B41FA5}">
                      <a16:colId xmlns:a16="http://schemas.microsoft.com/office/drawing/2014/main" xmlns="" val="20020"/>
                    </a:ext>
                  </a:extLst>
                </a:gridCol>
                <a:gridCol w="310208">
                  <a:extLst>
                    <a:ext uri="{9D8B030D-6E8A-4147-A177-3AD203B41FA5}">
                      <a16:colId xmlns:a16="http://schemas.microsoft.com/office/drawing/2014/main" xmlns="" val="20021"/>
                    </a:ext>
                  </a:extLst>
                </a:gridCol>
                <a:gridCol w="310208">
                  <a:extLst>
                    <a:ext uri="{9D8B030D-6E8A-4147-A177-3AD203B41FA5}">
                      <a16:colId xmlns:a16="http://schemas.microsoft.com/office/drawing/2014/main" xmlns="" val="20022"/>
                    </a:ext>
                  </a:extLst>
                </a:gridCol>
                <a:gridCol w="310208">
                  <a:extLst>
                    <a:ext uri="{9D8B030D-6E8A-4147-A177-3AD203B41FA5}">
                      <a16:colId xmlns:a16="http://schemas.microsoft.com/office/drawing/2014/main" xmlns="" val="20023"/>
                    </a:ext>
                  </a:extLst>
                </a:gridCol>
                <a:gridCol w="310208">
                  <a:extLst>
                    <a:ext uri="{9D8B030D-6E8A-4147-A177-3AD203B41FA5}">
                      <a16:colId xmlns:a16="http://schemas.microsoft.com/office/drawing/2014/main" xmlns="" val="20024"/>
                    </a:ext>
                  </a:extLst>
                </a:gridCol>
                <a:gridCol w="310208">
                  <a:extLst>
                    <a:ext uri="{9D8B030D-6E8A-4147-A177-3AD203B41FA5}">
                      <a16:colId xmlns:a16="http://schemas.microsoft.com/office/drawing/2014/main" xmlns="" val="20025"/>
                    </a:ext>
                  </a:extLst>
                </a:gridCol>
                <a:gridCol w="310208">
                  <a:extLst>
                    <a:ext uri="{9D8B030D-6E8A-4147-A177-3AD203B41FA5}">
                      <a16:colId xmlns:a16="http://schemas.microsoft.com/office/drawing/2014/main" xmlns="" val="20026"/>
                    </a:ext>
                  </a:extLst>
                </a:gridCol>
                <a:gridCol w="310208">
                  <a:extLst>
                    <a:ext uri="{9D8B030D-6E8A-4147-A177-3AD203B41FA5}">
                      <a16:colId xmlns:a16="http://schemas.microsoft.com/office/drawing/2014/main" xmlns="" val="20027"/>
                    </a:ext>
                  </a:extLst>
                </a:gridCol>
                <a:gridCol w="310208">
                  <a:extLst>
                    <a:ext uri="{9D8B030D-6E8A-4147-A177-3AD203B41FA5}">
                      <a16:colId xmlns:a16="http://schemas.microsoft.com/office/drawing/2014/main" xmlns="" val="20028"/>
                    </a:ext>
                  </a:extLst>
                </a:gridCol>
              </a:tblGrid>
              <a:tr h="447040">
                <a:tc rowSpan="3"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 gridSpan="28">
                  <a:txBody>
                    <a:bodyPr/>
                    <a:lstStyle/>
                    <a:p>
                      <a:pPr algn="ctr"/>
                      <a:r>
                        <a:rPr lang="en-US" altLang="zh-CN" sz="2100" dirty="0"/>
                        <a:t>MONTH</a:t>
                      </a:r>
                      <a:endParaRPr lang="zh-CN" altLang="en-US" sz="2100" dirty="0"/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20612">
                <a:tc v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1</a:t>
                      </a:r>
                      <a:r>
                        <a:rPr lang="en-US" altLang="zh-CN" sz="1600" b="1" baseline="300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ST</a:t>
                      </a:r>
                      <a:r>
                        <a:rPr lang="zh-CN" altLang="en-US" sz="16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 </a:t>
                      </a:r>
                      <a:r>
                        <a:rPr lang="en-US" altLang="zh-CN" sz="16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WEEK</a:t>
                      </a:r>
                      <a:endParaRPr lang="zh-CN" altLang="en-US" sz="16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2</a:t>
                      </a:r>
                      <a:r>
                        <a:rPr lang="en-US" altLang="zh-CN" sz="1600" b="1" baseline="300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ND</a:t>
                      </a:r>
                      <a:r>
                        <a:rPr lang="zh-CN" altLang="en-US" sz="16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 </a:t>
                      </a:r>
                      <a:r>
                        <a:rPr lang="en-US" altLang="zh-CN" sz="16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WEEK</a:t>
                      </a:r>
                      <a:endParaRPr lang="zh-CN" altLang="en-US" sz="16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3</a:t>
                      </a:r>
                      <a:r>
                        <a:rPr lang="en-US" altLang="zh-CN" sz="1600" b="1" baseline="300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RD</a:t>
                      </a:r>
                      <a:r>
                        <a:rPr lang="zh-CN" altLang="en-US" sz="16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 </a:t>
                      </a:r>
                      <a:r>
                        <a:rPr lang="en-US" altLang="zh-CN" sz="16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WEEK</a:t>
                      </a:r>
                      <a:endParaRPr lang="zh-CN" altLang="en-US" sz="16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4</a:t>
                      </a:r>
                      <a:r>
                        <a:rPr lang="en-US" altLang="zh-CN" sz="1600" b="1" baseline="300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TH</a:t>
                      </a:r>
                      <a:r>
                        <a:rPr lang="zh-CN" altLang="en-US" sz="16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 </a:t>
                      </a:r>
                      <a:r>
                        <a:rPr lang="en-US" altLang="zh-CN" sz="16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WEEK</a:t>
                      </a:r>
                      <a:endParaRPr lang="zh-CN" altLang="en-US" sz="16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00909">
                <a:tc v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1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2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3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4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5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6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7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1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2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3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4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5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6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7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1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2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3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4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5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6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7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1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2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3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4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5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6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7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TASK</a:t>
                      </a:r>
                      <a:r>
                        <a:rPr lang="zh-CN" altLang="en-US" sz="1600" b="1" dirty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1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TASK</a:t>
                      </a:r>
                      <a:r>
                        <a:rPr lang="zh-CN" altLang="en-US" sz="1600" b="1" dirty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2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TASK</a:t>
                      </a:r>
                      <a:r>
                        <a:rPr lang="zh-CN" altLang="en-US" sz="1600" b="1" dirty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3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TASK</a:t>
                      </a:r>
                      <a:r>
                        <a:rPr lang="zh-CN" altLang="en-US" sz="1600" b="1" dirty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4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TASK</a:t>
                      </a:r>
                      <a:r>
                        <a:rPr lang="zh-CN" altLang="en-US" sz="1600" b="1" dirty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5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TASK</a:t>
                      </a:r>
                      <a:r>
                        <a:rPr lang="zh-CN" altLang="en-US" sz="1600" b="1" dirty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6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TASK</a:t>
                      </a:r>
                      <a:r>
                        <a:rPr lang="zh-CN" altLang="en-US" sz="1600" b="1" dirty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7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  <p:grpSp>
        <p:nvGrpSpPr>
          <p:cNvPr id="9" name="组 8"/>
          <p:cNvGrpSpPr/>
          <p:nvPr/>
        </p:nvGrpSpPr>
        <p:grpSpPr>
          <a:xfrm>
            <a:off x="2914468" y="5459213"/>
            <a:ext cx="1735217" cy="321905"/>
            <a:chOff x="1081014" y="4027616"/>
            <a:chExt cx="1301413" cy="241429"/>
          </a:xfrm>
        </p:grpSpPr>
        <p:sp>
          <p:nvSpPr>
            <p:cNvPr id="10" name="矩形 9"/>
            <p:cNvSpPr/>
            <p:nvPr/>
          </p:nvSpPr>
          <p:spPr>
            <a:xfrm>
              <a:off x="1081014" y="4063186"/>
              <a:ext cx="230895" cy="205859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333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322296" y="4027616"/>
              <a:ext cx="1060131" cy="2230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333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EXAMPLE</a:t>
              </a:r>
              <a:r>
                <a:rPr kumimoji="1" lang="zh-CN" altLang="en-US" sz="1333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kumimoji="1" lang="en-US" altLang="zh-CN" sz="1333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1</a:t>
              </a:r>
              <a:endParaRPr kumimoji="1" lang="zh-CN" altLang="en-US" sz="1333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2" name="组 11"/>
          <p:cNvGrpSpPr/>
          <p:nvPr/>
        </p:nvGrpSpPr>
        <p:grpSpPr>
          <a:xfrm>
            <a:off x="4457614" y="5459213"/>
            <a:ext cx="1735217" cy="321905"/>
            <a:chOff x="1081014" y="4027616"/>
            <a:chExt cx="1301413" cy="241429"/>
          </a:xfrm>
        </p:grpSpPr>
        <p:sp>
          <p:nvSpPr>
            <p:cNvPr id="13" name="矩形 12"/>
            <p:cNvSpPr/>
            <p:nvPr/>
          </p:nvSpPr>
          <p:spPr>
            <a:xfrm>
              <a:off x="1081014" y="4063186"/>
              <a:ext cx="230895" cy="20585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333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322296" y="4027616"/>
              <a:ext cx="1060131" cy="2230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333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EXAMPLE</a:t>
              </a:r>
              <a:r>
                <a:rPr kumimoji="1" lang="zh-CN" altLang="en-US" sz="1333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kumimoji="1" lang="en-US" altLang="zh-CN" sz="1333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2</a:t>
              </a:r>
              <a:endParaRPr kumimoji="1" lang="zh-CN" altLang="en-US" sz="1333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5" name="组 14"/>
          <p:cNvGrpSpPr/>
          <p:nvPr/>
        </p:nvGrpSpPr>
        <p:grpSpPr>
          <a:xfrm>
            <a:off x="6000759" y="5459213"/>
            <a:ext cx="1735217" cy="321905"/>
            <a:chOff x="1081014" y="4027616"/>
            <a:chExt cx="1301413" cy="241429"/>
          </a:xfrm>
        </p:grpSpPr>
        <p:sp>
          <p:nvSpPr>
            <p:cNvPr id="16" name="矩形 15"/>
            <p:cNvSpPr/>
            <p:nvPr/>
          </p:nvSpPr>
          <p:spPr>
            <a:xfrm>
              <a:off x="1081014" y="4063186"/>
              <a:ext cx="230895" cy="20585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333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322296" y="4027616"/>
              <a:ext cx="1060131" cy="2230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333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EXAMPLE</a:t>
              </a:r>
              <a:r>
                <a:rPr kumimoji="1" lang="zh-CN" altLang="en-US" sz="1333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kumimoji="1" lang="en-US" altLang="zh-CN" sz="1333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3</a:t>
              </a:r>
              <a:endParaRPr kumimoji="1" lang="zh-CN" altLang="en-US" sz="1333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8" name="组 17"/>
          <p:cNvGrpSpPr/>
          <p:nvPr/>
        </p:nvGrpSpPr>
        <p:grpSpPr>
          <a:xfrm>
            <a:off x="7543904" y="5459213"/>
            <a:ext cx="1735217" cy="321905"/>
            <a:chOff x="1081014" y="4027616"/>
            <a:chExt cx="1301413" cy="241429"/>
          </a:xfrm>
        </p:grpSpPr>
        <p:sp>
          <p:nvSpPr>
            <p:cNvPr id="19" name="矩形 18"/>
            <p:cNvSpPr/>
            <p:nvPr/>
          </p:nvSpPr>
          <p:spPr>
            <a:xfrm>
              <a:off x="1081014" y="4063186"/>
              <a:ext cx="230895" cy="205859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333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322296" y="4027616"/>
              <a:ext cx="1060131" cy="2230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333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EXAMPLE</a:t>
              </a:r>
              <a:r>
                <a:rPr kumimoji="1" lang="zh-CN" altLang="en-US" sz="1333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kumimoji="1" lang="en-US" altLang="zh-CN" sz="1333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4</a:t>
              </a:r>
              <a:endParaRPr kumimoji="1" lang="zh-CN" altLang="en-US" sz="1333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9039815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lvl="0"/>
            <a:r>
              <a:rPr kumimoji="1" lang="en-US" altLang="zh-CN" sz="3200" dirty="0">
                <a:solidFill>
                  <a:prstClr val="black"/>
                </a:solidFill>
              </a:rPr>
              <a:t>&gt;</a:t>
            </a:r>
            <a:r>
              <a:rPr kumimoji="1" lang="zh-CN" altLang="en-US" sz="3200" dirty="0">
                <a:solidFill>
                  <a:prstClr val="black"/>
                </a:solidFill>
              </a:rPr>
              <a:t> </a:t>
            </a:r>
            <a:r>
              <a:rPr kumimoji="1" lang="en-US" altLang="zh-CN" sz="3200" dirty="0">
                <a:solidFill>
                  <a:prstClr val="black"/>
                </a:solidFill>
              </a:rPr>
              <a:t>GANTT</a:t>
            </a:r>
            <a:r>
              <a:rPr kumimoji="1" lang="zh-CN" altLang="en-US" sz="3200" dirty="0">
                <a:solidFill>
                  <a:prstClr val="black"/>
                </a:solidFill>
              </a:rPr>
              <a:t> </a:t>
            </a:r>
            <a:r>
              <a:rPr kumimoji="1" lang="en-US" altLang="zh-CN" sz="3200" dirty="0">
                <a:solidFill>
                  <a:prstClr val="black"/>
                </a:solidFill>
              </a:rPr>
              <a:t>CHART</a:t>
            </a:r>
            <a:endParaRPr kumimoji="1" lang="zh-CN" altLang="en-US" sz="3200" dirty="0">
              <a:solidFill>
                <a:prstClr val="black"/>
              </a:solidFill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en-US" altLang="zh-CN" dirty="0"/>
              <a:t>01</a:t>
            </a:r>
            <a:endParaRPr kumimoji="1" lang="zh-CN" altLang="en-US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/>
          </p:nvPr>
        </p:nvGraphicFramePr>
        <p:xfrm>
          <a:off x="1019032" y="1293408"/>
          <a:ext cx="10182959" cy="38288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9713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102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1020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31020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31020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310208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310208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310208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310208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310208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310208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  <a:gridCol w="310208">
                  <a:extLst>
                    <a:ext uri="{9D8B030D-6E8A-4147-A177-3AD203B41FA5}">
                      <a16:colId xmlns:a16="http://schemas.microsoft.com/office/drawing/2014/main" xmlns="" val="20011"/>
                    </a:ext>
                  </a:extLst>
                </a:gridCol>
                <a:gridCol w="310208">
                  <a:extLst>
                    <a:ext uri="{9D8B030D-6E8A-4147-A177-3AD203B41FA5}">
                      <a16:colId xmlns:a16="http://schemas.microsoft.com/office/drawing/2014/main" xmlns="" val="20012"/>
                    </a:ext>
                  </a:extLst>
                </a:gridCol>
                <a:gridCol w="310208">
                  <a:extLst>
                    <a:ext uri="{9D8B030D-6E8A-4147-A177-3AD203B41FA5}">
                      <a16:colId xmlns:a16="http://schemas.microsoft.com/office/drawing/2014/main" xmlns="" val="20013"/>
                    </a:ext>
                  </a:extLst>
                </a:gridCol>
                <a:gridCol w="310208">
                  <a:extLst>
                    <a:ext uri="{9D8B030D-6E8A-4147-A177-3AD203B41FA5}">
                      <a16:colId xmlns:a16="http://schemas.microsoft.com/office/drawing/2014/main" xmlns="" val="20014"/>
                    </a:ext>
                  </a:extLst>
                </a:gridCol>
                <a:gridCol w="310208">
                  <a:extLst>
                    <a:ext uri="{9D8B030D-6E8A-4147-A177-3AD203B41FA5}">
                      <a16:colId xmlns:a16="http://schemas.microsoft.com/office/drawing/2014/main" xmlns="" val="20015"/>
                    </a:ext>
                  </a:extLst>
                </a:gridCol>
                <a:gridCol w="310208">
                  <a:extLst>
                    <a:ext uri="{9D8B030D-6E8A-4147-A177-3AD203B41FA5}">
                      <a16:colId xmlns:a16="http://schemas.microsoft.com/office/drawing/2014/main" xmlns="" val="20016"/>
                    </a:ext>
                  </a:extLst>
                </a:gridCol>
                <a:gridCol w="310208">
                  <a:extLst>
                    <a:ext uri="{9D8B030D-6E8A-4147-A177-3AD203B41FA5}">
                      <a16:colId xmlns:a16="http://schemas.microsoft.com/office/drawing/2014/main" xmlns="" val="20017"/>
                    </a:ext>
                  </a:extLst>
                </a:gridCol>
                <a:gridCol w="310208">
                  <a:extLst>
                    <a:ext uri="{9D8B030D-6E8A-4147-A177-3AD203B41FA5}">
                      <a16:colId xmlns:a16="http://schemas.microsoft.com/office/drawing/2014/main" xmlns="" val="20018"/>
                    </a:ext>
                  </a:extLst>
                </a:gridCol>
                <a:gridCol w="310208">
                  <a:extLst>
                    <a:ext uri="{9D8B030D-6E8A-4147-A177-3AD203B41FA5}">
                      <a16:colId xmlns:a16="http://schemas.microsoft.com/office/drawing/2014/main" xmlns="" val="20019"/>
                    </a:ext>
                  </a:extLst>
                </a:gridCol>
                <a:gridCol w="310208">
                  <a:extLst>
                    <a:ext uri="{9D8B030D-6E8A-4147-A177-3AD203B41FA5}">
                      <a16:colId xmlns:a16="http://schemas.microsoft.com/office/drawing/2014/main" xmlns="" val="20020"/>
                    </a:ext>
                  </a:extLst>
                </a:gridCol>
                <a:gridCol w="310208">
                  <a:extLst>
                    <a:ext uri="{9D8B030D-6E8A-4147-A177-3AD203B41FA5}">
                      <a16:colId xmlns:a16="http://schemas.microsoft.com/office/drawing/2014/main" xmlns="" val="20021"/>
                    </a:ext>
                  </a:extLst>
                </a:gridCol>
                <a:gridCol w="310208">
                  <a:extLst>
                    <a:ext uri="{9D8B030D-6E8A-4147-A177-3AD203B41FA5}">
                      <a16:colId xmlns:a16="http://schemas.microsoft.com/office/drawing/2014/main" xmlns="" val="20022"/>
                    </a:ext>
                  </a:extLst>
                </a:gridCol>
                <a:gridCol w="310208">
                  <a:extLst>
                    <a:ext uri="{9D8B030D-6E8A-4147-A177-3AD203B41FA5}">
                      <a16:colId xmlns:a16="http://schemas.microsoft.com/office/drawing/2014/main" xmlns="" val="20023"/>
                    </a:ext>
                  </a:extLst>
                </a:gridCol>
                <a:gridCol w="310208">
                  <a:extLst>
                    <a:ext uri="{9D8B030D-6E8A-4147-A177-3AD203B41FA5}">
                      <a16:colId xmlns:a16="http://schemas.microsoft.com/office/drawing/2014/main" xmlns="" val="20024"/>
                    </a:ext>
                  </a:extLst>
                </a:gridCol>
                <a:gridCol w="310208">
                  <a:extLst>
                    <a:ext uri="{9D8B030D-6E8A-4147-A177-3AD203B41FA5}">
                      <a16:colId xmlns:a16="http://schemas.microsoft.com/office/drawing/2014/main" xmlns="" val="20025"/>
                    </a:ext>
                  </a:extLst>
                </a:gridCol>
                <a:gridCol w="310208">
                  <a:extLst>
                    <a:ext uri="{9D8B030D-6E8A-4147-A177-3AD203B41FA5}">
                      <a16:colId xmlns:a16="http://schemas.microsoft.com/office/drawing/2014/main" xmlns="" val="20026"/>
                    </a:ext>
                  </a:extLst>
                </a:gridCol>
                <a:gridCol w="310208">
                  <a:extLst>
                    <a:ext uri="{9D8B030D-6E8A-4147-A177-3AD203B41FA5}">
                      <a16:colId xmlns:a16="http://schemas.microsoft.com/office/drawing/2014/main" xmlns="" val="20027"/>
                    </a:ext>
                  </a:extLst>
                </a:gridCol>
                <a:gridCol w="310208">
                  <a:extLst>
                    <a:ext uri="{9D8B030D-6E8A-4147-A177-3AD203B41FA5}">
                      <a16:colId xmlns:a16="http://schemas.microsoft.com/office/drawing/2014/main" xmlns="" val="20028"/>
                    </a:ext>
                  </a:extLst>
                </a:gridCol>
              </a:tblGrid>
              <a:tr h="447040">
                <a:tc rowSpan="3"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 gridSpan="28">
                  <a:txBody>
                    <a:bodyPr/>
                    <a:lstStyle/>
                    <a:p>
                      <a:pPr algn="ctr"/>
                      <a:r>
                        <a:rPr lang="en-US" altLang="zh-CN" sz="2100" dirty="0"/>
                        <a:t>MONTH</a:t>
                      </a:r>
                      <a:endParaRPr lang="zh-CN" altLang="en-US" sz="2100" dirty="0"/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20612">
                <a:tc v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1</a:t>
                      </a:r>
                      <a:r>
                        <a:rPr lang="en-US" altLang="zh-CN" sz="1600" b="1" baseline="300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ST</a:t>
                      </a:r>
                      <a:r>
                        <a:rPr lang="zh-CN" altLang="en-US" sz="16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 </a:t>
                      </a:r>
                      <a:r>
                        <a:rPr lang="en-US" altLang="zh-CN" sz="16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WEEK</a:t>
                      </a:r>
                      <a:endParaRPr lang="zh-CN" altLang="en-US" sz="16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2</a:t>
                      </a:r>
                      <a:r>
                        <a:rPr lang="en-US" altLang="zh-CN" sz="1600" b="1" baseline="300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ND</a:t>
                      </a:r>
                      <a:r>
                        <a:rPr lang="zh-CN" altLang="en-US" sz="16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 </a:t>
                      </a:r>
                      <a:r>
                        <a:rPr lang="en-US" altLang="zh-CN" sz="16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WEEK</a:t>
                      </a:r>
                      <a:endParaRPr lang="zh-CN" altLang="en-US" sz="16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3</a:t>
                      </a:r>
                      <a:r>
                        <a:rPr lang="en-US" altLang="zh-CN" sz="1600" b="1" baseline="300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RD</a:t>
                      </a:r>
                      <a:r>
                        <a:rPr lang="zh-CN" altLang="en-US" sz="16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 </a:t>
                      </a:r>
                      <a:r>
                        <a:rPr lang="en-US" altLang="zh-CN" sz="16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WEEK</a:t>
                      </a:r>
                      <a:endParaRPr lang="zh-CN" altLang="en-US" sz="16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4</a:t>
                      </a:r>
                      <a:r>
                        <a:rPr lang="en-US" altLang="zh-CN" sz="1600" b="1" baseline="300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TH</a:t>
                      </a:r>
                      <a:r>
                        <a:rPr lang="zh-CN" altLang="en-US" sz="16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 </a:t>
                      </a:r>
                      <a:r>
                        <a:rPr lang="en-US" altLang="zh-CN" sz="16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WEEK</a:t>
                      </a:r>
                      <a:endParaRPr lang="zh-CN" altLang="en-US" sz="16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00909">
                <a:tc v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1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2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3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4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5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6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7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1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2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3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4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5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6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7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1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2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3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4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5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6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7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1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2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3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4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5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6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7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TASK</a:t>
                      </a:r>
                      <a:r>
                        <a:rPr lang="zh-CN" altLang="en-US" sz="1600" b="1" dirty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1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TASK</a:t>
                      </a:r>
                      <a:r>
                        <a:rPr lang="zh-CN" altLang="en-US" sz="1600" b="1" dirty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2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TASK</a:t>
                      </a:r>
                      <a:r>
                        <a:rPr lang="zh-CN" altLang="en-US" sz="1600" b="1" dirty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3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TASK</a:t>
                      </a:r>
                      <a:r>
                        <a:rPr lang="zh-CN" altLang="en-US" sz="1600" b="1" dirty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4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TASK</a:t>
                      </a:r>
                      <a:r>
                        <a:rPr lang="zh-CN" altLang="en-US" sz="1600" b="1" dirty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5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TASK</a:t>
                      </a:r>
                      <a:r>
                        <a:rPr lang="zh-CN" altLang="en-US" sz="1600" b="1" dirty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6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TASK</a:t>
                      </a:r>
                      <a:r>
                        <a:rPr lang="zh-CN" altLang="en-US" sz="1600" b="1" dirty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7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  <p:grpSp>
        <p:nvGrpSpPr>
          <p:cNvPr id="9" name="组 8"/>
          <p:cNvGrpSpPr/>
          <p:nvPr/>
        </p:nvGrpSpPr>
        <p:grpSpPr>
          <a:xfrm>
            <a:off x="2914468" y="5459213"/>
            <a:ext cx="1735217" cy="321905"/>
            <a:chOff x="1081014" y="4027616"/>
            <a:chExt cx="1301413" cy="241429"/>
          </a:xfrm>
        </p:grpSpPr>
        <p:sp>
          <p:nvSpPr>
            <p:cNvPr id="10" name="矩形 9"/>
            <p:cNvSpPr/>
            <p:nvPr/>
          </p:nvSpPr>
          <p:spPr>
            <a:xfrm>
              <a:off x="1081014" y="4063186"/>
              <a:ext cx="230895" cy="205859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333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322296" y="4027616"/>
              <a:ext cx="1060131" cy="2230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333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EXAMPLE</a:t>
              </a:r>
              <a:r>
                <a:rPr kumimoji="1" lang="zh-CN" altLang="en-US" sz="1333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kumimoji="1" lang="en-US" altLang="zh-CN" sz="1333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1</a:t>
              </a:r>
              <a:endParaRPr kumimoji="1" lang="zh-CN" altLang="en-US" sz="1333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2" name="组 11"/>
          <p:cNvGrpSpPr/>
          <p:nvPr/>
        </p:nvGrpSpPr>
        <p:grpSpPr>
          <a:xfrm>
            <a:off x="4457614" y="5459213"/>
            <a:ext cx="1735217" cy="321905"/>
            <a:chOff x="1081014" y="4027616"/>
            <a:chExt cx="1301413" cy="241429"/>
          </a:xfrm>
        </p:grpSpPr>
        <p:sp>
          <p:nvSpPr>
            <p:cNvPr id="13" name="矩形 12"/>
            <p:cNvSpPr/>
            <p:nvPr/>
          </p:nvSpPr>
          <p:spPr>
            <a:xfrm>
              <a:off x="1081014" y="4063186"/>
              <a:ext cx="230895" cy="20585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333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322296" y="4027616"/>
              <a:ext cx="1060131" cy="2230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333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EXAMPLE</a:t>
              </a:r>
              <a:r>
                <a:rPr kumimoji="1" lang="zh-CN" altLang="en-US" sz="1333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kumimoji="1" lang="en-US" altLang="zh-CN" sz="1333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2</a:t>
              </a:r>
              <a:endParaRPr kumimoji="1" lang="zh-CN" altLang="en-US" sz="1333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5" name="组 14"/>
          <p:cNvGrpSpPr/>
          <p:nvPr/>
        </p:nvGrpSpPr>
        <p:grpSpPr>
          <a:xfrm>
            <a:off x="6000759" y="5459213"/>
            <a:ext cx="1735217" cy="321905"/>
            <a:chOff x="1081014" y="4027616"/>
            <a:chExt cx="1301413" cy="241429"/>
          </a:xfrm>
        </p:grpSpPr>
        <p:sp>
          <p:nvSpPr>
            <p:cNvPr id="16" name="矩形 15"/>
            <p:cNvSpPr/>
            <p:nvPr/>
          </p:nvSpPr>
          <p:spPr>
            <a:xfrm>
              <a:off x="1081014" y="4063186"/>
              <a:ext cx="230895" cy="20585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333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322296" y="4027616"/>
              <a:ext cx="1060131" cy="2230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333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EXAMPLE</a:t>
              </a:r>
              <a:r>
                <a:rPr kumimoji="1" lang="zh-CN" altLang="en-US" sz="1333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kumimoji="1" lang="en-US" altLang="zh-CN" sz="1333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3</a:t>
              </a:r>
              <a:endParaRPr kumimoji="1" lang="zh-CN" altLang="en-US" sz="1333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8" name="组 17"/>
          <p:cNvGrpSpPr/>
          <p:nvPr/>
        </p:nvGrpSpPr>
        <p:grpSpPr>
          <a:xfrm>
            <a:off x="7543904" y="5459213"/>
            <a:ext cx="1735217" cy="321905"/>
            <a:chOff x="1081014" y="4027616"/>
            <a:chExt cx="1301413" cy="241429"/>
          </a:xfrm>
        </p:grpSpPr>
        <p:sp>
          <p:nvSpPr>
            <p:cNvPr id="19" name="矩形 18"/>
            <p:cNvSpPr/>
            <p:nvPr/>
          </p:nvSpPr>
          <p:spPr>
            <a:xfrm>
              <a:off x="1081014" y="4063186"/>
              <a:ext cx="230895" cy="205859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333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322296" y="4027616"/>
              <a:ext cx="1060131" cy="2230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333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EXAMPLE</a:t>
              </a:r>
              <a:r>
                <a:rPr kumimoji="1" lang="zh-CN" altLang="en-US" sz="1333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kumimoji="1" lang="en-US" altLang="zh-CN" sz="1333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4</a:t>
              </a:r>
              <a:endParaRPr kumimoji="1" lang="zh-CN" altLang="en-US" sz="1333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4777616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PLUS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蓝色​​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fficePLUS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2_Office Theme">
  <a:themeElements>
    <a:clrScheme name="黄色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FFCA08"/>
      </a:accent1>
      <a:accent2>
        <a:srgbClr val="F8931D"/>
      </a:accent2>
      <a:accent3>
        <a:srgbClr val="CE8D3E"/>
      </a:accent3>
      <a:accent4>
        <a:srgbClr val="EC7016"/>
      </a:accent4>
      <a:accent5>
        <a:srgbClr val="E64823"/>
      </a:accent5>
      <a:accent6>
        <a:srgbClr val="9C6A6A"/>
      </a:accent6>
      <a:hlink>
        <a:srgbClr val="2998E3"/>
      </a:hlink>
      <a:folHlink>
        <a:srgbClr val="7F723D"/>
      </a:folHlink>
    </a:clrScheme>
    <a:fontScheme name="OfficePLUS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PLUS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Props1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B6F2769-7194-4217-93D3-3AF3A4742282}">
  <ds:schemaRefs>
    <ds:schemaRef ds:uri="http://schemas.microsoft.com/office/2006/metadata/properties"/>
    <ds:schemaRef ds:uri="http://purl.org/dc/dcmitype/"/>
    <ds:schemaRef ds:uri="http://schemas.microsoft.com/sharepoint/v3/fields"/>
    <ds:schemaRef ds:uri="http://www.w3.org/XML/1998/namespace"/>
    <ds:schemaRef ds:uri="http://purl.org/dc/terms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FNEMasterTemplateForThemePreview.pptx</Template>
  <TotalTime>290</TotalTime>
  <Words>189</Words>
  <Application>Microsoft Office PowerPoint</Application>
  <PresentationFormat>自定义</PresentationFormat>
  <Paragraphs>138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4</vt:i4>
      </vt:variant>
      <vt:variant>
        <vt:lpstr>幻灯片标题</vt:lpstr>
      </vt:variant>
      <vt:variant>
        <vt:i4>3</vt:i4>
      </vt:variant>
    </vt:vector>
  </HeadingPairs>
  <TitlesOfParts>
    <vt:vector size="7" baseType="lpstr">
      <vt:lpstr>Office Theme</vt:lpstr>
      <vt:lpstr>1_Office Theme</vt:lpstr>
      <vt:lpstr>2_Office Theme</vt:lpstr>
      <vt:lpstr>1_Office 主题</vt:lpstr>
      <vt:lpstr>幻灯片 1</vt:lpstr>
      <vt:lpstr>幻灯片 2</vt:lpstr>
      <vt:lpstr>幻灯片 3</vt:lpstr>
    </vt:vector>
  </TitlesOfParts>
  <Manager/>
  <Company/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subject/>
  <dc:creator>Office PLUS</dc:creator>
  <cp:keywords/>
  <dc:description/>
  <cp:lastModifiedBy>Administrator</cp:lastModifiedBy>
  <cp:revision>71</cp:revision>
  <dcterms:created xsi:type="dcterms:W3CDTF">2010-04-12T23:12:02Z</dcterms:created>
  <dcterms:modified xsi:type="dcterms:W3CDTF">2016-03-15T18:32:48Z</dcterms:modified>
  <cp:category/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