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58" r:id="rId6"/>
    <p:sldId id="261" r:id="rId7"/>
    <p:sldId id="263" r:id="rId8"/>
    <p:sldId id="268" r:id="rId9"/>
    <p:sldId id="273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  <a:srgbClr val="0D2031"/>
    <a:srgbClr val="FF5050"/>
    <a:srgbClr val="8D4256"/>
    <a:srgbClr val="A88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80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43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8F197-7C12-4358-A875-058D1D69575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6589" y="2157732"/>
            <a:ext cx="6278880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汉仪雪君体简" charset="0"/>
                <a:ea typeface="汉仪雪君体简" charset="0"/>
              </a:rPr>
              <a:t>现代中国风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78410" y="3942777"/>
            <a:ext cx="136271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——</a:t>
            </a:r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作者：</a:t>
            </a:r>
            <a:endParaRPr lang="zh-CN" alt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7758">
            <a:off x="1916632" y="2111795"/>
            <a:ext cx="1054925" cy="2008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778" y="1860391"/>
            <a:ext cx="1452270" cy="254147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639041" y="4182695"/>
            <a:ext cx="760667" cy="950835"/>
            <a:chOff x="5143504" y="2857496"/>
            <a:chExt cx="1357322" cy="1696653"/>
          </a:xfrm>
        </p:grpSpPr>
        <p:pic>
          <p:nvPicPr>
            <p:cNvPr id="11" name="Picture 3" descr="C:\Documents and Settings\Administrator\桌面\2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43504" y="2857496"/>
              <a:ext cx="1357322" cy="1696653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5449995" y="3302087"/>
              <a:ext cx="792026" cy="1019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logo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广告合作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3737" y="785833"/>
            <a:ext cx="890588" cy="890588"/>
          </a:xfrm>
          <a:prstGeom prst="rect">
            <a:avLst/>
          </a:prstGeom>
          <a:noFill/>
        </p:spPr>
      </p:pic>
      <p:cxnSp>
        <p:nvCxnSpPr>
          <p:cNvPr id="21" name="直接连接符 20"/>
          <p:cNvCxnSpPr/>
          <p:nvPr/>
        </p:nvCxnSpPr>
        <p:spPr>
          <a:xfrm flipV="1">
            <a:off x="8572512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472485" y="585808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微软雅黑" pitchFamily="34" charset="-122"/>
              </a:rPr>
              <a:t>栏目赞助播出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58289" y="1285896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Sponsor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5429" y="2128831"/>
            <a:ext cx="168828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429762" y="47863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四大权益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16200000" flipH="1">
            <a:off x="3471861" y="3757614"/>
            <a:ext cx="2871792" cy="214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3957638" y="3514725"/>
            <a:ext cx="2843212" cy="700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 rot="513583">
            <a:off x="5267326" y="452438"/>
            <a:ext cx="1600200" cy="23431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smtClean="0">
                <a:solidFill>
                  <a:srgbClr val="0D20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XXXXXXXXXXXXXXXXXXXXXXXXXXXXXXXXXXXXXX</a:t>
            </a:r>
            <a:endParaRPr lang="zh-CN" altLang="en-US" sz="14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4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endParaRPr lang="zh-CN" altLang="en-US" sz="1400" dirty="0">
              <a:solidFill>
                <a:srgbClr val="0D203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rot="1182028">
            <a:off x="4914431" y="2112157"/>
            <a:ext cx="1905957" cy="2582538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6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rgbClr val="0D20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XXXXXXXXXXXXXXXXXXXXXXXXXXXXXXXXXXXXXXXXXXXXXXXXXXXXXXXXXX</a:t>
            </a:r>
            <a:endParaRPr lang="zh-CN" altLang="en-US" sz="14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 rot="20085201">
            <a:off x="3048504" y="1594245"/>
            <a:ext cx="1691945" cy="296312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pPr algn="ctr"/>
            <a:endParaRPr lang="en-US" altLang="zh-CN" sz="14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r>
              <a:rPr lang="en-US" altLang="zh-CN" sz="14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</a:t>
            </a:r>
            <a:endParaRPr lang="zh-CN" altLang="en-US" sz="1400" dirty="0" smtClean="0"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pPr algn="ctr"/>
            <a:endParaRPr lang="zh-CN" altLang="en-US" sz="1400" dirty="0"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rot="16200000" flipH="1">
            <a:off x="4271963" y="4586287"/>
            <a:ext cx="1014413" cy="5000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8" idx="4"/>
          </p:cNvCxnSpPr>
          <p:nvPr/>
        </p:nvCxnSpPr>
        <p:spPr>
          <a:xfrm rot="5400000">
            <a:off x="4911318" y="4779861"/>
            <a:ext cx="681549" cy="360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4" descr="D:\My Documents\Downloads\filled_box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9268" y="5086361"/>
            <a:ext cx="1951037" cy="1951037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529138" y="601163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助力品牌</a:t>
            </a:r>
            <a:endParaRPr lang="en-US" altLang="zh-CN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升值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 rot="21429908">
            <a:off x="3957638" y="108559"/>
            <a:ext cx="1600200" cy="23431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</a:t>
            </a:r>
            <a:endParaRPr lang="zh-CN" altLang="en-US" sz="1400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广告合作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3737" y="785833"/>
            <a:ext cx="890588" cy="890588"/>
          </a:xfrm>
          <a:prstGeom prst="rect">
            <a:avLst/>
          </a:prstGeom>
          <a:noFill/>
        </p:spPr>
      </p:pic>
      <p:cxnSp>
        <p:nvCxnSpPr>
          <p:cNvPr id="21" name="直接连接符 20"/>
          <p:cNvCxnSpPr/>
          <p:nvPr/>
        </p:nvCxnSpPr>
        <p:spPr>
          <a:xfrm flipV="1">
            <a:off x="8572512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858261" y="5858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微软雅黑" pitchFamily="34" charset="-122"/>
              </a:rPr>
              <a:t>广告植入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801121" y="128589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Advertisement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5429" y="2128831"/>
            <a:ext cx="168828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72610" y="47863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两种形式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001" y="1502026"/>
            <a:ext cx="2632881" cy="263288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6055" y="2037079"/>
            <a:ext cx="17652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/>
              <a:t>Ads</a:t>
            </a:r>
            <a:endParaRPr lang="zh-CN" altLang="en-US" sz="8000" b="1" dirty="0"/>
          </a:p>
        </p:txBody>
      </p:sp>
      <p:sp>
        <p:nvSpPr>
          <p:cNvPr id="17" name="矩形 14"/>
          <p:cNvSpPr>
            <a:spLocks noChangeArrowheads="1"/>
          </p:cNvSpPr>
          <p:nvPr/>
        </p:nvSpPr>
        <p:spPr bwMode="auto">
          <a:xfrm>
            <a:off x="3940980" y="1837981"/>
            <a:ext cx="4787904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</a:t>
            </a:r>
            <a:endParaRPr lang="zh-CN" altLang="en-US" b="1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5秒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/月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10秒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/月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15秒： 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/月</a:t>
            </a:r>
            <a:endParaRPr 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* 注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XXXXXXXXXXXXXXXXXXXXXXXXXXXX</a:t>
            </a:r>
            <a:endParaRPr lang="zh-CN" alt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29" y="3895571"/>
            <a:ext cx="2632881" cy="263288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69493" y="4537544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19" name="文本框 18"/>
          <p:cNvSpPr txBox="1"/>
          <p:nvPr/>
        </p:nvSpPr>
        <p:spPr>
          <a:xfrm>
            <a:off x="2188311" y="45407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4" name="文本框 23"/>
          <p:cNvSpPr txBox="1"/>
          <p:nvPr/>
        </p:nvSpPr>
        <p:spPr>
          <a:xfrm>
            <a:off x="2807129" y="4537544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569493" y="4814543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188311" y="4817724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7" name="文本框 26"/>
          <p:cNvSpPr txBox="1"/>
          <p:nvPr/>
        </p:nvSpPr>
        <p:spPr>
          <a:xfrm>
            <a:off x="2807129" y="4814543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8" name="文本框 27"/>
          <p:cNvSpPr txBox="1"/>
          <p:nvPr/>
        </p:nvSpPr>
        <p:spPr>
          <a:xfrm>
            <a:off x="1569493" y="508504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0" name="文本框 29"/>
          <p:cNvSpPr txBox="1"/>
          <p:nvPr/>
        </p:nvSpPr>
        <p:spPr>
          <a:xfrm>
            <a:off x="2807129" y="508504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1" name="文本框 30"/>
          <p:cNvSpPr txBox="1"/>
          <p:nvPr/>
        </p:nvSpPr>
        <p:spPr>
          <a:xfrm>
            <a:off x="2282847" y="5027345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Ads</a:t>
            </a:r>
            <a:endParaRPr lang="zh-CN" altLang="en-US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1569493" y="537172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3" name="文本框 32"/>
          <p:cNvSpPr txBox="1"/>
          <p:nvPr/>
        </p:nvSpPr>
        <p:spPr>
          <a:xfrm>
            <a:off x="2188311" y="5374903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4" name="文本框 33"/>
          <p:cNvSpPr txBox="1"/>
          <p:nvPr/>
        </p:nvSpPr>
        <p:spPr>
          <a:xfrm>
            <a:off x="2807129" y="537172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5" name="矩形 16"/>
          <p:cNvSpPr>
            <a:spLocks noChangeArrowheads="1"/>
          </p:cNvSpPr>
          <p:nvPr/>
        </p:nvSpPr>
        <p:spPr bwMode="auto">
          <a:xfrm>
            <a:off x="3952247" y="4259850"/>
            <a:ext cx="4776637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XXXXXXXXXXXXXXXXXXXXXXXXXXX</a:t>
            </a:r>
            <a:endParaRPr lang="zh-CN" altLang="en-US" b="1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价格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endParaRPr lang="zh-CN" alt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回报：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XXXXXXXXXXXXXXXXXXXXXXXXXXXXXXXXXX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。</a:t>
            </a:r>
            <a:endParaRPr lang="zh-CN" alt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817879" y="956640"/>
            <a:ext cx="4762500" cy="4762500"/>
            <a:chOff x="3817879" y="956640"/>
            <a:chExt cx="4762500" cy="4762500"/>
          </a:xfrm>
        </p:grpSpPr>
        <p:pic>
          <p:nvPicPr>
            <p:cNvPr id="8" name="Picture 4" descr="C:\Documents and Settings\Administrator\桌面\AA巴渝寻宝PPT\素材\墨点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17879" y="956640"/>
              <a:ext cx="4762500" cy="476250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4600569" y="2643191"/>
              <a:ext cx="329609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The end</a:t>
              </a:r>
              <a:endParaRPr lang="zh-CN" altLang="en-US" sz="6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591287" y="4329119"/>
              <a:ext cx="760667" cy="950835"/>
              <a:chOff x="5143504" y="2857496"/>
              <a:chExt cx="1357322" cy="1696653"/>
            </a:xfrm>
          </p:grpSpPr>
          <p:pic>
            <p:nvPicPr>
              <p:cNvPr id="11" name="Picture 3" descr="C:\Documents and Settings\Administrator\桌面\2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143504" y="2857496"/>
                <a:ext cx="1357322" cy="1696653"/>
              </a:xfrm>
              <a:prstGeom prst="rect">
                <a:avLst/>
              </a:prstGeom>
              <a:noFill/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5179920" y="3302087"/>
                <a:ext cx="1208221" cy="10197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感谢观看</a:t>
                </a:r>
                <a:endParaRPr lang="zh-CN" altLang="en-US" sz="16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778" y="1860391"/>
            <a:ext cx="1452270" cy="2541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559761"/>
            <a:ext cx="1517650" cy="678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8039" y="1150961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网站简介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0"/>
          <p:cNvSpPr txBox="1"/>
          <p:nvPr/>
        </p:nvSpPr>
        <p:spPr>
          <a:xfrm>
            <a:off x="6478610" y="1801232"/>
            <a:ext cx="4737078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名称：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网址：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8258176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8458197" y="5858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基本信息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258177" y="1285896"/>
            <a:ext cx="2087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Basic information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9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5101" y="785833"/>
            <a:ext cx="890588" cy="890588"/>
          </a:xfrm>
          <a:prstGeom prst="rect">
            <a:avLst/>
          </a:prstGeom>
          <a:noFill/>
        </p:spPr>
      </p:pic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632253" y="3413247"/>
            <a:ext cx="4570413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355600"/>
            <a:r>
              <a:rPr lang="en-US" altLang="zh-CN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XXXXXXXXXXXXXXXXXXXXXXXXXXXXXXXXXXXXXXXXXXXXXXXXXXXXXXXXXXXXXXXXXX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仿宋_GB2312" pitchFamily="49" charset="-122"/>
              <a:ea typeface="黑体" pitchFamily="2" charset="-122"/>
              <a:sym typeface="仿宋_GB2312" pitchFamily="49" charset="-122"/>
            </a:endParaRPr>
          </a:p>
          <a:p>
            <a:pPr indent="355600"/>
            <a:endParaRPr lang="zh-CN" altLang="en-US" dirty="0">
              <a:solidFill>
                <a:srgbClr val="0D2031"/>
              </a:solidFill>
              <a:latin typeface="仿宋_GB2312" pitchFamily="49" charset="-122"/>
              <a:ea typeface="黑体" pitchFamily="2" charset="-122"/>
              <a:sym typeface="仿宋_GB2312" pitchFamily="49" charset="-122"/>
            </a:endParaRPr>
          </a:p>
          <a:p>
            <a:pPr indent="355600"/>
            <a:r>
              <a:rPr lang="en-US" altLang="zh-CN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XXXXXXXXXXXXXXXXXXXXXXXXXXXXXXXXXXXXXXXXXXXXXXXXXXXXXXXXXXXXXXXXXXXXXXXXXXXX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仿宋_GB2312" pitchFamily="49" charset="-122"/>
              <a:ea typeface="黑体" pitchFamily="2" charset="-122"/>
              <a:sym typeface="仿宋_GB2312" pitchFamily="49" charset="-122"/>
            </a:endParaRPr>
          </a:p>
        </p:txBody>
      </p:sp>
      <p:pic>
        <p:nvPicPr>
          <p:cNvPr id="60" name="Picture 3" descr="C:\Documents and Settings\Administrator\桌面\AA巴渝寻宝PPT\素材\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7175" y="1894840"/>
            <a:ext cx="4051935" cy="4051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559761"/>
            <a:ext cx="2079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特色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 descr="D:\My Documents\Downloads\book_stac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2271" y="2346310"/>
            <a:ext cx="952500" cy="9525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957643" y="2343135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XXXXXXXXXX</a:t>
            </a:r>
            <a:endParaRPr lang="zh-CN" altLang="en-US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9071" y="2743184"/>
            <a:ext cx="1714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076" name="Picture 4" descr="D:\My Documents\Downloads\heart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9780" y="962006"/>
            <a:ext cx="1023938" cy="1023938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6867541" y="1038204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XXXXXXXXXX</a:t>
            </a:r>
            <a:endParaRPr lang="zh-CN" altLang="en-US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086977" y="2800334"/>
            <a:ext cx="1714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077" name="Picture 5" descr="D:\My Documents\Downloads\video_fi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26571" y="2371709"/>
            <a:ext cx="771526" cy="771526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10101283" y="238599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XXXX</a:t>
            </a:r>
            <a:endParaRPr lang="zh-CN" altLang="en-US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72298" y="1428728"/>
            <a:ext cx="1714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24225" y="615962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逼</a:t>
            </a:r>
            <a:r>
              <a:rPr lang="zh-CN" altLang="en-US" b="1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格</a:t>
            </a:r>
            <a:r>
              <a:rPr lang="en-US" altLang="zh-CN" b="1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 dirty="0">
              <a:solidFill>
                <a:srgbClr val="1C1C1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240" y="4301900"/>
            <a:ext cx="1654901" cy="16549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811" y="3834491"/>
            <a:ext cx="622636" cy="6226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240" y="3872532"/>
            <a:ext cx="655916" cy="6559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14" y="3459674"/>
            <a:ext cx="342771" cy="342771"/>
          </a:xfrm>
          <a:prstGeom prst="rect">
            <a:avLst/>
          </a:prstGeom>
        </p:spPr>
      </p:pic>
      <p:sp>
        <p:nvSpPr>
          <p:cNvPr id="8" name="弧形 7"/>
          <p:cNvSpPr/>
          <p:nvPr/>
        </p:nvSpPr>
        <p:spPr>
          <a:xfrm>
            <a:off x="2405034" y="4136459"/>
            <a:ext cx="3634512" cy="198578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/>
          <p:cNvSpPr/>
          <p:nvPr/>
        </p:nvSpPr>
        <p:spPr>
          <a:xfrm flipH="1">
            <a:off x="8156100" y="4075819"/>
            <a:ext cx="3829445" cy="198578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Documents and Settings\Administrator\桌面\AA巴渝寻宝PPT\素材\title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98" y="1254315"/>
            <a:ext cx="3810000" cy="1905000"/>
          </a:xfrm>
          <a:prstGeom prst="rect">
            <a:avLst/>
          </a:prstGeom>
          <a:noFill/>
        </p:spPr>
      </p:pic>
      <p:pic>
        <p:nvPicPr>
          <p:cNvPr id="7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优势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41827" y="3386123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逼</a:t>
            </a:r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格</a:t>
            </a:r>
            <a:r>
              <a:rPr lang="en-US" altLang="zh-CN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PPT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014759" y="33861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内容制作</a:t>
            </a:r>
            <a:endParaRPr lang="en-US" altLang="zh-CN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精良</a:t>
            </a:r>
            <a:endParaRPr lang="en-US" altLang="zh-CN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00692" y="40433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93527" y="3500424"/>
            <a:ext cx="1524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强强联合</a:t>
            </a:r>
            <a:endParaRPr lang="zh-CN" altLang="en-US" b="1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71510" y="3114663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86113" y="3114663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00680" y="3114663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14384" y="4186233"/>
            <a:ext cx="1857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28972" y="4186233"/>
            <a:ext cx="1971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XXXXXXXXXXXXXXXXXXXXXXXXXXXXXXXXXXXXXXXXXXXXXXXXXXXXXXXXXXXXXXXXXXXXXXXXXXXXXXXXXXXXXXXX.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729260" y="4171947"/>
            <a:ext cx="23002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054" name="Picture 6" descr="C:\Documents and Settings\Administrator\桌面\AA巴渝寻宝PPT\素材\曲线图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4719" y="1685957"/>
            <a:ext cx="1084234" cy="1084234"/>
          </a:xfrm>
          <a:prstGeom prst="rect">
            <a:avLst/>
          </a:prstGeom>
          <a:noFill/>
        </p:spPr>
      </p:pic>
      <p:cxnSp>
        <p:nvCxnSpPr>
          <p:cNvPr id="57" name="直接连接符 56"/>
          <p:cNvCxnSpPr/>
          <p:nvPr/>
        </p:nvCxnSpPr>
        <p:spPr>
          <a:xfrm flipV="1">
            <a:off x="8944000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9144021" y="5858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强强联合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44001" y="1285896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 abstract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0" name="Picture 3" descr="C:\Documents and Settings\Administrator\桌面\AA巴渝寻宝PPT\素材\手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53495" y="1924050"/>
            <a:ext cx="2276475" cy="2276475"/>
          </a:xfrm>
          <a:prstGeom prst="rect">
            <a:avLst/>
          </a:prstGeom>
          <a:noFill/>
        </p:spPr>
      </p:pic>
      <p:sp>
        <p:nvSpPr>
          <p:cNvPr id="61" name="矩形 60"/>
          <p:cNvSpPr/>
          <p:nvPr/>
        </p:nvSpPr>
        <p:spPr>
          <a:xfrm>
            <a:off x="8050144" y="5369729"/>
            <a:ext cx="398468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承办单位</a:t>
            </a:r>
            <a:endParaRPr lang="en-US" altLang="zh-CN" sz="2000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宋体" pitchFamily="2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公司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栏目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070966" y="4098123"/>
            <a:ext cx="252669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主办单位</a:t>
            </a:r>
            <a:endParaRPr lang="en-US" altLang="zh-CN" sz="2000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委员会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电视台</a:t>
            </a: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</p:txBody>
      </p:sp>
      <p:pic>
        <p:nvPicPr>
          <p:cNvPr id="74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10925" y="785833"/>
            <a:ext cx="890588" cy="890588"/>
          </a:xfrm>
          <a:prstGeom prst="rect">
            <a:avLst/>
          </a:prstGeom>
          <a:noFill/>
        </p:spPr>
      </p:pic>
      <p:cxnSp>
        <p:nvCxnSpPr>
          <p:cNvPr id="26" name="直接连接符 25"/>
          <p:cNvCxnSpPr/>
          <p:nvPr/>
        </p:nvCxnSpPr>
        <p:spPr>
          <a:xfrm rot="5400000">
            <a:off x="4714875" y="3428991"/>
            <a:ext cx="6858000" cy="1588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5084442" y="908328"/>
            <a:ext cx="60785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受众描述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年龄分布较广，且有一定的文化和修养水平，并拥有一定的人文情怀。他们工作稳定，重视家庭，有稳定的朋友圈，做事成熟稳重。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5084442" y="2968318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受众价值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拥有良好的经济基础，是社会消费的主要群体。他们在一定程度上能影响社会消费的价值观。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5084442" y="4724092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受众偏好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最求品质，并且消费较为理性。消费时，往往注重商品的社会价值，并会为家庭成员消费。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9" name="直接连接符 10"/>
          <p:cNvSpPr>
            <a:spLocks noChangeShapeType="1"/>
          </p:cNvSpPr>
          <p:nvPr/>
        </p:nvSpPr>
        <p:spPr bwMode="auto">
          <a:xfrm flipH="1">
            <a:off x="5197154" y="2888943"/>
            <a:ext cx="5483225" cy="0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11"/>
          <p:cNvSpPr>
            <a:spLocks noChangeShapeType="1"/>
          </p:cNvSpPr>
          <p:nvPr/>
        </p:nvSpPr>
        <p:spPr bwMode="auto">
          <a:xfrm flipH="1">
            <a:off x="5197154" y="4632912"/>
            <a:ext cx="5483225" cy="1587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014404" y="4457684"/>
            <a:ext cx="254317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30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-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60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岁  </a:t>
            </a:r>
            <a:endParaRPr 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大重庆范围消费主体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消费能力较高</a:t>
            </a:r>
            <a:r>
              <a:rPr 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 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受众分析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86237" y="9001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86237" y="29575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71949" y="4714861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 descr="C:\Documents and Settings\Administrator\桌面\AA巴渝寻宝PPT\素材\title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792" y="2851956"/>
            <a:ext cx="3810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18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媒体联动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0632" y="2971803"/>
            <a:ext cx="4015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整合</a:t>
            </a:r>
            <a:r>
              <a:rPr lang="en-US" altLang="zh-CN" sz="54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·360°</a:t>
            </a:r>
            <a:endParaRPr lang="zh-CN" altLang="en-US" sz="54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58" name="直接连接符 57"/>
          <p:cNvCxnSpPr>
            <a:stCxn id="23" idx="3"/>
          </p:cNvCxnSpPr>
          <p:nvPr/>
        </p:nvCxnSpPr>
        <p:spPr>
          <a:xfrm flipV="1">
            <a:off x="9216475" y="3429000"/>
            <a:ext cx="2127792" cy="4468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23" idx="1"/>
          </p:cNvCxnSpPr>
          <p:nvPr/>
        </p:nvCxnSpPr>
        <p:spPr>
          <a:xfrm rot="10800000">
            <a:off x="2557458" y="3429000"/>
            <a:ext cx="2643175" cy="4468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9572633" y="1257300"/>
            <a:ext cx="1569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卫视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频道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4" name="Picture 8" descr="D:\My Documents\Downloads\newspap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0590" y="1228711"/>
            <a:ext cx="1314465" cy="1314465"/>
          </a:xfrm>
          <a:prstGeom prst="rect">
            <a:avLst/>
          </a:prstGeom>
          <a:noFill/>
        </p:spPr>
      </p:pic>
      <p:sp>
        <p:nvSpPr>
          <p:cNvPr id="66" name="TextBox 65"/>
          <p:cNvSpPr txBox="1"/>
          <p:nvPr/>
        </p:nvSpPr>
        <p:spPr>
          <a:xfrm>
            <a:off x="2743178" y="1300164"/>
            <a:ext cx="1200151" cy="1100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晨报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商报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5" name="Picture 9" descr="D:\My Documents\Downloads\tv_show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48612" y="1228724"/>
            <a:ext cx="1381125" cy="1381125"/>
          </a:xfrm>
          <a:prstGeom prst="rect">
            <a:avLst/>
          </a:prstGeom>
          <a:noFill/>
        </p:spPr>
      </p:pic>
      <p:sp>
        <p:nvSpPr>
          <p:cNvPr id="70" name="TextBox 69"/>
          <p:cNvSpPr txBox="1"/>
          <p:nvPr/>
        </p:nvSpPr>
        <p:spPr>
          <a:xfrm>
            <a:off x="3829026" y="1300163"/>
            <a:ext cx="99257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日报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晚报</a:t>
            </a: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6" name="Picture 10" descr="D:\My Documents\Downloads\glob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5763" y="4386263"/>
            <a:ext cx="1452562" cy="1452562"/>
          </a:xfrm>
          <a:prstGeom prst="rect">
            <a:avLst/>
          </a:prstGeom>
          <a:noFill/>
        </p:spPr>
      </p:pic>
      <p:sp>
        <p:nvSpPr>
          <p:cNvPr id="72" name="TextBox 71"/>
          <p:cNvSpPr txBox="1"/>
          <p:nvPr/>
        </p:nvSpPr>
        <p:spPr>
          <a:xfrm>
            <a:off x="9725034" y="4024320"/>
            <a:ext cx="992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网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692742" y="4830239"/>
            <a:ext cx="21515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与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合作，打造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平台。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747934" y="2557463"/>
            <a:ext cx="40100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与多家</a:t>
            </a:r>
            <a:r>
              <a:rPr lang="zh-CN" altLang="en-US" sz="2000" dirty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媒体</a:t>
            </a:r>
            <a:r>
              <a:rPr lang="zh-CN" altLang="en-US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建立良好合作关系。</a:t>
            </a:r>
            <a:endParaRPr lang="zh-CN" altLang="en-US" sz="2000" dirty="0">
              <a:solidFill>
                <a:srgbClr val="2E3740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75" name="Text Box 36"/>
          <p:cNvSpPr txBox="1">
            <a:spLocks noChangeArrowheads="1"/>
          </p:cNvSpPr>
          <p:nvPr/>
        </p:nvSpPr>
        <p:spPr bwMode="auto">
          <a:xfrm>
            <a:off x="2663776" y="4368803"/>
            <a:ext cx="2293952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目前，</a:t>
            </a:r>
            <a:r>
              <a:rPr lang="en-US" altLang="zh-CN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XXXXXXXXXXXXXXXXXXXXXXXXXXXXXXXXXXXXXXXX</a:t>
            </a:r>
            <a:endParaRPr lang="zh-CN" altLang="en-US" sz="2000" dirty="0" smtClean="0">
              <a:solidFill>
                <a:srgbClr val="2E3740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pic>
        <p:nvPicPr>
          <p:cNvPr id="4107" name="Picture 11" descr="D:\My Documents\Downloads\f04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22814" y="4202117"/>
            <a:ext cx="1778005" cy="1778005"/>
          </a:xfrm>
          <a:prstGeom prst="rect">
            <a:avLst/>
          </a:prstGeom>
          <a:noFill/>
        </p:spPr>
      </p:pic>
      <p:cxnSp>
        <p:nvCxnSpPr>
          <p:cNvPr id="25" name="直接连接符 24"/>
          <p:cNvCxnSpPr>
            <a:stCxn id="23" idx="0"/>
          </p:cNvCxnSpPr>
          <p:nvPr/>
        </p:nvCxnSpPr>
        <p:spPr>
          <a:xfrm rot="16200000" flipV="1">
            <a:off x="6104588" y="1867837"/>
            <a:ext cx="2200278" cy="7654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3" idx="2"/>
          </p:cNvCxnSpPr>
          <p:nvPr/>
        </p:nvCxnSpPr>
        <p:spPr>
          <a:xfrm rot="5400000">
            <a:off x="6023331" y="5072702"/>
            <a:ext cx="2362792" cy="7654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桌面\AA巴渝寻宝PPT\素材\title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8672" y="3096953"/>
            <a:ext cx="4762500" cy="190500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5289183" y="478832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预祝我们合作愉快</a:t>
            </a:r>
            <a:endParaRPr lang="zh-CN" altLang="en-US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10" name="Picture 3" descr="C:\Documents and Settings\Administrator\桌面\AA巴渝寻宝PPT\素材\手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3032" y="852532"/>
            <a:ext cx="2276475" cy="227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广告合作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3737" y="785833"/>
            <a:ext cx="890588" cy="890588"/>
          </a:xfrm>
          <a:prstGeom prst="rect">
            <a:avLst/>
          </a:prstGeom>
          <a:noFill/>
        </p:spPr>
      </p:pic>
      <p:cxnSp>
        <p:nvCxnSpPr>
          <p:cNvPr id="21" name="直接连接符 20"/>
          <p:cNvCxnSpPr/>
          <p:nvPr/>
        </p:nvCxnSpPr>
        <p:spPr>
          <a:xfrm flipV="1">
            <a:off x="8572512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772533" y="58580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微软雅黑" pitchFamily="34" charset="-122"/>
              </a:rPr>
              <a:t>栏目总冠名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58289" y="1285896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Sponsor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5429" y="2128831"/>
            <a:ext cx="168828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zh-CN" altLang="en-US" sz="20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01068" y="481487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八</a:t>
            </a:r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大权益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品牌价值与传播效益最大化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抢占市场的利器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81887" y="171456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黑体" pitchFamily="2" charset="-122"/>
                <a:sym typeface="微软雅黑" pitchFamily="34" charset="-122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黑体" pitchFamily="2" charset="-122"/>
                <a:sym typeface="微软雅黑" pitchFamily="34" charset="-122"/>
              </a:rPr>
              <a:t>XXXXXXX</a:t>
            </a:r>
            <a:endParaRPr lang="zh-CN" altLang="en-US" b="1" dirty="0">
              <a:solidFill>
                <a:srgbClr val="FF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49793" y="590170"/>
            <a:ext cx="15668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</a:t>
            </a:r>
            <a:r>
              <a:rPr lang="zh-CN" altLang="en-US" dirty="0" smtClean="0">
                <a:solidFill>
                  <a:srgbClr val="333333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dirty="0">
              <a:solidFill>
                <a:srgbClr val="333333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56956" y="241664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</a:t>
            </a:r>
            <a:endParaRPr lang="zh-CN" altLang="en-US" b="1" dirty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33974" y="2832257"/>
            <a:ext cx="166442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r>
              <a:rPr lang="zh-CN" altLang="en-US" sz="16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 </a:t>
            </a:r>
          </a:p>
          <a:p>
            <a:pPr algn="ctr"/>
            <a:r>
              <a:rPr lang="zh-CN" altLang="en-US" sz="16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 </a:t>
            </a:r>
            <a:endParaRPr lang="zh-CN" altLang="en-US" sz="16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17250" y="2330917"/>
            <a:ext cx="110799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34193" y="2831617"/>
            <a:ext cx="19460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76043" y="4376025"/>
            <a:ext cx="1223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XXXXXX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36060" y="4753155"/>
            <a:ext cx="15668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18305" y="4262361"/>
            <a:ext cx="12538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ea typeface="黑体" pitchFamily="2" charset="-122"/>
                <a:sym typeface="微软雅黑" pitchFamily="34" charset="-122"/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ea typeface="黑体" pitchFamily="2" charset="-122"/>
                <a:sym typeface="微软雅黑" pitchFamily="34" charset="-122"/>
              </a:rPr>
              <a:t>XXXXXX</a:t>
            </a:r>
            <a:endParaRPr lang="zh-CN" altLang="en-US" dirty="0">
              <a:solidFill>
                <a:srgbClr val="FF0000"/>
              </a:solidFill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21997" y="4738867"/>
            <a:ext cx="15668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：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59077" y="4348089"/>
            <a:ext cx="1374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XXXXXXX</a:t>
            </a:r>
            <a:endParaRPr lang="zh-CN" altLang="en-US" dirty="0">
              <a:solidFill>
                <a:srgbClr val="FF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965084" y="4738867"/>
            <a:ext cx="19149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5084442" y="908328"/>
            <a:ext cx="60785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受众描述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年龄分布较广，且有一定的文化和修养水平，并拥有一定的人文情怀。他们工作稳定，重视家庭，有稳定的朋友圈，做事成熟稳重。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5084442" y="2968318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受众价值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拥有良好的经济基础，是社会消费的主要群体。他们在一定程度上能影响社会消费的价值观。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5084442" y="4724092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受众偏好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最求品质，并且消费较为理性。消费时，往往注重商品的社会价值，并会为家庭成员消费。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9" name="直接连接符 10"/>
          <p:cNvSpPr>
            <a:spLocks noChangeShapeType="1"/>
          </p:cNvSpPr>
          <p:nvPr/>
        </p:nvSpPr>
        <p:spPr bwMode="auto">
          <a:xfrm flipH="1">
            <a:off x="5197154" y="2888943"/>
            <a:ext cx="5483225" cy="0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11"/>
          <p:cNvSpPr>
            <a:spLocks noChangeShapeType="1"/>
          </p:cNvSpPr>
          <p:nvPr/>
        </p:nvSpPr>
        <p:spPr bwMode="auto">
          <a:xfrm flipH="1">
            <a:off x="5197154" y="4632912"/>
            <a:ext cx="5483225" cy="1587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014404" y="4457684"/>
            <a:ext cx="254317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30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-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60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岁  </a:t>
            </a:r>
            <a:endParaRPr 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大重庆范围消费主体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消费能力较高</a:t>
            </a:r>
            <a:r>
              <a:rPr 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 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受众分析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86237" y="9001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86237" y="29575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71949" y="4714861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 descr="C:\Documents and Settings\Administrator\桌面\AA巴渝寻宝PPT\素材\title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792" y="2851956"/>
            <a:ext cx="3810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812</Words>
  <Application>Microsoft Office PowerPoint</Application>
  <PresentationFormat>自定义</PresentationFormat>
  <Paragraphs>176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223</cp:revision>
  <dcterms:created xsi:type="dcterms:W3CDTF">2014-06-26T13:10:00Z</dcterms:created>
  <dcterms:modified xsi:type="dcterms:W3CDTF">2016-10-07T06:40:20Z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