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sldIdLst>
    <p:sldId id="355" r:id="rId2"/>
    <p:sldId id="370" r:id="rId3"/>
    <p:sldId id="790" r:id="rId4"/>
    <p:sldId id="800" r:id="rId5"/>
    <p:sldId id="397" r:id="rId6"/>
    <p:sldId id="399" r:id="rId7"/>
    <p:sldId id="400" r:id="rId8"/>
    <p:sldId id="398" r:id="rId9"/>
    <p:sldId id="541" r:id="rId10"/>
    <p:sldId id="719" r:id="rId11"/>
    <p:sldId id="538" r:id="rId12"/>
    <p:sldId id="817" r:id="rId13"/>
    <p:sldId id="812" r:id="rId14"/>
    <p:sldId id="803" r:id="rId15"/>
    <p:sldId id="799" r:id="rId16"/>
    <p:sldId id="636" r:id="rId17"/>
    <p:sldId id="539" r:id="rId18"/>
    <p:sldId id="634" r:id="rId19"/>
    <p:sldId id="635" r:id="rId20"/>
    <p:sldId id="390" r:id="rId21"/>
    <p:sldId id="637" r:id="rId22"/>
    <p:sldId id="672" r:id="rId23"/>
    <p:sldId id="673" r:id="rId24"/>
    <p:sldId id="724" r:id="rId25"/>
    <p:sldId id="392" r:id="rId26"/>
    <p:sldId id="404" r:id="rId27"/>
    <p:sldId id="393" r:id="rId28"/>
    <p:sldId id="405" r:id="rId29"/>
    <p:sldId id="822" r:id="rId30"/>
    <p:sldId id="823" r:id="rId31"/>
    <p:sldId id="824" r:id="rId32"/>
    <p:sldId id="442" r:id="rId33"/>
    <p:sldId id="805" r:id="rId34"/>
    <p:sldId id="820" r:id="rId35"/>
    <p:sldId id="620" r:id="rId36"/>
    <p:sldId id="621" r:id="rId37"/>
    <p:sldId id="622" r:id="rId38"/>
    <p:sldId id="807" r:id="rId39"/>
    <p:sldId id="821" r:id="rId40"/>
    <p:sldId id="402" r:id="rId41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aramond" panose="02020404030301010803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aramond" panose="02020404030301010803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aramond" panose="02020404030301010803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aramond" panose="02020404030301010803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aramond" panose="02020404030301010803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aramond" panose="02020404030301010803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aramond" panose="02020404030301010803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aramond" panose="02020404030301010803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aramond" panose="02020404030301010803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7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30DC08"/>
    <a:srgbClr val="0FD551"/>
    <a:srgbClr val="FF0066"/>
    <a:srgbClr val="000000"/>
    <a:srgbClr val="FF66CC"/>
    <a:srgbClr val="FFFF66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2" y="420"/>
      </p:cViewPr>
      <p:guideLst>
        <p:guide orient="horz" pos="207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 smtClean="0">
                <a:latin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smtClean="0">
                <a:latin typeface="Times New Roman" panose="02020603050405020304" pitchFamily="18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036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3077" name="Rectangle 5"/>
          <p:cNvSpPr>
            <a:spLocks noGrp="1" noChangeArrowheads="1" noTextEdit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021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 smtClean="0">
                <a:latin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Times New Roman" panose="02020603050405020304" pitchFamily="18" charset="0"/>
              </a:rPr>
              <a:t>‹#›</a:t>
            </a:fld>
            <a:endParaRPr lang="zh-CN" altLang="en-US" sz="1200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2056" name="Group 3"/>
            <p:cNvGrpSpPr/>
            <p:nvPr userDrawn="1"/>
          </p:nvGrpSpPr>
          <p:grpSpPr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20" name="Freeform 4"/>
              <p:cNvSpPr/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Garamond" panose="02020404030301010803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Freeform 5"/>
              <p:cNvSpPr/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Garamond" panose="02020404030301010803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Freeform 6"/>
              <p:cNvSpPr/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Garamond" panose="02020404030301010803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Freeform 7"/>
              <p:cNvSpPr/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Garamond" panose="02020404030301010803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" name="Freeform 8"/>
              <p:cNvSpPr/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Garamond" panose="02020404030301010803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8" name="Freeform 9"/>
            <p:cNvSpPr/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aramond" panose="02020404030301010803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Freeform 10"/>
            <p:cNvSpPr/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aramond" panose="02020404030301010803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23915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23916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25" name="Rectangle 13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5157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54750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Garamond" panose="02020404030301010803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Garamond" panose="02020404030301010803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Garamond" panose="02020404030301010803" pitchFamily="18" charset="0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Garamond" panose="02020404030301010803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Garamond" panose="02020404030301010803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Garamond" panose="02020404030301010803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Garamond" panose="02020404030301010803" pitchFamily="18" charset="0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Garamond" panose="02020404030301010803" pitchFamily="18" charset="0"/>
            </a:endParaRPr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Garamond" panose="02020404030301010803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Garamond" panose="02020404030301010803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Garamond" panose="02020404030301010803" pitchFamily="18" charset="0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Garamond" panose="02020404030301010803" pitchFamily="18" charset="0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 smtClean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883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/>
              <a:t>‹#›</a:t>
            </a:fld>
            <a:endParaRPr lang="zh-CN" altLang="en-US" dirty="0">
              <a:latin typeface="Garamond" panose="02020404030301010803" pitchFamily="18" charset="0"/>
            </a:endParaRPr>
          </a:p>
        </p:txBody>
      </p:sp>
      <p:grpSp>
        <p:nvGrpSpPr>
          <p:cNvPr id="1028" name="Group 4"/>
          <p:cNvGrpSpPr/>
          <p:nvPr/>
        </p:nvGrpSpPr>
        <p:grpSpPr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32" name="Group 5"/>
            <p:cNvGrpSpPr/>
            <p:nvPr userDrawn="1"/>
          </p:nvGrpSpPr>
          <p:grpSpPr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122886" name="Freeform 6"/>
              <p:cNvSpPr/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Garamond" panose="02020404030301010803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2887" name="Freeform 7"/>
              <p:cNvSpPr/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Garamond" panose="02020404030301010803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2888" name="Freeform 8"/>
              <p:cNvSpPr/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Garamond" panose="02020404030301010803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2889" name="Freeform 9"/>
              <p:cNvSpPr/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Garamond" panose="02020404030301010803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2890" name="Freeform 10"/>
              <p:cNvSpPr/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Garamond" panose="02020404030301010803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22891" name="Freeform 11"/>
            <p:cNvSpPr/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aramond" panose="02020404030301010803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892" name="Freeform 12"/>
            <p:cNvSpPr/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aramond" panose="02020404030301010803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22893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22894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sz="1200" smtClean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895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5"/>
          <p:cNvSpPr txBox="1">
            <a:spLocks noGrp="1"/>
          </p:cNvSpPr>
          <p:nvPr>
            <p:ph type="sldNum" sz="quarter" idx="4"/>
          </p:nvPr>
        </p:nvSpPr>
        <p:spPr>
          <a:ln/>
        </p:spPr>
        <p:txBody>
          <a:bodyPr anchor="b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dirty="0">
                <a:latin typeface="Arial" panose="020B0604020202020204" pitchFamily="34" charset="0"/>
              </a:rPr>
              <a:t>1</a:t>
            </a:fld>
            <a:endParaRPr lang="zh-CN" altLang="en-US" sz="1200" dirty="0">
              <a:latin typeface="Arial" panose="020B0604020202020204" pitchFamily="34" charset="0"/>
            </a:endParaRPr>
          </a:p>
        </p:txBody>
      </p:sp>
      <p:sp>
        <p:nvSpPr>
          <p:cNvPr id="4098" name="Rectangle 2"/>
          <p:cNvSpPr>
            <a:spLocks noGrp="1" noRot="1" noChangeArrowheads="1"/>
          </p:cNvSpPr>
          <p:nvPr>
            <p:ph type="subTitle" sz="quarter" idx="1"/>
          </p:nvPr>
        </p:nvSpPr>
        <p:spPr>
          <a:xfrm>
            <a:off x="723265" y="4210685"/>
            <a:ext cx="7553325" cy="57594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主讲：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夏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ctrTitle" sz="quarter"/>
          </p:nvPr>
        </p:nvSpPr>
        <p:spPr>
          <a:xfrm>
            <a:off x="645160" y="2049780"/>
            <a:ext cx="7772400" cy="1736725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i="0" u="none" strike="noStrike" kern="0" cap="none" spc="0" normalizeH="0" baseline="0" noProof="0" dirty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艾灸与保健</a:t>
            </a:r>
          </a:p>
        </p:txBody>
      </p:sp>
      <p:pic>
        <p:nvPicPr>
          <p:cNvPr id="5" name="5bc859d193aaf">
            <a:hlinkClick r:id="" action="ppaction://media"/>
            <a:extLst>
              <a:ext uri="{FF2B5EF4-FFF2-40B4-BE49-F238E27FC236}">
                <a16:creationId xmlns:a16="http://schemas.microsoft.com/office/drawing/2014/main" id="{4EDF4F27-90E7-4F72-8EAE-A308D481F0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707832" y="-1512240"/>
            <a:ext cx="1529045" cy="1529042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灯片编号占位符 4"/>
          <p:cNvSpPr txBox="1">
            <a:spLocks noGrp="1"/>
          </p:cNvSpPr>
          <p:nvPr>
            <p:ph type="sldNum" sz="quarter" idx="11"/>
          </p:nvPr>
        </p:nvSpPr>
        <p:spPr>
          <a:ln/>
        </p:spPr>
        <p:txBody>
          <a:bodyPr anchor="b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dirty="0">
                <a:latin typeface="Arial" panose="020B0604020202020204" pitchFamily="34" charset="0"/>
              </a:rPr>
              <a:t>10</a:t>
            </a:fld>
            <a:endParaRPr lang="zh-CN" altLang="en-US" sz="1200" dirty="0">
              <a:latin typeface="Arial" panose="020B0604020202020204" pitchFamily="34" charset="0"/>
            </a:endParaRPr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不同灸盒的适用法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507413" cy="4530725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单孔灸盒：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用于单穴位，适用于腹腰背部等宽区域穴位，火力适中</a:t>
            </a:r>
            <a:endParaRPr kumimoji="0" lang="en-US" altLang="zh-CN" sz="24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多孔灸盒：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用于多穴位，适于任督脉、腹腰背部，火力较猛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	节省时间，烟大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随身灸盒：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用于关节、身体的小区域部分，火力温和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	携带方便，烟小，适合保健灸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500"/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500"/>
                                        <p:tgtEl>
                                          <p:spTgt spid="18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灯片编号占位符 4"/>
          <p:cNvSpPr txBox="1">
            <a:spLocks noGrp="1"/>
          </p:cNvSpPr>
          <p:nvPr>
            <p:ph type="sldNum" sz="quarter" idx="11"/>
          </p:nvPr>
        </p:nvSpPr>
        <p:spPr>
          <a:ln/>
        </p:spPr>
        <p:txBody>
          <a:bodyPr anchor="b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dirty="0">
                <a:latin typeface="Arial" panose="020B0604020202020204" pitchFamily="34" charset="0"/>
              </a:rPr>
              <a:t>11</a:t>
            </a:fld>
            <a:endParaRPr lang="zh-CN" altLang="en-US" sz="1200" dirty="0">
              <a:latin typeface="Arial" panose="020B0604020202020204" pitchFamily="34" charset="0"/>
            </a:endParaRPr>
          </a:p>
        </p:txBody>
      </p:sp>
      <p:pic>
        <p:nvPicPr>
          <p:cNvPr id="19458" name="Picture 2" descr="200941816122989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0150" y="836613"/>
            <a:ext cx="5008563" cy="5256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Text Box 3"/>
          <p:cNvSpPr txBox="1"/>
          <p:nvPr/>
        </p:nvSpPr>
        <p:spPr>
          <a:xfrm>
            <a:off x="898525" y="981075"/>
            <a:ext cx="793750" cy="24479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艾  柱</a:t>
            </a:r>
          </a:p>
        </p:txBody>
      </p:sp>
      <p:sp>
        <p:nvSpPr>
          <p:cNvPr id="19460" name="Rectangle 4"/>
          <p:cNvSpPr>
            <a:spLocks noGrp="1" noRot="1" noChangeArrowheads="1"/>
          </p:cNvSpPr>
          <p:nvPr>
            <p:ph idx="1"/>
          </p:nvPr>
        </p:nvSpPr>
        <p:spPr>
          <a:xfrm>
            <a:off x="1763713" y="1916113"/>
            <a:ext cx="1655763" cy="4897438"/>
          </a:xfrm>
        </p:spPr>
        <p:txBody>
          <a:bodyPr vert="eaVert" wrap="square" lIns="91440" tIns="45720" rIns="91440" bIns="45720" numCol="1" anchor="t" anchorCtr="0" compatLnSpc="1"/>
          <a:lstStyle/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</a:rPr>
              <a:t>每灸一个艾炷</a:t>
            </a:r>
            <a:r>
              <a:rPr kumimoji="0" 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</a:rPr>
              <a:t>,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</a:rPr>
              <a:t>称为一壮</a:t>
            </a:r>
            <a:endParaRPr kumimoji="0" lang="en-US" altLang="zh-CN" sz="24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</a:rPr>
              <a:t>艾炷灸中的计数单位</a:t>
            </a:r>
            <a:endParaRPr kumimoji="0" lang="en-US" altLang="zh-CN" sz="24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altLang="zh-CN" sz="32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	 </a:t>
            </a:r>
            <a:r>
              <a:rPr kumimoji="0" lang="en-US" sz="32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壮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19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60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灯片编号占位符 4"/>
          <p:cNvSpPr txBox="1">
            <a:spLocks noGrp="1"/>
          </p:cNvSpPr>
          <p:nvPr>
            <p:ph type="sldNum" sz="quarter" idx="11"/>
          </p:nvPr>
        </p:nvSpPr>
        <p:spPr>
          <a:ln/>
        </p:spPr>
        <p:txBody>
          <a:bodyPr anchor="b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dirty="0">
                <a:latin typeface="Arial" panose="020B0604020202020204" pitchFamily="34" charset="0"/>
              </a:rPr>
              <a:t>12</a:t>
            </a:fld>
            <a:endParaRPr lang="zh-CN" altLang="en-US" sz="1200" dirty="0">
              <a:latin typeface="Arial" panose="020B0604020202020204" pitchFamily="34" charset="0"/>
            </a:endParaRPr>
          </a:p>
        </p:txBody>
      </p:sp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五、艾灸的顺序</a:t>
            </a:r>
          </a:p>
        </p:txBody>
      </p:sp>
      <p:sp>
        <p:nvSpPr>
          <p:cNvPr id="111619" name="Rectangle 3"/>
          <p:cNvSpPr>
            <a:spLocks noGrp="1" noChangeArrowheads="1"/>
          </p:cNvSpPr>
          <p:nvPr>
            <p:ph idx="1"/>
          </p:nvPr>
        </p:nvSpPr>
        <p:spPr>
          <a:xfrm>
            <a:off x="815975" y="1600200"/>
            <a:ext cx="5843588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先阳后阴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先上后下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先少后多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即</a:t>
            </a:r>
            <a:endParaRPr kumimoji="0" lang="zh-CN" altLang="en-US" sz="3200" b="1" i="0" u="none" strike="noStrike" kern="0" cap="none" spc="0" normalizeH="0" baseline="0" noProof="0">
              <a:ln>
                <a:noFill/>
              </a:ln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先灸阳经，后灸阴经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先灸背部，后灸腹部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先灸上部，后灸下部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先灸头部，后灸四肢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施灸壮数先少后多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111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111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1116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1116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500"/>
                                        <p:tgtEl>
                                          <p:spTgt spid="1116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1116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500"/>
                                        <p:tgtEl>
                                          <p:spTgt spid="1116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500"/>
                                        <p:tgtEl>
                                          <p:spTgt spid="1116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8" grpId="0"/>
      <p:bldP spid="111619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灯片编号占位符 4"/>
          <p:cNvSpPr txBox="1">
            <a:spLocks noGrp="1"/>
          </p:cNvSpPr>
          <p:nvPr>
            <p:ph type="sldNum" sz="quarter" idx="11"/>
          </p:nvPr>
        </p:nvSpPr>
        <p:spPr>
          <a:ln/>
        </p:spPr>
        <p:txBody>
          <a:bodyPr anchor="b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dirty="0">
                <a:latin typeface="Arial" panose="020B0604020202020204" pitchFamily="34" charset="0"/>
              </a:rPr>
              <a:t>13</a:t>
            </a:fld>
            <a:endParaRPr lang="zh-CN" altLang="en-US" sz="1200" dirty="0">
              <a:latin typeface="Arial" panose="020B0604020202020204" pitchFamily="34" charset="0"/>
            </a:endParaRPr>
          </a:p>
        </p:txBody>
      </p:sp>
      <p:sp>
        <p:nvSpPr>
          <p:cNvPr id="102402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468313" y="1339850"/>
            <a:ext cx="8424863" cy="5184775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①避免灼伤，注意防火（灸盒）</a:t>
            </a: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②皮肤过敏者</a:t>
            </a:r>
            <a:r>
              <a:rPr kumimoji="0" lang="zh-CN" altLang="en-US" sz="2700" b="0" i="0" u="none" strike="noStrike" kern="0" cap="none" spc="0" normalizeH="0" baseline="0" noProof="0" dirty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禁用</a:t>
            </a:r>
            <a:r>
              <a:rPr kumimoji="0" lang="zh-CN" altLang="en-US" sz="2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③皮薄、肌少、筋肉结聚处；妊娠期妇女的腰骶部、下腹部；男女的乳头、阴部、睾丸等</a:t>
            </a:r>
            <a:r>
              <a:rPr kumimoji="0" lang="zh-CN" altLang="en-US" sz="2700" b="0" i="0" u="none" strike="noStrike" kern="0" cap="none" spc="0" normalizeH="0" baseline="0" noProof="0" dirty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忌灸</a:t>
            </a:r>
            <a:r>
              <a:rPr kumimoji="0" lang="zh-CN" altLang="en-US" sz="2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。另外，关节部位，大血管处、心脏部位、眼球、颜面部，</a:t>
            </a:r>
            <a:r>
              <a:rPr kumimoji="0" lang="zh-CN" altLang="en-US" sz="2700" b="0" i="0" u="none" strike="noStrike" kern="0" cap="none" spc="0" normalizeH="0" baseline="0" noProof="0" dirty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忌灸</a:t>
            </a:r>
            <a:r>
              <a:rPr kumimoji="0" lang="zh-CN" altLang="en-US" sz="2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④极度疲劳，过饥、过饱、酒醉、大汗淋漓、情绪不稳，或妇女经期</a:t>
            </a:r>
            <a:r>
              <a:rPr kumimoji="0" lang="zh-CN" altLang="en-US" sz="2700" b="0" i="0" u="none" strike="noStrike" kern="0" cap="none" spc="0" normalizeH="0" baseline="0" noProof="0" dirty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忌灸</a:t>
            </a:r>
            <a:r>
              <a:rPr kumimoji="0" lang="zh-CN" altLang="en-US" sz="2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⑤某些传染病、高热、昏迷、抽风期间，或身体极度衰竭，形瘦骨立等</a:t>
            </a:r>
            <a:r>
              <a:rPr kumimoji="0" lang="zh-CN" altLang="en-US" sz="2700" b="0" i="0" u="none" strike="noStrike" kern="0" cap="none" spc="0" normalizeH="0" baseline="0" noProof="0" dirty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忌灸</a:t>
            </a:r>
          </a:p>
        </p:txBody>
      </p:sp>
      <p:sp>
        <p:nvSpPr>
          <p:cNvPr id="102403" name="Rectangle 3"/>
          <p:cNvSpPr>
            <a:spLocks noGrp="1" noRot="1" noChangeArrowheads="1"/>
          </p:cNvSpPr>
          <p:nvPr>
            <p:ph type="title"/>
          </p:nvPr>
        </p:nvSpPr>
        <p:spPr>
          <a:xfrm>
            <a:off x="457200" y="274638"/>
            <a:ext cx="8229600" cy="631825"/>
          </a:xfrm>
        </p:spPr>
        <p:txBody>
          <a:bodyPr vert="horz" wrap="square" lIns="91440" tIns="45720" rIns="91440" bIns="45720" numCol="1" anchor="ctr" anchorCtr="1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七、艾灸的注意事项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02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1024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1024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1024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1024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2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灯片编号占位符 4"/>
          <p:cNvSpPr txBox="1">
            <a:spLocks noGrp="1"/>
          </p:cNvSpPr>
          <p:nvPr>
            <p:ph type="sldNum" sz="quarter" idx="11"/>
          </p:nvPr>
        </p:nvSpPr>
        <p:spPr>
          <a:ln/>
        </p:spPr>
        <p:txBody>
          <a:bodyPr anchor="b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dirty="0">
                <a:latin typeface="Arial" panose="020B0604020202020204" pitchFamily="34" charset="0"/>
              </a:rPr>
              <a:t>14</a:t>
            </a:fld>
            <a:endParaRPr lang="zh-CN" altLang="en-US" sz="1200" dirty="0">
              <a:latin typeface="Arial" panose="020B0604020202020204" pitchFamily="34" charset="0"/>
            </a:endParaRPr>
          </a:p>
        </p:txBody>
      </p:sp>
      <p:sp>
        <p:nvSpPr>
          <p:cNvPr id="92162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2997200"/>
            <a:ext cx="8229600" cy="13652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5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灸法分类及操作方法</a:t>
            </a:r>
          </a:p>
        </p:txBody>
      </p:sp>
      <p:sp>
        <p:nvSpPr>
          <p:cNvPr id="92163" name="Text Box 3"/>
          <p:cNvSpPr txBox="1">
            <a:spLocks noChangeArrowheads="1"/>
          </p:cNvSpPr>
          <p:nvPr/>
        </p:nvSpPr>
        <p:spPr bwMode="auto">
          <a:xfrm>
            <a:off x="3381375" y="2011363"/>
            <a:ext cx="2425700" cy="762000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4400" b="1" kern="1200" cap="none" spc="0" normalizeH="0" baseline="0" noProof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第二部分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92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2" grpId="0" build="p"/>
      <p:bldP spid="9216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灯片编号占位符 4"/>
          <p:cNvSpPr txBox="1">
            <a:spLocks noGrp="1"/>
          </p:cNvSpPr>
          <p:nvPr>
            <p:ph type="sldNum" sz="quarter" idx="11"/>
          </p:nvPr>
        </p:nvSpPr>
        <p:spPr>
          <a:ln/>
        </p:spPr>
        <p:txBody>
          <a:bodyPr anchor="b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dirty="0">
                <a:latin typeface="Arial" panose="020B0604020202020204" pitchFamily="34" charset="0"/>
              </a:rPr>
              <a:t>15</a:t>
            </a:fld>
            <a:endParaRPr lang="zh-CN" altLang="en-US" sz="1200" dirty="0">
              <a:latin typeface="Arial" panose="020B0604020202020204" pitchFamily="34" charset="0"/>
            </a:endParaRPr>
          </a:p>
        </p:txBody>
      </p:sp>
      <p:sp>
        <p:nvSpPr>
          <p:cNvPr id="84996" name="AutoShape 4"/>
          <p:cNvSpPr/>
          <p:nvPr/>
        </p:nvSpPr>
        <p:spPr>
          <a:xfrm>
            <a:off x="1581150" y="2565400"/>
            <a:ext cx="215900" cy="3097213"/>
          </a:xfrm>
          <a:prstGeom prst="leftBrace">
            <a:avLst>
              <a:gd name="adj1" fmla="val 119546"/>
              <a:gd name="adj2" fmla="val 50000"/>
            </a:avLst>
          </a:prstGeom>
          <a:noFill/>
          <a:ln w="12700" cap="sq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Garamond" panose="02020404030301010803" pitchFamily="18" charset="0"/>
            </a:endParaRPr>
          </a:p>
        </p:txBody>
      </p:sp>
      <p:sp>
        <p:nvSpPr>
          <p:cNvPr id="84997" name="AutoShape 5"/>
          <p:cNvSpPr/>
          <p:nvPr/>
        </p:nvSpPr>
        <p:spPr bwMode="auto">
          <a:xfrm>
            <a:off x="2874963" y="1052513"/>
            <a:ext cx="433388" cy="3097213"/>
          </a:xfrm>
          <a:prstGeom prst="leftBrace">
            <a:avLst>
              <a:gd name="adj1" fmla="val 59554"/>
              <a:gd name="adj2" fmla="val 50000"/>
            </a:avLst>
          </a:prstGeom>
          <a:noFill/>
          <a:ln w="12700" cap="sq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600" b="1" i="0" u="none" strike="noStrike" kern="1200" cap="none" spc="0" normalizeH="0" baseline="0" noProof="0">
              <a:ln>
                <a:noFill/>
              </a:ln>
              <a:solidFill>
                <a:srgbClr val="FF66CC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4998" name="AutoShape 6"/>
          <p:cNvSpPr/>
          <p:nvPr/>
        </p:nvSpPr>
        <p:spPr>
          <a:xfrm>
            <a:off x="3019425" y="5086350"/>
            <a:ext cx="184150" cy="1511300"/>
          </a:xfrm>
          <a:prstGeom prst="leftBrace">
            <a:avLst>
              <a:gd name="adj1" fmla="val 68390"/>
              <a:gd name="adj2" fmla="val 50000"/>
            </a:avLst>
          </a:prstGeom>
          <a:noFill/>
          <a:ln w="12700" cap="sq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Garamond" panose="02020404030301010803" pitchFamily="18" charset="0"/>
            </a:endParaRPr>
          </a:p>
        </p:txBody>
      </p:sp>
      <p:sp>
        <p:nvSpPr>
          <p:cNvPr id="84999" name="AutoShape 7"/>
          <p:cNvSpPr/>
          <p:nvPr/>
        </p:nvSpPr>
        <p:spPr>
          <a:xfrm>
            <a:off x="4819650" y="404813"/>
            <a:ext cx="144463" cy="1439862"/>
          </a:xfrm>
          <a:prstGeom prst="leftBrace">
            <a:avLst>
              <a:gd name="adj1" fmla="val 83058"/>
              <a:gd name="adj2" fmla="val 50000"/>
            </a:avLst>
          </a:prstGeom>
          <a:noFill/>
          <a:ln w="12700" cap="sq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Garamond" panose="02020404030301010803" pitchFamily="18" charset="0"/>
            </a:endParaRPr>
          </a:p>
        </p:txBody>
      </p:sp>
      <p:sp>
        <p:nvSpPr>
          <p:cNvPr id="85002" name="Text Box 10"/>
          <p:cNvSpPr txBox="1">
            <a:spLocks noChangeArrowheads="1"/>
          </p:cNvSpPr>
          <p:nvPr/>
        </p:nvSpPr>
        <p:spPr bwMode="auto">
          <a:xfrm>
            <a:off x="808038" y="3117850"/>
            <a:ext cx="733425" cy="1895475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 vert="eaVert" wrap="none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3600" b="1" kern="1200" cap="none" spc="0" normalizeH="0" baseline="0" noProof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常用灸法</a:t>
            </a:r>
          </a:p>
        </p:txBody>
      </p:sp>
      <p:sp>
        <p:nvSpPr>
          <p:cNvPr id="85003" name="Text Box 11"/>
          <p:cNvSpPr txBox="1">
            <a:spLocks noChangeArrowheads="1"/>
          </p:cNvSpPr>
          <p:nvPr/>
        </p:nvSpPr>
        <p:spPr bwMode="auto">
          <a:xfrm>
            <a:off x="1909763" y="2333625"/>
            <a:ext cx="895350" cy="519113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艾灸</a:t>
            </a:r>
          </a:p>
        </p:txBody>
      </p:sp>
      <p:sp>
        <p:nvSpPr>
          <p:cNvPr id="85004" name="Text Box 12"/>
          <p:cNvSpPr txBox="1">
            <a:spLocks noChangeArrowheads="1"/>
          </p:cNvSpPr>
          <p:nvPr/>
        </p:nvSpPr>
        <p:spPr bwMode="auto">
          <a:xfrm>
            <a:off x="1909763" y="5445125"/>
            <a:ext cx="895350" cy="519113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其它</a:t>
            </a:r>
          </a:p>
        </p:txBody>
      </p:sp>
      <p:sp>
        <p:nvSpPr>
          <p:cNvPr id="85006" name="Text Box 14"/>
          <p:cNvSpPr txBox="1">
            <a:spLocks noChangeArrowheads="1"/>
          </p:cNvSpPr>
          <p:nvPr/>
        </p:nvSpPr>
        <p:spPr bwMode="auto">
          <a:xfrm>
            <a:off x="6394450" y="109538"/>
            <a:ext cx="874713" cy="366713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b="1" kern="1200" cap="none" spc="0" normalizeH="0" baseline="0" noProof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瘢痕灸</a:t>
            </a:r>
          </a:p>
        </p:txBody>
      </p:sp>
      <p:sp>
        <p:nvSpPr>
          <p:cNvPr id="85007" name="Text Box 15"/>
          <p:cNvSpPr txBox="1">
            <a:spLocks noChangeArrowheads="1"/>
          </p:cNvSpPr>
          <p:nvPr/>
        </p:nvSpPr>
        <p:spPr bwMode="auto">
          <a:xfrm>
            <a:off x="3379788" y="3789363"/>
            <a:ext cx="1255713" cy="519113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艾条灸</a:t>
            </a:r>
          </a:p>
        </p:txBody>
      </p:sp>
      <p:sp>
        <p:nvSpPr>
          <p:cNvPr id="85008" name="Text Box 16"/>
          <p:cNvSpPr txBox="1">
            <a:spLocks noChangeArrowheads="1"/>
          </p:cNvSpPr>
          <p:nvPr/>
        </p:nvSpPr>
        <p:spPr bwMode="auto">
          <a:xfrm>
            <a:off x="3421063" y="822325"/>
            <a:ext cx="1255713" cy="519113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艾柱灸</a:t>
            </a:r>
          </a:p>
        </p:txBody>
      </p:sp>
      <p:sp>
        <p:nvSpPr>
          <p:cNvPr id="85009" name="Text Box 17"/>
          <p:cNvSpPr txBox="1">
            <a:spLocks noChangeArrowheads="1"/>
          </p:cNvSpPr>
          <p:nvPr/>
        </p:nvSpPr>
        <p:spPr bwMode="auto">
          <a:xfrm>
            <a:off x="4964113" y="260350"/>
            <a:ext cx="1152525" cy="396875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2000" b="1" kern="1200" cap="none" spc="0" normalizeH="0" baseline="0" noProof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直接灸</a:t>
            </a:r>
          </a:p>
        </p:txBody>
      </p:sp>
      <p:sp>
        <p:nvSpPr>
          <p:cNvPr id="85010" name="Text Box 18"/>
          <p:cNvSpPr txBox="1">
            <a:spLocks noChangeArrowheads="1"/>
          </p:cNvSpPr>
          <p:nvPr/>
        </p:nvSpPr>
        <p:spPr bwMode="auto">
          <a:xfrm>
            <a:off x="3236913" y="6149975"/>
            <a:ext cx="1255713" cy="519113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电热灸</a:t>
            </a:r>
          </a:p>
        </p:txBody>
      </p:sp>
      <p:sp>
        <p:nvSpPr>
          <p:cNvPr id="85011" name="Text Box 19"/>
          <p:cNvSpPr txBox="1">
            <a:spLocks noChangeArrowheads="1"/>
          </p:cNvSpPr>
          <p:nvPr/>
        </p:nvSpPr>
        <p:spPr bwMode="auto">
          <a:xfrm>
            <a:off x="3308350" y="4854575"/>
            <a:ext cx="1255713" cy="519113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灯火灸</a:t>
            </a:r>
          </a:p>
        </p:txBody>
      </p:sp>
      <p:sp>
        <p:nvSpPr>
          <p:cNvPr id="85012" name="Text Box 20"/>
          <p:cNvSpPr txBox="1">
            <a:spLocks noChangeArrowheads="1"/>
          </p:cNvSpPr>
          <p:nvPr/>
        </p:nvSpPr>
        <p:spPr bwMode="auto">
          <a:xfrm>
            <a:off x="3271838" y="5300663"/>
            <a:ext cx="1265238" cy="523875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火龙灸</a:t>
            </a:r>
          </a:p>
        </p:txBody>
      </p:sp>
      <p:sp>
        <p:nvSpPr>
          <p:cNvPr id="85013" name="Text Box 21"/>
          <p:cNvSpPr txBox="1">
            <a:spLocks noChangeArrowheads="1"/>
          </p:cNvSpPr>
          <p:nvPr/>
        </p:nvSpPr>
        <p:spPr bwMode="auto">
          <a:xfrm>
            <a:off x="3267075" y="5734050"/>
            <a:ext cx="1193800" cy="519113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天   灸</a:t>
            </a:r>
          </a:p>
        </p:txBody>
      </p:sp>
      <p:sp>
        <p:nvSpPr>
          <p:cNvPr id="85014" name="AutoShape 22"/>
          <p:cNvSpPr/>
          <p:nvPr/>
        </p:nvSpPr>
        <p:spPr>
          <a:xfrm>
            <a:off x="4821238" y="3357563"/>
            <a:ext cx="215900" cy="1439862"/>
          </a:xfrm>
          <a:prstGeom prst="leftBrace">
            <a:avLst>
              <a:gd name="adj1" fmla="val 55575"/>
              <a:gd name="adj2" fmla="val 50000"/>
            </a:avLst>
          </a:prstGeom>
          <a:noFill/>
          <a:ln w="12700" cap="sq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Garamond" panose="02020404030301010803" pitchFamily="18" charset="0"/>
            </a:endParaRPr>
          </a:p>
        </p:txBody>
      </p:sp>
      <p:sp>
        <p:nvSpPr>
          <p:cNvPr id="85015" name="AutoShape 23"/>
          <p:cNvSpPr/>
          <p:nvPr/>
        </p:nvSpPr>
        <p:spPr>
          <a:xfrm>
            <a:off x="6188075" y="260350"/>
            <a:ext cx="73025" cy="481013"/>
          </a:xfrm>
          <a:prstGeom prst="leftBrace">
            <a:avLst>
              <a:gd name="adj1" fmla="val 54891"/>
              <a:gd name="adj2" fmla="val 50000"/>
            </a:avLst>
          </a:prstGeom>
          <a:noFill/>
          <a:ln w="12700" cap="sq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Garamond" panose="02020404030301010803" pitchFamily="18" charset="0"/>
            </a:endParaRPr>
          </a:p>
        </p:txBody>
      </p:sp>
      <p:sp>
        <p:nvSpPr>
          <p:cNvPr id="85016" name="Text Box 24"/>
          <p:cNvSpPr txBox="1">
            <a:spLocks noChangeArrowheads="1"/>
          </p:cNvSpPr>
          <p:nvPr/>
        </p:nvSpPr>
        <p:spPr bwMode="auto">
          <a:xfrm>
            <a:off x="4964113" y="1447800"/>
            <a:ext cx="1152525" cy="396875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2000" b="1" kern="1200" cap="none" spc="0" normalizeH="0" baseline="0" noProof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间接灸</a:t>
            </a:r>
          </a:p>
        </p:txBody>
      </p:sp>
      <p:sp>
        <p:nvSpPr>
          <p:cNvPr id="85018" name="AutoShape 26"/>
          <p:cNvSpPr/>
          <p:nvPr/>
        </p:nvSpPr>
        <p:spPr>
          <a:xfrm>
            <a:off x="6188075" y="1117600"/>
            <a:ext cx="73025" cy="1079500"/>
          </a:xfrm>
          <a:prstGeom prst="leftBrace">
            <a:avLst>
              <a:gd name="adj1" fmla="val 123188"/>
              <a:gd name="adj2" fmla="val 50000"/>
            </a:avLst>
          </a:prstGeom>
          <a:noFill/>
          <a:ln w="12700" cap="sq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Garamond" panose="02020404030301010803" pitchFamily="18" charset="0"/>
            </a:endParaRPr>
          </a:p>
        </p:txBody>
      </p:sp>
      <p:sp>
        <p:nvSpPr>
          <p:cNvPr id="85019" name="Text Box 27"/>
          <p:cNvSpPr txBox="1">
            <a:spLocks noChangeArrowheads="1"/>
          </p:cNvSpPr>
          <p:nvPr/>
        </p:nvSpPr>
        <p:spPr bwMode="auto">
          <a:xfrm>
            <a:off x="6394450" y="469900"/>
            <a:ext cx="874713" cy="366713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b="1" kern="1200" cap="none" spc="0" normalizeH="0" baseline="0" noProof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着肤灸</a:t>
            </a:r>
          </a:p>
        </p:txBody>
      </p:sp>
      <p:sp>
        <p:nvSpPr>
          <p:cNvPr id="85020" name="Text Box 28"/>
          <p:cNvSpPr txBox="1">
            <a:spLocks noChangeArrowheads="1"/>
          </p:cNvSpPr>
          <p:nvPr/>
        </p:nvSpPr>
        <p:spPr bwMode="auto">
          <a:xfrm>
            <a:off x="6405563" y="901700"/>
            <a:ext cx="874713" cy="366713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b="1" kern="1200" cap="none" spc="0" normalizeH="0" baseline="0" noProof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隔姜灸</a:t>
            </a:r>
          </a:p>
        </p:txBody>
      </p:sp>
      <p:sp>
        <p:nvSpPr>
          <p:cNvPr id="85021" name="Text Box 29"/>
          <p:cNvSpPr txBox="1">
            <a:spLocks noChangeArrowheads="1"/>
          </p:cNvSpPr>
          <p:nvPr/>
        </p:nvSpPr>
        <p:spPr bwMode="auto">
          <a:xfrm>
            <a:off x="6405563" y="1255713"/>
            <a:ext cx="874713" cy="366713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b="1" kern="1200" cap="none" spc="0" normalizeH="0" baseline="0" noProof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隔蒜灸</a:t>
            </a:r>
          </a:p>
        </p:txBody>
      </p:sp>
      <p:sp>
        <p:nvSpPr>
          <p:cNvPr id="85022" name="Text Box 30"/>
          <p:cNvSpPr txBox="1">
            <a:spLocks noChangeArrowheads="1"/>
          </p:cNvSpPr>
          <p:nvPr/>
        </p:nvSpPr>
        <p:spPr bwMode="auto">
          <a:xfrm>
            <a:off x="6405563" y="1550988"/>
            <a:ext cx="874713" cy="366713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b="1" kern="1200" cap="none" spc="0" normalizeH="0" baseline="0" noProof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隔盐灸</a:t>
            </a:r>
          </a:p>
        </p:txBody>
      </p:sp>
      <p:sp>
        <p:nvSpPr>
          <p:cNvPr id="85023" name="Text Box 31"/>
          <p:cNvSpPr txBox="1">
            <a:spLocks noChangeArrowheads="1"/>
          </p:cNvSpPr>
          <p:nvPr/>
        </p:nvSpPr>
        <p:spPr bwMode="auto">
          <a:xfrm>
            <a:off x="6405563" y="1909763"/>
            <a:ext cx="1335088" cy="366713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b="1" kern="1200" cap="none" spc="0" normalizeH="0" baseline="0" noProof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隔附子饼灸</a:t>
            </a:r>
          </a:p>
        </p:txBody>
      </p:sp>
      <p:sp>
        <p:nvSpPr>
          <p:cNvPr id="85024" name="Text Box 32"/>
          <p:cNvSpPr txBox="1">
            <a:spLocks noChangeArrowheads="1"/>
          </p:cNvSpPr>
          <p:nvPr/>
        </p:nvSpPr>
        <p:spPr bwMode="auto">
          <a:xfrm>
            <a:off x="3462338" y="2708275"/>
            <a:ext cx="1612900" cy="519113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温灸器灸</a:t>
            </a:r>
          </a:p>
        </p:txBody>
      </p:sp>
      <p:sp>
        <p:nvSpPr>
          <p:cNvPr id="85025" name="Text Box 33"/>
          <p:cNvSpPr txBox="1">
            <a:spLocks noChangeArrowheads="1"/>
          </p:cNvSpPr>
          <p:nvPr/>
        </p:nvSpPr>
        <p:spPr bwMode="auto">
          <a:xfrm>
            <a:off x="3451225" y="1830388"/>
            <a:ext cx="1255713" cy="519113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温针灸</a:t>
            </a:r>
          </a:p>
        </p:txBody>
      </p:sp>
      <p:sp>
        <p:nvSpPr>
          <p:cNvPr id="85026" name="Text Box 34"/>
          <p:cNvSpPr txBox="1">
            <a:spLocks noChangeArrowheads="1"/>
          </p:cNvSpPr>
          <p:nvPr/>
        </p:nvSpPr>
        <p:spPr bwMode="auto">
          <a:xfrm>
            <a:off x="5037138" y="3176588"/>
            <a:ext cx="1152525" cy="396875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2000" b="1" kern="1200" cap="none" spc="0" normalizeH="0" baseline="0" noProof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悬起灸</a:t>
            </a:r>
          </a:p>
        </p:txBody>
      </p:sp>
      <p:sp>
        <p:nvSpPr>
          <p:cNvPr id="85027" name="Text Box 35"/>
          <p:cNvSpPr txBox="1">
            <a:spLocks noChangeArrowheads="1"/>
          </p:cNvSpPr>
          <p:nvPr/>
        </p:nvSpPr>
        <p:spPr bwMode="auto">
          <a:xfrm>
            <a:off x="5075238" y="4545013"/>
            <a:ext cx="1152525" cy="396875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2000" b="1" kern="1200" cap="none" spc="0" normalizeH="0" baseline="0" noProof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加药灸</a:t>
            </a:r>
          </a:p>
        </p:txBody>
      </p:sp>
      <p:sp>
        <p:nvSpPr>
          <p:cNvPr id="85028" name="Text Box 36"/>
          <p:cNvSpPr txBox="1">
            <a:spLocks noChangeArrowheads="1"/>
          </p:cNvSpPr>
          <p:nvPr/>
        </p:nvSpPr>
        <p:spPr bwMode="auto">
          <a:xfrm>
            <a:off x="6403975" y="3349625"/>
            <a:ext cx="874713" cy="366713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b="1" kern="1200" cap="none" spc="0" normalizeH="0" baseline="0" noProof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回旋灸</a:t>
            </a:r>
          </a:p>
        </p:txBody>
      </p:sp>
      <p:sp>
        <p:nvSpPr>
          <p:cNvPr id="85029" name="AutoShape 37"/>
          <p:cNvSpPr/>
          <p:nvPr/>
        </p:nvSpPr>
        <p:spPr>
          <a:xfrm>
            <a:off x="6188075" y="2824163"/>
            <a:ext cx="144463" cy="1087437"/>
          </a:xfrm>
          <a:prstGeom prst="leftBrace">
            <a:avLst>
              <a:gd name="adj1" fmla="val 62728"/>
              <a:gd name="adj2" fmla="val 50000"/>
            </a:avLst>
          </a:prstGeom>
          <a:noFill/>
          <a:ln w="12700" cap="sq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Garamond" panose="02020404030301010803" pitchFamily="18" charset="0"/>
            </a:endParaRPr>
          </a:p>
        </p:txBody>
      </p:sp>
      <p:sp>
        <p:nvSpPr>
          <p:cNvPr id="85030" name="Text Box 38"/>
          <p:cNvSpPr txBox="1">
            <a:spLocks noChangeArrowheads="1"/>
          </p:cNvSpPr>
          <p:nvPr/>
        </p:nvSpPr>
        <p:spPr bwMode="auto">
          <a:xfrm>
            <a:off x="6405563" y="3709988"/>
            <a:ext cx="835025" cy="366713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b="1" kern="1200" cap="none" spc="0" normalizeH="0" baseline="0" noProof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点   灸</a:t>
            </a:r>
          </a:p>
        </p:txBody>
      </p:sp>
      <p:sp>
        <p:nvSpPr>
          <p:cNvPr id="85031" name="Text Box 39"/>
          <p:cNvSpPr txBox="1">
            <a:spLocks noChangeArrowheads="1"/>
          </p:cNvSpPr>
          <p:nvPr/>
        </p:nvSpPr>
        <p:spPr bwMode="auto">
          <a:xfrm>
            <a:off x="6403975" y="2636838"/>
            <a:ext cx="874713" cy="366713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b="1" kern="1200" cap="none" spc="0" normalizeH="0" baseline="0" noProof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温和灸</a:t>
            </a:r>
          </a:p>
        </p:txBody>
      </p:sp>
      <p:sp>
        <p:nvSpPr>
          <p:cNvPr id="85032" name="Text Box 40"/>
          <p:cNvSpPr txBox="1">
            <a:spLocks noChangeArrowheads="1"/>
          </p:cNvSpPr>
          <p:nvPr/>
        </p:nvSpPr>
        <p:spPr bwMode="auto">
          <a:xfrm>
            <a:off x="6403975" y="2990850"/>
            <a:ext cx="874713" cy="366713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b="1" kern="1200" cap="none" spc="0" normalizeH="0" baseline="0" noProof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雀啄灸</a:t>
            </a:r>
          </a:p>
        </p:txBody>
      </p:sp>
      <p:sp>
        <p:nvSpPr>
          <p:cNvPr id="85033" name="Text Box 41"/>
          <p:cNvSpPr txBox="1">
            <a:spLocks noChangeArrowheads="1"/>
          </p:cNvSpPr>
          <p:nvPr/>
        </p:nvSpPr>
        <p:spPr bwMode="auto">
          <a:xfrm>
            <a:off x="6451600" y="4221163"/>
            <a:ext cx="1104900" cy="366713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b="1" kern="1200" cap="none" spc="0" normalizeH="0" baseline="0" noProof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太乙神针</a:t>
            </a:r>
          </a:p>
        </p:txBody>
      </p:sp>
      <p:sp>
        <p:nvSpPr>
          <p:cNvPr id="85034" name="AutoShape 42"/>
          <p:cNvSpPr/>
          <p:nvPr/>
        </p:nvSpPr>
        <p:spPr>
          <a:xfrm>
            <a:off x="6259513" y="4394200"/>
            <a:ext cx="76200" cy="835025"/>
          </a:xfrm>
          <a:prstGeom prst="leftBrace">
            <a:avLst>
              <a:gd name="adj1" fmla="val 91319"/>
              <a:gd name="adj2" fmla="val 50000"/>
            </a:avLst>
          </a:prstGeom>
          <a:noFill/>
          <a:ln w="12700" cap="sq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Garamond" panose="02020404030301010803" pitchFamily="18" charset="0"/>
            </a:endParaRPr>
          </a:p>
        </p:txBody>
      </p:sp>
      <p:sp>
        <p:nvSpPr>
          <p:cNvPr id="85035" name="Text Box 43"/>
          <p:cNvSpPr txBox="1">
            <a:spLocks noChangeArrowheads="1"/>
          </p:cNvSpPr>
          <p:nvPr/>
        </p:nvSpPr>
        <p:spPr bwMode="auto">
          <a:xfrm>
            <a:off x="6451600" y="4646613"/>
            <a:ext cx="1104900" cy="366713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b="1" kern="1200" cap="none" spc="0" normalizeH="0" baseline="0" noProof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雷火神针</a:t>
            </a:r>
          </a:p>
        </p:txBody>
      </p:sp>
      <p:sp>
        <p:nvSpPr>
          <p:cNvPr id="85041" name="Text Box 49"/>
          <p:cNvSpPr txBox="1">
            <a:spLocks noChangeArrowheads="1"/>
          </p:cNvSpPr>
          <p:nvPr/>
        </p:nvSpPr>
        <p:spPr bwMode="auto">
          <a:xfrm>
            <a:off x="4932363" y="6375400"/>
            <a:ext cx="1104900" cy="366713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b="1" kern="1200" cap="none" spc="0" normalizeH="0" baseline="0" noProof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白芥子灸</a:t>
            </a:r>
          </a:p>
        </p:txBody>
      </p:sp>
      <p:sp>
        <p:nvSpPr>
          <p:cNvPr id="85042" name="AutoShape 50"/>
          <p:cNvSpPr/>
          <p:nvPr/>
        </p:nvSpPr>
        <p:spPr>
          <a:xfrm>
            <a:off x="4676775" y="5489575"/>
            <a:ext cx="144463" cy="1087438"/>
          </a:xfrm>
          <a:prstGeom prst="leftBrace">
            <a:avLst>
              <a:gd name="adj1" fmla="val 62728"/>
              <a:gd name="adj2" fmla="val 50000"/>
            </a:avLst>
          </a:prstGeom>
          <a:noFill/>
          <a:ln w="12700" cap="sq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Garamond" panose="02020404030301010803" pitchFamily="18" charset="0"/>
            </a:endParaRPr>
          </a:p>
        </p:txBody>
      </p:sp>
      <p:sp>
        <p:nvSpPr>
          <p:cNvPr id="85043" name="Text Box 51"/>
          <p:cNvSpPr txBox="1">
            <a:spLocks noChangeArrowheads="1"/>
          </p:cNvSpPr>
          <p:nvPr/>
        </p:nvSpPr>
        <p:spPr bwMode="auto">
          <a:xfrm>
            <a:off x="4932363" y="5353050"/>
            <a:ext cx="874713" cy="366713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b="1" kern="1200" cap="none" spc="0" normalizeH="0" baseline="0" noProof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三伏灸</a:t>
            </a:r>
          </a:p>
        </p:txBody>
      </p:sp>
      <p:sp>
        <p:nvSpPr>
          <p:cNvPr id="85044" name="Text Box 52"/>
          <p:cNvSpPr txBox="1">
            <a:spLocks noChangeArrowheads="1"/>
          </p:cNvSpPr>
          <p:nvPr/>
        </p:nvSpPr>
        <p:spPr bwMode="auto">
          <a:xfrm>
            <a:off x="4932363" y="6021388"/>
            <a:ext cx="874713" cy="366713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b="1" kern="1200" cap="none" spc="0" normalizeH="0" baseline="0" noProof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蒜泥灸</a:t>
            </a:r>
          </a:p>
        </p:txBody>
      </p:sp>
      <p:sp>
        <p:nvSpPr>
          <p:cNvPr id="85045" name="Text Box 53"/>
          <p:cNvSpPr txBox="1">
            <a:spLocks noChangeArrowheads="1"/>
          </p:cNvSpPr>
          <p:nvPr/>
        </p:nvSpPr>
        <p:spPr bwMode="auto">
          <a:xfrm>
            <a:off x="4965700" y="5656263"/>
            <a:ext cx="874713" cy="366713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b="1" kern="1200" cap="none" spc="0" normalizeH="0" baseline="0" noProof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三九灸</a:t>
            </a:r>
          </a:p>
        </p:txBody>
      </p:sp>
      <p:sp>
        <p:nvSpPr>
          <p:cNvPr id="85046" name="Text Box 54"/>
          <p:cNvSpPr txBox="1">
            <a:spLocks noChangeArrowheads="1"/>
          </p:cNvSpPr>
          <p:nvPr/>
        </p:nvSpPr>
        <p:spPr bwMode="auto">
          <a:xfrm>
            <a:off x="3419475" y="2262188"/>
            <a:ext cx="1255713" cy="519113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艾熏灸</a:t>
            </a:r>
          </a:p>
        </p:txBody>
      </p:sp>
      <p:sp>
        <p:nvSpPr>
          <p:cNvPr id="85047" name="Text Box 55"/>
          <p:cNvSpPr txBox="1">
            <a:spLocks noChangeArrowheads="1"/>
          </p:cNvSpPr>
          <p:nvPr/>
        </p:nvSpPr>
        <p:spPr bwMode="auto">
          <a:xfrm>
            <a:off x="6443663" y="5006975"/>
            <a:ext cx="1104900" cy="366713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b="1" kern="1200" cap="none" spc="0" normalizeH="0" baseline="0" noProof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百发神针</a:t>
            </a:r>
          </a:p>
        </p:txBody>
      </p:sp>
      <p:sp>
        <p:nvSpPr>
          <p:cNvPr id="85048" name="Text Box 56"/>
          <p:cNvSpPr txBox="1">
            <a:spLocks noChangeArrowheads="1"/>
          </p:cNvSpPr>
          <p:nvPr/>
        </p:nvSpPr>
        <p:spPr bwMode="auto">
          <a:xfrm>
            <a:off x="5148263" y="2132013"/>
            <a:ext cx="874713" cy="366713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b="1" kern="1200" cap="none" spc="0" normalizeH="0" baseline="0" noProof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烟熏灸</a:t>
            </a:r>
          </a:p>
        </p:txBody>
      </p:sp>
      <p:sp>
        <p:nvSpPr>
          <p:cNvPr id="85049" name="AutoShape 57"/>
          <p:cNvSpPr/>
          <p:nvPr/>
        </p:nvSpPr>
        <p:spPr>
          <a:xfrm>
            <a:off x="5075238" y="2282825"/>
            <a:ext cx="73025" cy="481013"/>
          </a:xfrm>
          <a:prstGeom prst="leftBrace">
            <a:avLst>
              <a:gd name="adj1" fmla="val 54891"/>
              <a:gd name="adj2" fmla="val 50000"/>
            </a:avLst>
          </a:prstGeom>
          <a:noFill/>
          <a:ln w="12700" cap="sq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Garamond" panose="02020404030301010803" pitchFamily="18" charset="0"/>
            </a:endParaRPr>
          </a:p>
        </p:txBody>
      </p:sp>
      <p:sp>
        <p:nvSpPr>
          <p:cNvPr id="85050" name="Text Box 58"/>
          <p:cNvSpPr txBox="1">
            <a:spLocks noChangeArrowheads="1"/>
          </p:cNvSpPr>
          <p:nvPr/>
        </p:nvSpPr>
        <p:spPr bwMode="auto">
          <a:xfrm>
            <a:off x="5148263" y="2492375"/>
            <a:ext cx="874713" cy="366713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b="1" kern="1200" cap="none" spc="0" normalizeH="0" baseline="0" noProof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蒸汽灸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84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84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84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84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85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85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85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85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85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85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85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500"/>
                                        <p:tgtEl>
                                          <p:spTgt spid="85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"/>
                                        <p:tgtEl>
                                          <p:spTgt spid="85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500"/>
                                        <p:tgtEl>
                                          <p:spTgt spid="85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500"/>
                                        <p:tgtEl>
                                          <p:spTgt spid="85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500"/>
                                        <p:tgtEl>
                                          <p:spTgt spid="85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" dur="500"/>
                                        <p:tgtEl>
                                          <p:spTgt spid="85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8" dur="500"/>
                                        <p:tgtEl>
                                          <p:spTgt spid="85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1" dur="500"/>
                                        <p:tgtEl>
                                          <p:spTgt spid="85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4" dur="500"/>
                                        <p:tgtEl>
                                          <p:spTgt spid="85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7" dur="500"/>
                                        <p:tgtEl>
                                          <p:spTgt spid="85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0" dur="500"/>
                                        <p:tgtEl>
                                          <p:spTgt spid="85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3" dur="500"/>
                                        <p:tgtEl>
                                          <p:spTgt spid="85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6" dur="500"/>
                                        <p:tgtEl>
                                          <p:spTgt spid="85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9" dur="500"/>
                                        <p:tgtEl>
                                          <p:spTgt spid="85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2" dur="500"/>
                                        <p:tgtEl>
                                          <p:spTgt spid="85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5" dur="500"/>
                                        <p:tgtEl>
                                          <p:spTgt spid="85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8" dur="500"/>
                                        <p:tgtEl>
                                          <p:spTgt spid="85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1" dur="500"/>
                                        <p:tgtEl>
                                          <p:spTgt spid="85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4" dur="500"/>
                                        <p:tgtEl>
                                          <p:spTgt spid="85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7" dur="500"/>
                                        <p:tgtEl>
                                          <p:spTgt spid="85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0" dur="500"/>
                                        <p:tgtEl>
                                          <p:spTgt spid="85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3" dur="500"/>
                                        <p:tgtEl>
                                          <p:spTgt spid="85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6" dur="500"/>
                                        <p:tgtEl>
                                          <p:spTgt spid="85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9" dur="500"/>
                                        <p:tgtEl>
                                          <p:spTgt spid="85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2" dur="500"/>
                                        <p:tgtEl>
                                          <p:spTgt spid="85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5" dur="500"/>
                                        <p:tgtEl>
                                          <p:spTgt spid="85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8" dur="500"/>
                                        <p:tgtEl>
                                          <p:spTgt spid="85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1" dur="500"/>
                                        <p:tgtEl>
                                          <p:spTgt spid="85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4" dur="500"/>
                                        <p:tgtEl>
                                          <p:spTgt spid="85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7" dur="500"/>
                                        <p:tgtEl>
                                          <p:spTgt spid="85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0" dur="500"/>
                                        <p:tgtEl>
                                          <p:spTgt spid="85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3" dur="500"/>
                                        <p:tgtEl>
                                          <p:spTgt spid="85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6" dur="500"/>
                                        <p:tgtEl>
                                          <p:spTgt spid="85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9" dur="500"/>
                                        <p:tgtEl>
                                          <p:spTgt spid="85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2" dur="500"/>
                                        <p:tgtEl>
                                          <p:spTgt spid="85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6" grpId="0" animBg="1"/>
      <p:bldP spid="84997" grpId="0" animBg="1"/>
      <p:bldP spid="84998" grpId="0" animBg="1"/>
      <p:bldP spid="84999" grpId="0" animBg="1"/>
      <p:bldP spid="85002" grpId="0"/>
      <p:bldP spid="85003" grpId="0"/>
      <p:bldP spid="85004" grpId="0"/>
      <p:bldP spid="85006" grpId="0"/>
      <p:bldP spid="85007" grpId="0"/>
      <p:bldP spid="85008" grpId="0"/>
      <p:bldP spid="85009" grpId="0"/>
      <p:bldP spid="85010" grpId="0"/>
      <p:bldP spid="85011" grpId="0"/>
      <p:bldP spid="85012" grpId="0"/>
      <p:bldP spid="85013" grpId="0"/>
      <p:bldP spid="85014" grpId="0" animBg="1"/>
      <p:bldP spid="85015" grpId="0" animBg="1"/>
      <p:bldP spid="85016" grpId="0"/>
      <p:bldP spid="85018" grpId="0" animBg="1"/>
      <p:bldP spid="85019" grpId="0"/>
      <p:bldP spid="85020" grpId="0"/>
      <p:bldP spid="85021" grpId="0"/>
      <p:bldP spid="85022" grpId="0"/>
      <p:bldP spid="85023" grpId="0"/>
      <p:bldP spid="85024" grpId="0"/>
      <p:bldP spid="85025" grpId="0"/>
      <p:bldP spid="85026" grpId="0"/>
      <p:bldP spid="85027" grpId="0"/>
      <p:bldP spid="85028" grpId="0"/>
      <p:bldP spid="85029" grpId="0" animBg="1"/>
      <p:bldP spid="85030" grpId="0"/>
      <p:bldP spid="85031" grpId="0"/>
      <p:bldP spid="85032" grpId="0"/>
      <p:bldP spid="85033" grpId="0"/>
      <p:bldP spid="85034" grpId="0" animBg="1"/>
      <p:bldP spid="85035" grpId="0"/>
      <p:bldP spid="85041" grpId="0"/>
      <p:bldP spid="85042" grpId="0" animBg="1"/>
      <p:bldP spid="85043" grpId="0"/>
      <p:bldP spid="85044" grpId="0"/>
      <p:bldP spid="85045" grpId="0"/>
      <p:bldP spid="85046" grpId="0"/>
      <p:bldP spid="85047" grpId="0"/>
      <p:bldP spid="85048" grpId="0"/>
      <p:bldP spid="85049" grpId="0" animBg="1"/>
      <p:bldP spid="8505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灯片编号占位符 4"/>
          <p:cNvSpPr txBox="1">
            <a:spLocks noGrp="1"/>
          </p:cNvSpPr>
          <p:nvPr>
            <p:ph type="sldNum" sz="quarter" idx="11"/>
          </p:nvPr>
        </p:nvSpPr>
        <p:spPr>
          <a:ln/>
        </p:spPr>
        <p:txBody>
          <a:bodyPr anchor="b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dirty="0">
                <a:latin typeface="Arial" panose="020B0604020202020204" pitchFamily="34" charset="0"/>
              </a:rPr>
              <a:t>16</a:t>
            </a:fld>
            <a:endParaRPr lang="zh-CN" altLang="en-US" sz="1200" dirty="0">
              <a:latin typeface="Arial" panose="020B0604020202020204" pitchFamily="34" charset="0"/>
            </a:endParaRPr>
          </a:p>
        </p:txBody>
      </p:sp>
      <p:sp>
        <p:nvSpPr>
          <p:cNvPr id="2355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74638"/>
            <a:ext cx="8229600" cy="10668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一、艾条灸</a:t>
            </a:r>
          </a:p>
        </p:txBody>
      </p:sp>
      <p:sp>
        <p:nvSpPr>
          <p:cNvPr id="23555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457200" y="1701800"/>
            <a:ext cx="8507413" cy="443071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温和灸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——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适用于各种病症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雀啄灸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——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适用于治疗小儿疾病或急救晕阙</a:t>
            </a:r>
            <a:r>
              <a:rPr kumimoji="0" lang="en-US" altLang="zh-CN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			    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等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回旋灸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——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适用于风湿痛、神经性麻痹及</a:t>
            </a:r>
            <a:r>
              <a:rPr kumimoji="0" lang="en-US" altLang="zh-CN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		   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</a:t>
            </a:r>
            <a:r>
              <a:rPr kumimoji="0" 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广泛性皮炎</a:t>
            </a:r>
            <a:endParaRPr kumimoji="0" lang="zh-CN" altLang="en-US" sz="32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点   灸</a:t>
            </a:r>
            <a:r>
              <a:rPr kumimoji="0" 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——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效果类似扎针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灯片编号占位符 5"/>
          <p:cNvSpPr txBox="1">
            <a:spLocks noGrp="1"/>
          </p:cNvSpPr>
          <p:nvPr>
            <p:ph type="sldNum" sz="quarter" idx="11"/>
          </p:nvPr>
        </p:nvSpPr>
        <p:spPr>
          <a:ln/>
        </p:spPr>
        <p:txBody>
          <a:bodyPr anchor="b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dirty="0">
                <a:latin typeface="Arial" panose="020B0604020202020204" pitchFamily="34" charset="0"/>
              </a:rPr>
              <a:t>17</a:t>
            </a:fld>
            <a:endParaRPr lang="zh-CN" altLang="en-US" sz="1200" dirty="0">
              <a:latin typeface="Arial" panose="020B0604020202020204" pitchFamily="34" charset="0"/>
            </a:endParaRPr>
          </a:p>
        </p:txBody>
      </p:sp>
      <p:sp>
        <p:nvSpPr>
          <p:cNvPr id="2457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74638"/>
            <a:ext cx="8229600" cy="993775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  <a:t>1</a:t>
            </a:r>
            <a:r>
              <a: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  <a:t>、温和灸</a:t>
            </a:r>
          </a:p>
        </p:txBody>
      </p:sp>
      <p:pic>
        <p:nvPicPr>
          <p:cNvPr id="24580" name="Picture 4" descr="温和灸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2211388" y="1268413"/>
            <a:ext cx="4592637" cy="3625850"/>
          </a:xfrm>
          <a:ln/>
        </p:spPr>
      </p:pic>
      <p:sp>
        <p:nvSpPr>
          <p:cNvPr id="24581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5230813"/>
            <a:ext cx="8280400" cy="1366838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1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将艾条的一端点燃，靠近穴位，并保持一定距离（约</a:t>
            </a:r>
            <a:r>
              <a:rPr kumimoji="0" lang="en-US" altLang="zh-CN" sz="21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3cm</a:t>
            </a:r>
            <a:r>
              <a:rPr kumimoji="0" lang="zh-CN" altLang="en-US" sz="21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）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1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使患者感觉热度适中，以不过分灼热为度，灸至皮肤有红晕为度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endParaRPr kumimoji="0" lang="zh-CN" altLang="en-US" sz="2100" b="1" i="0" u="none" strike="noStrike" kern="0" cap="none" spc="0" normalizeH="0" baseline="0" noProof="0">
              <a:ln>
                <a:noFill/>
              </a:ln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245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81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灯片编号占位符 5"/>
          <p:cNvSpPr txBox="1">
            <a:spLocks noGrp="1"/>
          </p:cNvSpPr>
          <p:nvPr>
            <p:ph type="sldNum" sz="quarter" idx="11"/>
          </p:nvPr>
        </p:nvSpPr>
        <p:spPr>
          <a:ln/>
        </p:spPr>
        <p:txBody>
          <a:bodyPr anchor="b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dirty="0">
                <a:latin typeface="Arial" panose="020B0604020202020204" pitchFamily="34" charset="0"/>
              </a:rPr>
              <a:t>18</a:t>
            </a:fld>
            <a:endParaRPr lang="zh-CN" altLang="en-US" sz="1200" dirty="0">
              <a:latin typeface="Arial" panose="020B0604020202020204" pitchFamily="34" charset="0"/>
            </a:endParaRPr>
          </a:p>
        </p:txBody>
      </p:sp>
      <p:sp>
        <p:nvSpPr>
          <p:cNvPr id="2560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188913"/>
            <a:ext cx="8229600" cy="1139825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  <a:t>2</a:t>
            </a:r>
            <a:r>
              <a: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  <a:t>、雀啄灸</a:t>
            </a:r>
          </a:p>
        </p:txBody>
      </p:sp>
      <p:sp>
        <p:nvSpPr>
          <p:cNvPr id="25603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890588" y="4610100"/>
            <a:ext cx="7713663" cy="1477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ct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2200" b="1" i="0" u="none" strike="noStrike" kern="0" cap="none" spc="0" normalizeH="0" baseline="0" noProof="0">
              <a:ln>
                <a:noFill/>
              </a:ln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将点燃的艾条一端对准施灸部位，距离</a:t>
            </a:r>
            <a:r>
              <a:rPr kumimoji="0" lang="en-US" altLang="zh-CN" sz="2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3-5cm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好似麻雀啄食一样，以</a:t>
            </a:r>
            <a:r>
              <a:rPr kumimoji="0" lang="zh-CN" altLang="en-US" sz="22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一上一下、一起一落</a:t>
            </a:r>
            <a:r>
              <a:rPr kumimoji="0" lang="zh-CN" altLang="en-US" sz="2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的方式施灸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一般可灸</a:t>
            </a:r>
            <a:r>
              <a:rPr kumimoji="0" lang="en-US" altLang="zh-CN" sz="2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5</a:t>
            </a:r>
            <a:r>
              <a:rPr kumimoji="0" lang="zh-CN" altLang="en-US" sz="2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分钟左右</a:t>
            </a:r>
          </a:p>
        </p:txBody>
      </p:sp>
      <p:pic>
        <p:nvPicPr>
          <p:cNvPr id="25604" name="Picture 4" descr="雀啄灸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1835150" y="1341438"/>
            <a:ext cx="5327650" cy="3341687"/>
          </a:xfrm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灯片编号占位符 5"/>
          <p:cNvSpPr txBox="1">
            <a:spLocks noGrp="1"/>
          </p:cNvSpPr>
          <p:nvPr>
            <p:ph type="sldNum" sz="quarter" idx="11"/>
          </p:nvPr>
        </p:nvSpPr>
        <p:spPr>
          <a:ln/>
        </p:spPr>
        <p:txBody>
          <a:bodyPr anchor="b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dirty="0">
                <a:latin typeface="Arial" panose="020B0604020202020204" pitchFamily="34" charset="0"/>
              </a:rPr>
              <a:t>19</a:t>
            </a:fld>
            <a:endParaRPr lang="zh-CN" altLang="en-US" sz="1200" dirty="0">
              <a:latin typeface="Arial" panose="020B0604020202020204" pitchFamily="34" charset="0"/>
            </a:endParaRPr>
          </a:p>
        </p:txBody>
      </p:sp>
      <p:sp>
        <p:nvSpPr>
          <p:cNvPr id="2662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188913"/>
            <a:ext cx="8229600" cy="1139825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  <a:t>3</a:t>
            </a:r>
            <a:r>
              <a: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  <a:t>、回旋灸</a:t>
            </a:r>
          </a:p>
        </p:txBody>
      </p:sp>
      <p:pic>
        <p:nvPicPr>
          <p:cNvPr id="26628" name="Picture 4" descr="回旋灸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3540" r="2003"/>
          <a:stretch>
            <a:fillRect/>
          </a:stretch>
        </p:blipFill>
        <p:spPr>
          <a:xfrm>
            <a:off x="1690688" y="1358900"/>
            <a:ext cx="5761037" cy="3365500"/>
          </a:xfrm>
          <a:ln/>
        </p:spPr>
      </p:pic>
      <p:sp>
        <p:nvSpPr>
          <p:cNvPr id="2662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828675" y="4946650"/>
            <a:ext cx="7272338" cy="1290638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将点燃的艾条的一端对准施灸的部位，距离皮肤</a:t>
            </a:r>
            <a:r>
              <a:rPr kumimoji="0" lang="en-US" altLang="zh-CN" sz="2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3cm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平行皮肤往复左右方向或反复旋转施灸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2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使皮肤有温热感而不致灼痛，灸至皮肤有红晕为度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266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266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灯片编号占位符 4"/>
          <p:cNvSpPr txBox="1">
            <a:spLocks noGrp="1"/>
          </p:cNvSpPr>
          <p:nvPr>
            <p:ph type="sldNum" sz="quarter" idx="11"/>
          </p:nvPr>
        </p:nvSpPr>
        <p:spPr>
          <a:ln/>
        </p:spPr>
        <p:txBody>
          <a:bodyPr anchor="b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dirty="0">
                <a:latin typeface="Arial" panose="020B0604020202020204" pitchFamily="34" charset="0"/>
              </a:rPr>
              <a:t>2</a:t>
            </a:fld>
            <a:endParaRPr lang="zh-CN" altLang="en-US" sz="1200" dirty="0">
              <a:latin typeface="Arial" panose="020B0604020202020204" pitchFamily="34" charset="0"/>
            </a:endParaRPr>
          </a:p>
        </p:txBody>
      </p:sp>
      <p:sp>
        <p:nvSpPr>
          <p:cNvPr id="512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主要内容</a:t>
            </a:r>
          </a:p>
        </p:txBody>
      </p:sp>
      <p:sp>
        <p:nvSpPr>
          <p:cNvPr id="5123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2339975" y="1412875"/>
            <a:ext cx="6121400" cy="46799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一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、灸法的基础知识</a:t>
            </a: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二、灸法分类及操作方法 </a:t>
            </a: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三、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常用穴位介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绍</a:t>
            </a: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四、保健灸法</a:t>
            </a: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五、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实用艾灸养生方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六、常见疾病的艾灸穴位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灯片编号占位符 4"/>
          <p:cNvSpPr txBox="1">
            <a:spLocks noGrp="1"/>
          </p:cNvSpPr>
          <p:nvPr>
            <p:ph type="sldNum" sz="quarter" idx="11"/>
          </p:nvPr>
        </p:nvSpPr>
        <p:spPr>
          <a:ln/>
        </p:spPr>
        <p:txBody>
          <a:bodyPr anchor="b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dirty="0">
                <a:latin typeface="Arial" panose="020B0604020202020204" pitchFamily="34" charset="0"/>
              </a:rPr>
              <a:t>20</a:t>
            </a:fld>
            <a:endParaRPr lang="zh-CN" altLang="en-US" sz="1200" dirty="0">
              <a:latin typeface="Arial" panose="020B0604020202020204" pitchFamily="34" charset="0"/>
            </a:endParaRPr>
          </a:p>
        </p:txBody>
      </p:sp>
      <p:sp>
        <p:nvSpPr>
          <p:cNvPr id="27650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1258888" y="1268413"/>
            <a:ext cx="7416800" cy="525621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				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无瘢痕灸</a:t>
            </a:r>
          </a:p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直接着肤灸： 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	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瘢痕灸</a:t>
            </a:r>
          </a:p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				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发泡灸</a:t>
            </a:r>
            <a:endParaRPr kumimoji="0" lang="en-US" altLang="zh-CN" sz="24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				麦粒灸</a:t>
            </a:r>
            <a:endParaRPr kumimoji="0" lang="en-US" sz="24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				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隔姜灸</a:t>
            </a:r>
          </a:p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                  隔蒜灸</a:t>
            </a:r>
          </a:p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间接隔物灸：      隔盐灸</a:t>
            </a:r>
          </a:p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                  巴豆饼、豆豉饼、附子</a:t>
            </a:r>
          </a:p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                  饼、黄土、蚯蚓</a:t>
            </a:r>
            <a:r>
              <a:rPr kumimoji="0" 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‥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‥‥</a:t>
            </a:r>
          </a:p>
        </p:txBody>
      </p:sp>
      <p:sp>
        <p:nvSpPr>
          <p:cNvPr id="27651" name="AutoShape 3"/>
          <p:cNvSpPr/>
          <p:nvPr/>
        </p:nvSpPr>
        <p:spPr>
          <a:xfrm>
            <a:off x="3346450" y="1557338"/>
            <a:ext cx="504825" cy="1800225"/>
          </a:xfrm>
          <a:prstGeom prst="leftBrace">
            <a:avLst>
              <a:gd name="adj1" fmla="val 29716"/>
              <a:gd name="adj2" fmla="val 50000"/>
            </a:avLst>
          </a:prstGeom>
          <a:noFill/>
          <a:ln w="12700" cap="sq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Garamond" panose="02020404030301010803" pitchFamily="18" charset="0"/>
            </a:endParaRPr>
          </a:p>
        </p:txBody>
      </p:sp>
      <p:sp>
        <p:nvSpPr>
          <p:cNvPr id="27652" name="AutoShape 4"/>
          <p:cNvSpPr/>
          <p:nvPr/>
        </p:nvSpPr>
        <p:spPr>
          <a:xfrm>
            <a:off x="3348038" y="3789363"/>
            <a:ext cx="503237" cy="2447925"/>
          </a:xfrm>
          <a:prstGeom prst="leftBrace">
            <a:avLst>
              <a:gd name="adj1" fmla="val 40536"/>
              <a:gd name="adj2" fmla="val 50000"/>
            </a:avLst>
          </a:prstGeom>
          <a:noFill/>
          <a:ln w="12700" cap="sq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Garamond" panose="02020404030301010803" pitchFamily="18" charset="0"/>
            </a:endParaRPr>
          </a:p>
        </p:txBody>
      </p:sp>
      <p:sp>
        <p:nvSpPr>
          <p:cNvPr id="27653" name="Rectangle 5"/>
          <p:cNvSpPr>
            <a:spLocks noGrp="1" noRot="1" noChangeArrowheads="1"/>
          </p:cNvSpPr>
          <p:nvPr/>
        </p:nvSpPr>
        <p:spPr bwMode="auto">
          <a:xfrm>
            <a:off x="466725" y="188913"/>
            <a:ext cx="8077200" cy="10795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marR="0" lvl="0" indent="-342900" algn="ctr" defTabSz="914400" rtl="0" eaLnBrk="1" fontAlgn="base" latinLnBrk="0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4800" b="1" i="0" u="none" strike="noStrike" kern="120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aramond" panose="02020404030301010803" pitchFamily="18" charset="0"/>
                <a:ea typeface="黑体" panose="02010609060101010101" pitchFamily="49" charset="-122"/>
                <a:cs typeface="+mn-cs"/>
              </a:rPr>
              <a:t>二、艾柱灸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27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276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276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276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2765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4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build="p"/>
      <p:bldP spid="27651" grpId="0" animBg="1"/>
      <p:bldP spid="27652" grpId="0" animBg="1"/>
      <p:bldP spid="2765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灯片编号占位符 5"/>
          <p:cNvSpPr txBox="1">
            <a:spLocks noGrp="1"/>
          </p:cNvSpPr>
          <p:nvPr>
            <p:ph type="sldNum" sz="quarter" idx="11"/>
          </p:nvPr>
        </p:nvSpPr>
        <p:spPr>
          <a:ln/>
        </p:spPr>
        <p:txBody>
          <a:bodyPr anchor="b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dirty="0">
                <a:latin typeface="Arial" panose="020B0604020202020204" pitchFamily="34" charset="0"/>
              </a:rPr>
              <a:t>21</a:t>
            </a:fld>
            <a:endParaRPr lang="zh-CN" altLang="en-US" sz="1200" dirty="0">
              <a:latin typeface="Arial" panose="020B0604020202020204" pitchFamily="34" charset="0"/>
            </a:endParaRPr>
          </a:p>
        </p:txBody>
      </p:sp>
      <p:sp>
        <p:nvSpPr>
          <p:cNvPr id="2867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  <a:t>1</a:t>
            </a:r>
            <a:r>
              <a: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  <a:t>、无瘢痕灸</a:t>
            </a:r>
          </a:p>
        </p:txBody>
      </p:sp>
      <p:sp>
        <p:nvSpPr>
          <p:cNvPr id="28675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539750" y="4870450"/>
            <a:ext cx="8205788" cy="1438275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又称着肤灸、非化脓灸，临床上多用中、小艾炷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将艾炷放置于皮肤上之后，从上端点燃，当燃剩</a:t>
            </a:r>
            <a:r>
              <a:rPr kumimoji="0" lang="en-US" altLang="zh-CN" sz="2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2/5</a:t>
            </a:r>
            <a:r>
              <a:rPr kumimoji="0" lang="zh-CN" altLang="en-US" sz="2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左右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2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患者感到烫时，将艾炷夹去或压灭，换炷再灸，一般灸</a:t>
            </a:r>
            <a:r>
              <a:rPr kumimoji="0" lang="en-US" altLang="zh-CN" sz="22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en-US" altLang="zh-CN" sz="22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—</a:t>
            </a:r>
            <a:r>
              <a:rPr kumimoji="0" lang="en-US" altLang="zh-CN" sz="22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7</a:t>
            </a:r>
            <a:r>
              <a:rPr kumimoji="0" lang="zh-CN" altLang="en-US" sz="22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壮，以局部皮肤充血、红晕为度</a:t>
            </a:r>
          </a:p>
        </p:txBody>
      </p:sp>
      <p:pic>
        <p:nvPicPr>
          <p:cNvPr id="28676" name="Picture 4" descr="艾炷燃剩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500563" y="1454150"/>
            <a:ext cx="3816350" cy="3268663"/>
          </a:xfrm>
          <a:ln/>
        </p:spPr>
      </p:pic>
      <p:sp>
        <p:nvSpPr>
          <p:cNvPr id="28677" name="Rectangle 5"/>
          <p:cNvSpPr>
            <a:spLocks noGrp="1" noRot="1" noChangeArrowheads="1"/>
          </p:cNvSpPr>
          <p:nvPr/>
        </p:nvSpPr>
        <p:spPr bwMode="auto">
          <a:xfrm>
            <a:off x="755650" y="1774825"/>
            <a:ext cx="3384550" cy="2374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  <a:t>此法适用于一切慢性虚寒性疾病，如哮喘、眩晕、慢性腹泻、风寒湿痹和皮肤疣等。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5" grpId="0" build="p"/>
      <p:bldP spid="2867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灯片编号占位符 4"/>
          <p:cNvSpPr txBox="1">
            <a:spLocks noGrp="1"/>
          </p:cNvSpPr>
          <p:nvPr>
            <p:ph type="sldNum" sz="quarter" idx="11"/>
          </p:nvPr>
        </p:nvSpPr>
        <p:spPr>
          <a:ln/>
        </p:spPr>
        <p:txBody>
          <a:bodyPr anchor="b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dirty="0">
                <a:latin typeface="Arial" panose="020B0604020202020204" pitchFamily="34" charset="0"/>
              </a:rPr>
              <a:t>22</a:t>
            </a:fld>
            <a:endParaRPr lang="zh-CN" altLang="en-US" sz="1200" dirty="0">
              <a:latin typeface="Arial" panose="020B0604020202020204" pitchFamily="34" charset="0"/>
            </a:endParaRPr>
          </a:p>
        </p:txBody>
      </p:sp>
      <p:sp>
        <p:nvSpPr>
          <p:cNvPr id="296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  <a:t>2</a:t>
            </a:r>
            <a:r>
              <a: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  <a:t>、瘢痕灸</a:t>
            </a:r>
          </a:p>
        </p:txBody>
      </p:sp>
      <p:sp>
        <p:nvSpPr>
          <p:cNvPr id="29699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457200" y="1600200"/>
            <a:ext cx="8229600" cy="45656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又称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化脓灸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，临床上多用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小艾炷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施灸前先在施术部位上涂以少量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凡士林或大蒜液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，以增加黏附性和刺激作用，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然后放置艾炷，从上端点燃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烧近皮肤时患者有灼痛感，可用手在穴位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四周拍打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以减轻疼痛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应用此法一般每壮艾炷须燃尽后，除去灰烬，方可换炷，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每换一壮，以纱布蘸冷开水抹净所灸穴位，再涂少许凡士林或大蒜液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次可灸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7~9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壮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灸毕，在施灸穴位上擦干净后贴敷玉红膏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500"/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500"/>
                                        <p:tgtEl>
                                          <p:spTgt spid="296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699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灯片编号占位符 5"/>
          <p:cNvSpPr txBox="1">
            <a:spLocks noGrp="1"/>
          </p:cNvSpPr>
          <p:nvPr>
            <p:ph type="sldNum" sz="quarter" idx="11"/>
          </p:nvPr>
        </p:nvSpPr>
        <p:spPr>
          <a:ln/>
        </p:spPr>
        <p:txBody>
          <a:bodyPr anchor="b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dirty="0">
                <a:latin typeface="Arial" panose="020B0604020202020204" pitchFamily="34" charset="0"/>
              </a:rPr>
              <a:t>23</a:t>
            </a:fld>
            <a:endParaRPr lang="zh-CN" altLang="en-US" sz="1200" dirty="0">
              <a:latin typeface="Arial" panose="020B0604020202020204" pitchFamily="34" charset="0"/>
            </a:endParaRPr>
          </a:p>
        </p:txBody>
      </p:sp>
      <p:sp>
        <p:nvSpPr>
          <p:cNvPr id="30723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971550" y="4697413"/>
            <a:ext cx="7570788" cy="161131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这种方法</a:t>
            </a: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灸后遗有瘢痕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瘢痕灸临床常用于治疗哮喘、慢性胃肠病、发育障碍、体质虚弱者等</a:t>
            </a:r>
          </a:p>
        </p:txBody>
      </p:sp>
      <p:pic>
        <p:nvPicPr>
          <p:cNvPr id="30724" name="Picture 4" descr="瘢痕灸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1744" r="2348" b="3334"/>
          <a:stretch>
            <a:fillRect/>
          </a:stretch>
        </p:blipFill>
        <p:spPr>
          <a:xfrm>
            <a:off x="1908175" y="693738"/>
            <a:ext cx="5543550" cy="3887787"/>
          </a:xfrm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" dur="500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灯片编号占位符 4"/>
          <p:cNvSpPr txBox="1">
            <a:spLocks noGrp="1"/>
          </p:cNvSpPr>
          <p:nvPr>
            <p:ph type="sldNum" sz="quarter" idx="11"/>
          </p:nvPr>
        </p:nvSpPr>
        <p:spPr>
          <a:ln/>
        </p:spPr>
        <p:txBody>
          <a:bodyPr anchor="b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dirty="0">
                <a:latin typeface="Arial" panose="020B0604020202020204" pitchFamily="34" charset="0"/>
              </a:rPr>
              <a:t>24</a:t>
            </a:fld>
            <a:endParaRPr lang="zh-CN" altLang="en-US" sz="1200" dirty="0">
              <a:latin typeface="Arial" panose="020B0604020202020204" pitchFamily="34" charset="0"/>
            </a:endParaRPr>
          </a:p>
        </p:txBody>
      </p:sp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  <a:t>3</a:t>
            </a:r>
            <a:r>
              <a: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  <a:t>、麦粒灸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993900"/>
            <a:ext cx="8229600" cy="28003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取少量艾绒，将其捏成麦粒大小，置于施灸穴位上，点燃艾绒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当被施灸者感觉到热量时，迅速移开剩余艾绒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endParaRPr kumimoji="0" lang="zh-CN" altLang="en-US" sz="28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此法</a:t>
            </a: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刺激性强</a:t>
            </a: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，适用于患有面瘫等疾病的患者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47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灯片编号占位符 4"/>
          <p:cNvSpPr txBox="1">
            <a:spLocks noGrp="1"/>
          </p:cNvSpPr>
          <p:nvPr>
            <p:ph type="sldNum" sz="quarter" idx="11"/>
          </p:nvPr>
        </p:nvSpPr>
        <p:spPr>
          <a:ln/>
        </p:spPr>
        <p:txBody>
          <a:bodyPr anchor="b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dirty="0">
                <a:latin typeface="Arial" panose="020B0604020202020204" pitchFamily="34" charset="0"/>
              </a:rPr>
              <a:t>25</a:t>
            </a:fld>
            <a:endParaRPr lang="zh-CN" altLang="en-US" sz="1200" dirty="0">
              <a:latin typeface="Arial" panose="020B0604020202020204" pitchFamily="34" charset="0"/>
            </a:endParaRPr>
          </a:p>
        </p:txBody>
      </p:sp>
      <p:sp>
        <p:nvSpPr>
          <p:cNvPr id="32771" name="Rectangle 3"/>
          <p:cNvSpPr>
            <a:spLocks noGrp="1" noRot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  <a:t>4</a:t>
            </a:r>
            <a:r>
              <a: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  <a:t>、发泡灸</a:t>
            </a:r>
          </a:p>
        </p:txBody>
      </p:sp>
      <p:sp>
        <p:nvSpPr>
          <p:cNvPr id="32773" name="Rectangle 5"/>
          <p:cNvSpPr>
            <a:spLocks noGrp="1" noChangeArrowheads="1"/>
          </p:cNvSpPr>
          <p:nvPr>
            <p:ph idx="1"/>
          </p:nvPr>
        </p:nvSpPr>
        <p:spPr>
          <a:xfrm>
            <a:off x="395288" y="1600200"/>
            <a:ext cx="8507413" cy="4530725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又称天灸（自灸、冷灸），是中医灸治疗法中非火热灸法中的主要方法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天灸疗法是中医传统的外治疗法，是借助</a:t>
            </a: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药物</a:t>
            </a: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对穴位的刺激，使局部皮肤发红充血，甚至起泡，以激发经络、调整气血而防治疾病的一种方法 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28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分为</a:t>
            </a: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三伏天灸</a:t>
            </a: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（三伏贴）和</a:t>
            </a: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三九天灸</a:t>
            </a: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（三九贴）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327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327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  <p:bldP spid="3277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灯片编号占位符 4"/>
          <p:cNvSpPr txBox="1">
            <a:spLocks noGrp="1"/>
          </p:cNvSpPr>
          <p:nvPr>
            <p:ph type="sldNum" sz="quarter" idx="11"/>
          </p:nvPr>
        </p:nvSpPr>
        <p:spPr>
          <a:ln/>
        </p:spPr>
        <p:txBody>
          <a:bodyPr anchor="b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dirty="0">
                <a:latin typeface="Arial" panose="020B0604020202020204" pitchFamily="34" charset="0"/>
              </a:rPr>
              <a:t>26</a:t>
            </a:fld>
            <a:endParaRPr lang="zh-CN" altLang="en-US" sz="1200" dirty="0">
              <a:latin typeface="Arial" panose="020B0604020202020204" pitchFamily="34" charset="0"/>
            </a:endParaRPr>
          </a:p>
        </p:txBody>
      </p:sp>
      <p:pic>
        <p:nvPicPr>
          <p:cNvPr id="33794" name="Picture 2" descr="1633131928-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0338" y="549275"/>
            <a:ext cx="4354512" cy="5905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1639888" y="1844675"/>
            <a:ext cx="915988" cy="2492375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 vert="eaVert" wrap="none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4800" b="1" kern="1200" cap="none" spc="0" normalizeH="0" baseline="0" noProof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三伏天灸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灯片编号占位符 4"/>
          <p:cNvSpPr txBox="1">
            <a:spLocks noGrp="1"/>
          </p:cNvSpPr>
          <p:nvPr>
            <p:ph type="sldNum" sz="quarter" idx="11"/>
          </p:nvPr>
        </p:nvSpPr>
        <p:spPr>
          <a:ln/>
        </p:spPr>
        <p:txBody>
          <a:bodyPr anchor="b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dirty="0">
                <a:latin typeface="Arial" panose="020B0604020202020204" pitchFamily="34" charset="0"/>
              </a:rPr>
              <a:t>27</a:t>
            </a:fld>
            <a:endParaRPr lang="zh-CN" altLang="en-US" sz="1200" dirty="0">
              <a:latin typeface="Arial" panose="020B0604020202020204" pitchFamily="34" charset="0"/>
            </a:endParaRPr>
          </a:p>
        </p:txBody>
      </p:sp>
      <p:sp>
        <p:nvSpPr>
          <p:cNvPr id="34818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542925" y="1341438"/>
            <a:ext cx="8350250" cy="4897438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据中医理论</a:t>
            </a: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“</a:t>
            </a: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春夏养阳</a:t>
            </a: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”</a:t>
            </a: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、</a:t>
            </a: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“</a:t>
            </a: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冬病夏治</a:t>
            </a: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”</a:t>
            </a: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，在三伏天穴位敷贴以预防和治疗冬日咳喘、鼻炎等上呼吸道疾病</a:t>
            </a:r>
          </a:p>
          <a:p>
            <a:pPr marL="342900" marR="0" lvl="0" indent="-34290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三伏天是一年中最热的时候，利用三伏天气候炎热时机，取肺腧、风门、膏盲腧（双侧）、膻中、大椎等穴，敷以辛温、逐疾、走窜、通经、平喘药物，温煦阳气，驱散内伏寒邪，提高脏腑生理和抗病能力</a:t>
            </a:r>
          </a:p>
          <a:p>
            <a:pPr marL="342900" marR="0" lvl="0" indent="-34290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每年三伏初中末各贴</a:t>
            </a:r>
            <a:r>
              <a:rPr kumimoji="0" lang="en-US" altLang="zh-CN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次，连续贴</a:t>
            </a:r>
            <a:r>
              <a:rPr kumimoji="0" lang="en-US" altLang="zh-CN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次为</a:t>
            </a:r>
            <a:r>
              <a:rPr kumimoji="0" lang="en-US" altLang="zh-CN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个疗程</a:t>
            </a:r>
          </a:p>
        </p:txBody>
      </p:sp>
      <p:sp>
        <p:nvSpPr>
          <p:cNvPr id="34819" name="Rectangle 3"/>
          <p:cNvSpPr>
            <a:spLocks noGrp="1" noRot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三伏天灸（三伏贴）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build="p"/>
      <p:bldP spid="3481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灯片编号占位符 4"/>
          <p:cNvSpPr txBox="1">
            <a:spLocks noGrp="1"/>
          </p:cNvSpPr>
          <p:nvPr>
            <p:ph type="sldNum" sz="quarter" idx="11"/>
          </p:nvPr>
        </p:nvSpPr>
        <p:spPr>
          <a:ln/>
        </p:spPr>
        <p:txBody>
          <a:bodyPr anchor="b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dirty="0">
                <a:latin typeface="Arial" panose="020B0604020202020204" pitchFamily="34" charset="0"/>
              </a:rPr>
              <a:t>28</a:t>
            </a:fld>
            <a:endParaRPr lang="zh-CN" altLang="en-US" sz="1200" dirty="0">
              <a:latin typeface="Arial" panose="020B0604020202020204" pitchFamily="34" charset="0"/>
            </a:endParaRPr>
          </a:p>
        </p:txBody>
      </p:sp>
      <p:sp>
        <p:nvSpPr>
          <p:cNvPr id="35843" name="Rectangle 3"/>
          <p:cNvSpPr>
            <a:spLocks noGrp="1" noRot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三九天灸（三九贴）</a:t>
            </a:r>
            <a:endParaRPr kumimoji="0" lang="zh-CN" altLang="en-US" sz="40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5844" name="Rectangle 4"/>
          <p:cNvSpPr>
            <a:spLocks noGrp="1" noChangeArrowheads="1"/>
          </p:cNvSpPr>
          <p:nvPr>
            <p:ph idx="1"/>
          </p:nvPr>
        </p:nvSpPr>
        <p:spPr>
          <a:xfrm>
            <a:off x="528638" y="1671638"/>
            <a:ext cx="8147050" cy="4129088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在三九天贴用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一年中最冷的时候，此时阳气敛藏，气血不畅，皮肤干燥，毛孔闭塞，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在三九天行天灸疗法贴敷穴位，能温阳益气，健脾补肾益肺，祛风散寒，起到通经活络止痛的功效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同时，三九天灸还可以加强和巩固三伏天灸的疗效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35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358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358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358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/>
      <p:bldP spid="35844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灯片编号占位符 5"/>
          <p:cNvSpPr txBox="1">
            <a:spLocks noGrp="1"/>
          </p:cNvSpPr>
          <p:nvPr>
            <p:ph type="sldNum" sz="quarter" idx="11"/>
          </p:nvPr>
        </p:nvSpPr>
        <p:spPr>
          <a:ln/>
        </p:spPr>
        <p:txBody>
          <a:bodyPr anchor="b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dirty="0">
                <a:latin typeface="Arial" panose="020B0604020202020204" pitchFamily="34" charset="0"/>
              </a:rPr>
              <a:t>29</a:t>
            </a:fld>
            <a:endParaRPr lang="zh-CN" altLang="en-US" sz="1200" dirty="0">
              <a:latin typeface="Arial" panose="020B0604020202020204" pitchFamily="34" charset="0"/>
            </a:endParaRPr>
          </a:p>
        </p:txBody>
      </p:sp>
      <p:sp>
        <p:nvSpPr>
          <p:cNvPr id="13107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  <a:t>4</a:t>
            </a:r>
            <a:r>
              <a: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  <a:t>、隔姜灸</a:t>
            </a:r>
          </a:p>
        </p:txBody>
      </p:sp>
      <p:sp>
        <p:nvSpPr>
          <p:cNvPr id="131075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180975" y="4005263"/>
            <a:ext cx="8567738" cy="2886075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21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1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用鲜生姜切成直径为</a:t>
            </a:r>
            <a:r>
              <a:rPr kumimoji="0" lang="en-US" altLang="zh-CN" sz="21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2~3</a:t>
            </a:r>
            <a:r>
              <a:rPr kumimoji="0" lang="zh-CN" altLang="en-US" sz="21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厘米，厚为</a:t>
            </a:r>
            <a:r>
              <a:rPr kumimoji="0" lang="en-US" altLang="zh-CN" sz="21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0.2~0.3</a:t>
            </a:r>
            <a:r>
              <a:rPr kumimoji="0" lang="zh-CN" altLang="en-US" sz="21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厘米的薄片</a:t>
            </a:r>
            <a:r>
              <a:rPr kumimoji="0" lang="en-US" altLang="zh-CN" sz="21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,</a:t>
            </a:r>
            <a:r>
              <a:rPr kumimoji="0" lang="zh-CN" altLang="en-US" sz="21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中间以针穿刺数孔，上置艾炷放在应灸的部位，然后点燃施灸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1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当艾炷燃尽后，可易炷再灸，一般灸</a:t>
            </a:r>
            <a:r>
              <a:rPr kumimoji="0" lang="en-US" altLang="zh-CN" sz="21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5~10</a:t>
            </a:r>
            <a:r>
              <a:rPr kumimoji="0" lang="zh-CN" altLang="en-US" sz="21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壮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1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以皮肤红晕而不起疱为度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1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此法适用于一切</a:t>
            </a:r>
            <a:r>
              <a:rPr kumimoji="0" lang="zh-CN" altLang="en-US" sz="21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外感表证和虚寒病症</a:t>
            </a:r>
            <a:r>
              <a:rPr kumimoji="0" lang="zh-CN" altLang="en-US" sz="21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，对感冒、咳嗽、呕吐、腹痛、泄泻、遗精、阳痿、早泄、不孕、痛经和风寒湿痹等疗效较好</a:t>
            </a:r>
          </a:p>
        </p:txBody>
      </p:sp>
      <p:pic>
        <p:nvPicPr>
          <p:cNvPr id="131076" name="Picture 4" descr="隔姜灸真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6277" r="1965" b="7922"/>
          <a:stretch>
            <a:fillRect/>
          </a:stretch>
        </p:blipFill>
        <p:spPr>
          <a:xfrm>
            <a:off x="2339975" y="1268413"/>
            <a:ext cx="4679950" cy="2951162"/>
          </a:xfrm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31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131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131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131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131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4" grpId="0"/>
      <p:bldP spid="13107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灯片编号占位符 4"/>
          <p:cNvSpPr txBox="1">
            <a:spLocks noGrp="1"/>
          </p:cNvSpPr>
          <p:nvPr>
            <p:ph type="sldNum" sz="quarter" idx="11"/>
          </p:nvPr>
        </p:nvSpPr>
        <p:spPr>
          <a:ln/>
        </p:spPr>
        <p:txBody>
          <a:bodyPr anchor="b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dirty="0">
                <a:latin typeface="Arial" panose="020B0604020202020204" pitchFamily="34" charset="0"/>
              </a:rPr>
              <a:t>3</a:t>
            </a:fld>
            <a:endParaRPr lang="zh-CN" altLang="en-US" sz="1200" dirty="0">
              <a:latin typeface="Arial" panose="020B0604020202020204" pitchFamily="34" charset="0"/>
            </a:endParaRPr>
          </a:p>
        </p:txBody>
      </p:sp>
      <p:sp>
        <p:nvSpPr>
          <p:cNvPr id="6146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2997200"/>
            <a:ext cx="8229600" cy="13652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5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艾灸的基础知识</a:t>
            </a: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3381375" y="2011363"/>
            <a:ext cx="2425700" cy="762000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4400" b="1" kern="1200" cap="none" spc="0" normalizeH="0" baseline="0" noProof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第一部分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build="p"/>
      <p:bldP spid="614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灯片编号占位符 6"/>
          <p:cNvSpPr txBox="1">
            <a:spLocks noGrp="1"/>
          </p:cNvSpPr>
          <p:nvPr>
            <p:ph type="sldNum" sz="quarter" idx="11"/>
          </p:nvPr>
        </p:nvSpPr>
        <p:spPr>
          <a:ln/>
        </p:spPr>
        <p:txBody>
          <a:bodyPr anchor="b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dirty="0">
                <a:latin typeface="Arial" panose="020B0604020202020204" pitchFamily="34" charset="0"/>
              </a:rPr>
              <a:t>30</a:t>
            </a:fld>
            <a:endParaRPr lang="zh-CN" altLang="en-US" sz="1200" dirty="0">
              <a:latin typeface="Arial" panose="020B0604020202020204" pitchFamily="34" charset="0"/>
            </a:endParaRPr>
          </a:p>
        </p:txBody>
      </p:sp>
      <p:sp>
        <p:nvSpPr>
          <p:cNvPr id="1320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  <a:t>5</a:t>
            </a:r>
            <a:r>
              <a: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  <a:t>、隔蒜灸</a:t>
            </a:r>
          </a:p>
        </p:txBody>
      </p:sp>
      <p:sp>
        <p:nvSpPr>
          <p:cNvPr id="132099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395288" y="4149725"/>
            <a:ext cx="8424863" cy="24050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1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用鲜大蒜头切成</a:t>
            </a:r>
            <a:r>
              <a:rPr kumimoji="0" lang="en-US" altLang="zh-CN" sz="21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0.2~0.3</a:t>
            </a:r>
            <a:r>
              <a:rPr kumimoji="0" lang="zh-CN" altLang="en-US" sz="21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厘米的薄片，中间以针穿刺数孔，上置艾炷放在应灸的腧穴部位或患处，然后点燃施灸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1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待艾炷燃尽，易炷再灸，一般灸</a:t>
            </a:r>
            <a:r>
              <a:rPr kumimoji="0" lang="en-US" altLang="zh-CN" sz="21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5~7</a:t>
            </a:r>
            <a:r>
              <a:rPr kumimoji="0" lang="zh-CN" altLang="en-US" sz="21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壮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1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大蒜液对皮肤有刺激性，</a:t>
            </a:r>
            <a:r>
              <a:rPr kumimoji="0" lang="zh-CN" altLang="en-US" sz="21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灸后易起疱</a:t>
            </a:r>
            <a:r>
              <a:rPr kumimoji="0" lang="zh-CN" altLang="en-US" sz="21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，若不使起疱，可将蒜片提起或缓慢移动蒜片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1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此法多用于治疗</a:t>
            </a:r>
            <a:r>
              <a:rPr kumimoji="0" lang="zh-CN" altLang="en-US" sz="21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肺结核、腹中积块及未溃疮疡</a:t>
            </a:r>
            <a:r>
              <a:rPr kumimoji="0" lang="zh-CN" altLang="en-US" sz="21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等</a:t>
            </a:r>
          </a:p>
        </p:txBody>
      </p:sp>
      <p:pic>
        <p:nvPicPr>
          <p:cNvPr id="132100" name="Picture 4" descr="隔蒜灸真"/>
          <p:cNvPicPr>
            <a:picLocks noGrp="1" noChangeAspect="1"/>
          </p:cNvPicPr>
          <p:nvPr>
            <p:ph sz="quarter" idx="3"/>
          </p:nvPr>
        </p:nvPicPr>
        <p:blipFill>
          <a:blip r:embed="rId2"/>
          <a:srcRect l="6425" t="2246" r="3401" b="4727"/>
          <a:stretch>
            <a:fillRect/>
          </a:stretch>
        </p:blipFill>
        <p:spPr>
          <a:xfrm>
            <a:off x="2411413" y="1268413"/>
            <a:ext cx="4537075" cy="2808287"/>
          </a:xfrm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32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132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132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132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132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098" grpId="0"/>
      <p:bldP spid="132099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灯片编号占位符 5"/>
          <p:cNvSpPr txBox="1">
            <a:spLocks noGrp="1"/>
          </p:cNvSpPr>
          <p:nvPr>
            <p:ph type="sldNum" sz="quarter" idx="11"/>
          </p:nvPr>
        </p:nvSpPr>
        <p:spPr>
          <a:ln/>
        </p:spPr>
        <p:txBody>
          <a:bodyPr anchor="b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dirty="0">
                <a:latin typeface="Arial" panose="020B0604020202020204" pitchFamily="34" charset="0"/>
              </a:rPr>
              <a:t>31</a:t>
            </a:fld>
            <a:endParaRPr lang="zh-CN" altLang="en-US" sz="1200" dirty="0">
              <a:latin typeface="Arial" panose="020B0604020202020204" pitchFamily="34" charset="0"/>
            </a:endParaRPr>
          </a:p>
        </p:txBody>
      </p:sp>
      <p:sp>
        <p:nvSpPr>
          <p:cNvPr id="13312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  <a:t>6</a:t>
            </a:r>
            <a:r>
              <a: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  <a:t>、隔盐灸</a:t>
            </a:r>
          </a:p>
        </p:txBody>
      </p:sp>
      <p:sp>
        <p:nvSpPr>
          <p:cNvPr id="133123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323850" y="4221163"/>
            <a:ext cx="8569325" cy="21590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1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也叫</a:t>
            </a:r>
            <a:r>
              <a:rPr kumimoji="0" lang="zh-CN" altLang="en-US" sz="21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神阙灸</a:t>
            </a:r>
            <a:r>
              <a:rPr kumimoji="0" lang="zh-CN" altLang="en-US" sz="21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。用纯净干燥的食盐填敷于脐部，使其与脐平，上置艾炷施灸，如患者稍感灼痛，即更换艾炷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1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可于盐上放置姜片后再施灸，以防止食盐受火爆起而致伤，一般灸</a:t>
            </a:r>
            <a:r>
              <a:rPr kumimoji="0" lang="en-US" altLang="zh-CN" sz="21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5~9</a:t>
            </a:r>
            <a:r>
              <a:rPr kumimoji="0" lang="zh-CN" altLang="en-US" sz="21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壮</a:t>
            </a:r>
            <a:endParaRPr kumimoji="0" lang="zh-CN" altLang="en-US" sz="21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1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此法有回阳、救逆、固脱之功，但需连续施灸。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1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临床常用于治疗</a:t>
            </a:r>
            <a:r>
              <a:rPr kumimoji="0" lang="zh-CN" altLang="en-US" sz="21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急性寒性腹痛、吐泻、痢疾、淋病、中风脱证</a:t>
            </a:r>
            <a:r>
              <a:rPr kumimoji="0" lang="zh-CN" altLang="en-US" sz="21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等</a:t>
            </a:r>
          </a:p>
        </p:txBody>
      </p:sp>
      <p:pic>
        <p:nvPicPr>
          <p:cNvPr id="133124" name="Picture 4" descr="隔盐灸真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1749" t="2518" r="3421" b="5638"/>
          <a:stretch>
            <a:fillRect/>
          </a:stretch>
        </p:blipFill>
        <p:spPr>
          <a:xfrm>
            <a:off x="2411413" y="1268413"/>
            <a:ext cx="4535487" cy="2808287"/>
          </a:xfrm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33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133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133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133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133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2" grpId="0"/>
      <p:bldP spid="13312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灯片编号占位符 4"/>
          <p:cNvSpPr txBox="1">
            <a:spLocks noGrp="1"/>
          </p:cNvSpPr>
          <p:nvPr>
            <p:ph type="sldNum" sz="quarter" idx="11"/>
          </p:nvPr>
        </p:nvSpPr>
        <p:spPr>
          <a:ln/>
        </p:spPr>
        <p:txBody>
          <a:bodyPr anchor="b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dirty="0">
                <a:latin typeface="Arial" panose="020B0604020202020204" pitchFamily="34" charset="0"/>
              </a:rPr>
              <a:t>32</a:t>
            </a:fld>
            <a:endParaRPr lang="zh-CN" altLang="en-US" sz="1200" dirty="0">
              <a:latin typeface="Arial" panose="020B0604020202020204" pitchFamily="34" charset="0"/>
            </a:endParaRPr>
          </a:p>
        </p:txBody>
      </p:sp>
      <p:sp>
        <p:nvSpPr>
          <p:cNvPr id="40962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179388" y="1773238"/>
            <a:ext cx="3743325" cy="16557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altLang="zh-CN" sz="40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9</a:t>
            </a:r>
            <a:r>
              <a:rPr kumimoji="0" lang="zh-CN" altLang="en-US" sz="40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、温针灸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（温针， 针柄灸）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0963" name="Picture 3" descr="200931011133338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1275" y="476250"/>
            <a:ext cx="4697413" cy="6086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灯片编号占位符 4"/>
          <p:cNvSpPr txBox="1">
            <a:spLocks noGrp="1"/>
          </p:cNvSpPr>
          <p:nvPr>
            <p:ph type="sldNum" sz="quarter" idx="11"/>
          </p:nvPr>
        </p:nvSpPr>
        <p:spPr>
          <a:ln/>
        </p:spPr>
        <p:txBody>
          <a:bodyPr anchor="b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dirty="0">
                <a:latin typeface="Arial" panose="020B0604020202020204" pitchFamily="34" charset="0"/>
              </a:rPr>
              <a:t>33</a:t>
            </a:fld>
            <a:endParaRPr lang="zh-CN" altLang="en-US" sz="1200" dirty="0">
              <a:latin typeface="Arial" panose="020B0604020202020204" pitchFamily="34" charset="0"/>
            </a:endParaRPr>
          </a:p>
        </p:txBody>
      </p:sp>
      <p:sp>
        <p:nvSpPr>
          <p:cNvPr id="94210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2997200"/>
            <a:ext cx="8229600" cy="13652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5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日 常 保 健 灸 法</a:t>
            </a:r>
          </a:p>
        </p:txBody>
      </p:sp>
      <p:sp>
        <p:nvSpPr>
          <p:cNvPr id="94211" name="Text Box 3"/>
          <p:cNvSpPr txBox="1">
            <a:spLocks noChangeArrowheads="1"/>
          </p:cNvSpPr>
          <p:nvPr/>
        </p:nvSpPr>
        <p:spPr bwMode="auto">
          <a:xfrm>
            <a:off x="3381375" y="2011363"/>
            <a:ext cx="2425700" cy="762000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4400" b="1" kern="1200" cap="none" spc="0" normalizeH="0" baseline="0" noProof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第四部分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4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4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94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0" grpId="0" build="p"/>
      <p:bldP spid="9421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灯片编号占位符 4"/>
          <p:cNvSpPr txBox="1">
            <a:spLocks noGrp="1"/>
          </p:cNvSpPr>
          <p:nvPr>
            <p:ph type="sldNum" sz="quarter" idx="11"/>
          </p:nvPr>
        </p:nvSpPr>
        <p:spPr>
          <a:ln/>
        </p:spPr>
        <p:txBody>
          <a:bodyPr anchor="b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dirty="0">
                <a:latin typeface="Arial" panose="020B0604020202020204" pitchFamily="34" charset="0"/>
              </a:rPr>
              <a:t>34</a:t>
            </a:fld>
            <a:endParaRPr lang="zh-CN" altLang="en-US" sz="1200" dirty="0">
              <a:latin typeface="Arial" panose="020B0604020202020204" pitchFamily="34" charset="0"/>
            </a:endParaRPr>
          </a:p>
        </p:txBody>
      </p:sp>
      <p:sp>
        <p:nvSpPr>
          <p:cNvPr id="1146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艾灸保健频次</a:t>
            </a:r>
          </a:p>
        </p:txBody>
      </p:sp>
      <p:sp>
        <p:nvSpPr>
          <p:cNvPr id="114691" name="Rectangle 3"/>
          <p:cNvSpPr>
            <a:spLocks noGrp="1" noChangeArrowheads="1"/>
          </p:cNvSpPr>
          <p:nvPr>
            <p:ph idx="1"/>
          </p:nvPr>
        </p:nvSpPr>
        <p:spPr>
          <a:xfrm>
            <a:off x="2555875" y="1993900"/>
            <a:ext cx="5545138" cy="4530725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每穴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30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分钟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每周二三次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每月十次左右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配穴方根据每人情况而定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灯片编号占位符 4"/>
          <p:cNvSpPr txBox="1">
            <a:spLocks noGrp="1"/>
          </p:cNvSpPr>
          <p:nvPr>
            <p:ph type="sldNum" sz="quarter" idx="11"/>
          </p:nvPr>
        </p:nvSpPr>
        <p:spPr>
          <a:ln/>
        </p:spPr>
        <p:txBody>
          <a:bodyPr anchor="b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dirty="0">
                <a:latin typeface="Arial" panose="020B0604020202020204" pitchFamily="34" charset="0"/>
              </a:rPr>
              <a:t>35</a:t>
            </a:fld>
            <a:endParaRPr lang="zh-CN" altLang="en-US" sz="1200" dirty="0">
              <a:latin typeface="Arial" panose="020B0604020202020204" pitchFamily="34" charset="0"/>
            </a:endParaRPr>
          </a:p>
        </p:txBody>
      </p:sp>
      <p:sp>
        <p:nvSpPr>
          <p:cNvPr id="70658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250825" y="908050"/>
            <a:ext cx="8642350" cy="59753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altLang="zh-CN" sz="32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、灸大椎穴：</a:t>
            </a: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	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可选用艾炷无疲痕灸或艾条温和灸。每次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10-15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分钟，每日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l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次，每月灸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10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次。</a:t>
            </a: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	在感冒流行季节，每日施灸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l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次，连灸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7-10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次。</a:t>
            </a:r>
            <a:endParaRPr kumimoji="0" lang="zh-CN" altLang="en-US" sz="3200" b="1" i="0" u="none" strike="noStrike" kern="0" cap="none" spc="0" normalizeH="0" baseline="0" noProof="0">
              <a:ln>
                <a:noFill/>
              </a:ln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altLang="zh-CN" sz="32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Arial" panose="020B0604020202020204" pitchFamily="34" charset="0"/>
              </a:rPr>
              <a:t>2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Arial" panose="020B0604020202020204" pitchFamily="34" charset="0"/>
              </a:rPr>
              <a:t>、灸肾俞穴：</a:t>
            </a: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rPr>
              <a:t>	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rPr>
              <a:t>选用艾炷无戒痕灸或艾条温和灸。用温和灸每次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rPr>
              <a:t>10-15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rPr>
              <a:t>分钟，灸至局部有温热感出现红晕为度，每日或隔日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rPr>
              <a:t>1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rPr>
              <a:t>次，每月灸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rPr>
              <a:t>10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rPr>
              <a:t>次。</a:t>
            </a: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altLang="zh-CN" sz="32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Arial" panose="020B0604020202020204" pitchFamily="34" charset="0"/>
              </a:rPr>
              <a:t>灸命门穴：</a:t>
            </a: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可选用艾炷无疲痕灸或艾条温和灸。灸同肾俞。</a:t>
            </a: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3200" b="1" i="0" u="none" strike="noStrike" kern="0" cap="none" spc="0" normalizeH="0" baseline="0" noProof="0">
              <a:ln>
                <a:noFill/>
              </a:ln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0659" name="Rectangle 3"/>
          <p:cNvSpPr>
            <a:spLocks noGrp="1" noRot="1" noChangeArrowheads="1"/>
          </p:cNvSpPr>
          <p:nvPr>
            <p:ph type="title"/>
          </p:nvPr>
        </p:nvSpPr>
        <p:spPr>
          <a:xfrm>
            <a:off x="457200" y="115888"/>
            <a:ext cx="8229600" cy="847725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灸  法</a:t>
            </a:r>
            <a:endParaRPr kumimoji="0" lang="en-US" altLang="zh-CN" sz="4400" b="1" i="0" u="none" strike="noStrike" kern="0" cap="none" spc="0" normalizeH="0" baseline="0" noProof="0">
              <a:ln>
                <a:noFill/>
              </a:ln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70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706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706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706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706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706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706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8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灯片编号占位符 4"/>
          <p:cNvSpPr txBox="1">
            <a:spLocks noGrp="1"/>
          </p:cNvSpPr>
          <p:nvPr>
            <p:ph type="sldNum" sz="quarter" idx="11"/>
          </p:nvPr>
        </p:nvSpPr>
        <p:spPr>
          <a:ln/>
        </p:spPr>
        <p:txBody>
          <a:bodyPr anchor="b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dirty="0">
                <a:latin typeface="Arial" panose="020B0604020202020204" pitchFamily="34" charset="0"/>
              </a:rPr>
              <a:t>36</a:t>
            </a:fld>
            <a:endParaRPr lang="zh-CN" altLang="en-US" sz="1200" dirty="0">
              <a:latin typeface="Arial" panose="020B0604020202020204" pitchFamily="34" charset="0"/>
            </a:endParaRPr>
          </a:p>
        </p:txBody>
      </p:sp>
      <p:sp>
        <p:nvSpPr>
          <p:cNvPr id="71682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457200" y="549275"/>
            <a:ext cx="8507413" cy="590391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altLang="zh-CN" sz="32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4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Arial" panose="020B0604020202020204" pitchFamily="34" charset="0"/>
              </a:rPr>
              <a:t>灸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中脘穴：</a:t>
            </a:r>
          </a:p>
          <a:p>
            <a:pPr marL="342900" marR="0" lvl="0" indent="-34290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采用艾炷灸、艾条温和灸。每次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10-15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分钟，每日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l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次，每月灸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10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次。</a:t>
            </a: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altLang="zh-CN" sz="32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5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Arial" panose="020B0604020202020204" pitchFamily="34" charset="0"/>
              </a:rPr>
              <a:t>灸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神阙穴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Arial" panose="020B0604020202020204" pitchFamily="34" charset="0"/>
              </a:rPr>
              <a:t>：</a:t>
            </a:r>
          </a:p>
          <a:p>
            <a:pPr marL="342900" marR="0" lvl="0" indent="-34290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rPr>
              <a:t>	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艾条灸熏灼肚脐。每次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10-15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分钟，每日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l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次，每月灸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10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次。</a:t>
            </a: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altLang="zh-CN" sz="32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6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Arial" panose="020B0604020202020204" pitchFamily="34" charset="0"/>
              </a:rPr>
              <a:t>灸关元穴：</a:t>
            </a: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	采用艾炷无疤痕灸或艾条温和灸，药物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(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附子饼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)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敷灸，每次每穴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5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壮或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15-20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分钟，灸至小腹温暖舒适，局部皮肤红晕发热为度，每日或隔日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次，每月灸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10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次。注意孕妇忌用。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716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716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716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716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716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716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2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灯片编号占位符 4"/>
          <p:cNvSpPr txBox="1">
            <a:spLocks noGrp="1"/>
          </p:cNvSpPr>
          <p:nvPr>
            <p:ph type="sldNum" sz="quarter" idx="11"/>
          </p:nvPr>
        </p:nvSpPr>
        <p:spPr>
          <a:ln/>
        </p:spPr>
        <p:txBody>
          <a:bodyPr anchor="b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dirty="0">
                <a:latin typeface="Arial" panose="020B0604020202020204" pitchFamily="34" charset="0"/>
              </a:rPr>
              <a:t>37</a:t>
            </a:fld>
            <a:endParaRPr lang="zh-CN" altLang="en-US" sz="1200" dirty="0">
              <a:latin typeface="Arial" panose="020B0604020202020204" pitchFamily="34" charset="0"/>
            </a:endParaRPr>
          </a:p>
        </p:txBody>
      </p:sp>
      <p:sp>
        <p:nvSpPr>
          <p:cNvPr id="72706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457200" y="692150"/>
            <a:ext cx="8291513" cy="56896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altLang="zh-CN" sz="32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rPr>
              <a:t>7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、灸足三里：</a:t>
            </a: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采用温和灸或化脓灸。用温和灸每次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10-15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分钟，灸至局部有温热感出现红晕为度，每日或隔日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次，每月灸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10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次。</a:t>
            </a:r>
          </a:p>
          <a:p>
            <a:pPr marL="342900" marR="0" lvl="0" indent="-34290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altLang="zh-CN" sz="32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Arial" panose="020B0604020202020204" pitchFamily="34" charset="0"/>
              </a:rPr>
              <a:t>8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Arial" panose="020B0604020202020204" pitchFamily="34" charset="0"/>
              </a:rPr>
              <a:t>、灸三阴交穴：</a:t>
            </a:r>
          </a:p>
          <a:p>
            <a:pPr marL="342900" marR="0" lvl="0" indent="-34290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rPr>
              <a:t>	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rPr>
              <a:t>可采用艾条温和灸，每次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rPr>
              <a:t>15-20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rPr>
              <a:t>分钟，每日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rPr>
              <a:t>1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rPr>
              <a:t>次。每月灸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rPr>
              <a:t>10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rPr>
              <a:t>次。</a:t>
            </a: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altLang="zh-CN" sz="32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Arial" panose="020B0604020202020204" pitchFamily="34" charset="0"/>
              </a:rPr>
              <a:t>9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Arial" panose="020B0604020202020204" pitchFamily="34" charset="0"/>
              </a:rPr>
              <a:t>、灸涌泉穴：</a:t>
            </a:r>
            <a:endParaRPr kumimoji="0" lang="zh-CN" altLang="en-US" sz="3200" b="1" i="0" u="none" strike="noStrike" kern="0" cap="none" spc="0" normalizeH="0" baseline="0" noProof="0">
              <a:ln>
                <a:noFill/>
              </a:ln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rPr>
              <a:t>	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Arial" panose="020B0604020202020204" pitchFamily="34" charset="0"/>
              </a:rPr>
              <a:t>灸法同三阴交。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72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727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727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727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727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727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6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灯片编号占位符 4"/>
          <p:cNvSpPr txBox="1">
            <a:spLocks noGrp="1"/>
          </p:cNvSpPr>
          <p:nvPr>
            <p:ph type="sldNum" sz="quarter" idx="11"/>
          </p:nvPr>
        </p:nvSpPr>
        <p:spPr>
          <a:ln/>
        </p:spPr>
        <p:txBody>
          <a:bodyPr anchor="b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dirty="0">
                <a:latin typeface="Arial" panose="020B0604020202020204" pitchFamily="34" charset="0"/>
              </a:rPr>
              <a:t>38</a:t>
            </a:fld>
            <a:endParaRPr lang="zh-CN" altLang="en-US" sz="1200" dirty="0">
              <a:latin typeface="Arial" panose="020B0604020202020204" pitchFamily="34" charset="0"/>
            </a:endParaRPr>
          </a:p>
        </p:txBody>
      </p:sp>
      <p:sp>
        <p:nvSpPr>
          <p:cNvPr id="96258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2997200"/>
            <a:ext cx="8229600" cy="13652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5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常见疾病的艾灸穴位</a:t>
            </a:r>
          </a:p>
        </p:txBody>
      </p:sp>
      <p:sp>
        <p:nvSpPr>
          <p:cNvPr id="96259" name="Text Box 3"/>
          <p:cNvSpPr txBox="1">
            <a:spLocks noChangeArrowheads="1"/>
          </p:cNvSpPr>
          <p:nvPr/>
        </p:nvSpPr>
        <p:spPr bwMode="auto">
          <a:xfrm>
            <a:off x="3236913" y="2011363"/>
            <a:ext cx="2703513" cy="762000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4400" b="1" kern="1200" cap="none" spc="0" normalizeH="0" baseline="0" noProof="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第五部分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6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6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962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8" grpId="0" build="p"/>
      <p:bldP spid="9625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灯片编号占位符 4"/>
          <p:cNvSpPr txBox="1">
            <a:spLocks noGrp="1"/>
          </p:cNvSpPr>
          <p:nvPr>
            <p:ph type="sldNum" sz="quarter" idx="11"/>
          </p:nvPr>
        </p:nvSpPr>
        <p:spPr>
          <a:ln/>
        </p:spPr>
        <p:txBody>
          <a:bodyPr anchor="b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dirty="0">
                <a:latin typeface="Arial" panose="020B0604020202020204" pitchFamily="34" charset="0"/>
              </a:rPr>
              <a:t>39</a:t>
            </a:fld>
            <a:endParaRPr lang="zh-CN" altLang="en-US" sz="1200" dirty="0">
              <a:latin typeface="Arial" panose="020B0604020202020204" pitchFamily="34" charset="0"/>
            </a:endParaRPr>
          </a:p>
        </p:txBody>
      </p:sp>
      <p:sp>
        <p:nvSpPr>
          <p:cNvPr id="125955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981075"/>
            <a:ext cx="8229600" cy="55054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胃痛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，艾灸中脘、关元、足三里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便秘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，可以艾灸天枢和足三里。这两个穴位都是胃经的穴位，对机体具有双向良性调节作用、如泄泻时艾灸天枢会止泻；便秘时艾灸天枢又能通便。 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鼻炎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，迎香、印堂、太阳、和肺俞。根据自己不同的症状，在这几个穴位的基础上加减。艾灸取穴：关元穴 、 足三里 、 迎香、 印堂、太阳 、合谷 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妇科病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，关元、子宫、归来、八髎穴和三阴交。方法：可以用直接灸的方法，也可以用温和灸的方法还可以用隔姜灸的方法。 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结肠炎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，主要取中脘、神阙、天枢、关元、结肠压痛点、加足三里，后腰部的大肠俞、小肠俞和关元俞。 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慢性腰肌劳损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，灸命门、腰阳关、志室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灯片编号占位符 4"/>
          <p:cNvSpPr txBox="1">
            <a:spLocks noGrp="1"/>
          </p:cNvSpPr>
          <p:nvPr>
            <p:ph type="sldNum" sz="quarter" idx="11"/>
          </p:nvPr>
        </p:nvSpPr>
        <p:spPr>
          <a:ln/>
        </p:spPr>
        <p:txBody>
          <a:bodyPr anchor="b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dirty="0">
                <a:latin typeface="Arial" panose="020B0604020202020204" pitchFamily="34" charset="0"/>
              </a:rPr>
              <a:t>4</a:t>
            </a:fld>
            <a:endParaRPr lang="zh-CN" altLang="en-US" sz="1200" dirty="0">
              <a:latin typeface="Arial" panose="020B0604020202020204" pitchFamily="34" charset="0"/>
            </a:endParaRPr>
          </a:p>
        </p:txBody>
      </p:sp>
      <p:sp>
        <p:nvSpPr>
          <p:cNvPr id="8601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灸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852988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利用某种易燃材料（如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艾绒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等）和某种药物放在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体表穴位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上或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患处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进行烧灼、温熨或贴敷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借助火的温和热性以及药物的功效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通过经络穴位的作用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温通气血，扶正祛邪，调整人体生理功能的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平衡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从而达到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治疗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和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保健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目的的一种外治方法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86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86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860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860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8" grpId="0"/>
      <p:bldP spid="86019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灯片编号占位符 4"/>
          <p:cNvSpPr txBox="1">
            <a:spLocks noGrp="1"/>
          </p:cNvSpPr>
          <p:nvPr>
            <p:ph type="sldNum" sz="quarter" idx="11"/>
          </p:nvPr>
        </p:nvSpPr>
        <p:spPr>
          <a:ln/>
        </p:spPr>
        <p:txBody>
          <a:bodyPr anchor="b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dirty="0">
                <a:latin typeface="Arial" panose="020B0604020202020204" pitchFamily="34" charset="0"/>
              </a:rPr>
              <a:t>40</a:t>
            </a:fld>
            <a:endParaRPr lang="zh-CN" altLang="en-US" sz="1200" dirty="0">
              <a:latin typeface="Arial" panose="020B0604020202020204" pitchFamily="34" charset="0"/>
            </a:endParaRPr>
          </a:p>
        </p:txBody>
      </p:sp>
      <p:sp>
        <p:nvSpPr>
          <p:cNvPr id="83970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385445" y="2547620"/>
            <a:ext cx="8229600" cy="143700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96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谢  谢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灯片编号占位符 4"/>
          <p:cNvSpPr txBox="1">
            <a:spLocks noGrp="1"/>
          </p:cNvSpPr>
          <p:nvPr>
            <p:ph type="sldNum" sz="quarter" idx="11"/>
          </p:nvPr>
        </p:nvSpPr>
        <p:spPr>
          <a:ln/>
        </p:spPr>
        <p:txBody>
          <a:bodyPr anchor="b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dirty="0">
                <a:latin typeface="Arial" panose="020B0604020202020204" pitchFamily="34" charset="0"/>
              </a:rPr>
              <a:t>5</a:t>
            </a:fld>
            <a:endParaRPr lang="zh-CN" altLang="en-US" sz="1200" dirty="0">
              <a:latin typeface="Arial" panose="020B0604020202020204" pitchFamily="34" charset="0"/>
            </a:endParaRPr>
          </a:p>
        </p:txBody>
      </p:sp>
      <p:sp>
        <p:nvSpPr>
          <p:cNvPr id="819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95288" y="188913"/>
            <a:ext cx="8077200" cy="1081088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一、艾灸的作用</a:t>
            </a:r>
          </a:p>
        </p:txBody>
      </p:sp>
      <p:sp>
        <p:nvSpPr>
          <p:cNvPr id="8195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533400" y="1844675"/>
            <a:ext cx="8077200" cy="4321175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en-US" sz="36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温经散寒，行气通络</a:t>
            </a:r>
            <a:endParaRPr kumimoji="0" lang="en-US" altLang="zh-CN" sz="3600" b="1" i="0" u="none" strike="noStrike" kern="0" cap="none" spc="0" normalizeH="0" baseline="0" noProof="0">
              <a:ln>
                <a:noFill/>
              </a:ln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en-US" altLang="zh-CN" sz="36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2. 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扶阳固脱，升阳举陷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en-US" sz="36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3. 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泄热拔毒，消瘀散结</a:t>
            </a:r>
            <a:endParaRPr kumimoji="0" lang="en-US" altLang="zh-CN" sz="3600" b="1" i="0" u="none" strike="noStrike" kern="0" cap="none" spc="0" normalizeH="0" baseline="0" noProof="0">
              <a:ln>
                <a:noFill/>
              </a:ln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en-US" altLang="zh-CN" sz="36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4. </a:t>
            </a: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防病保健，延年益寿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endParaRPr kumimoji="0" lang="en-US" altLang="zh-CN" sz="3600" b="1" i="0" u="none" strike="noStrike" kern="0" cap="none" spc="0" normalizeH="0" baseline="0" noProof="0">
              <a:ln>
                <a:noFill/>
              </a:ln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/>
            </a:pPr>
            <a:endParaRPr kumimoji="0" lang="en-US" altLang="zh-CN" sz="24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灯片编号占位符 4"/>
          <p:cNvSpPr txBox="1">
            <a:spLocks noGrp="1"/>
          </p:cNvSpPr>
          <p:nvPr>
            <p:ph type="sldNum" sz="quarter" idx="11"/>
          </p:nvPr>
        </p:nvSpPr>
        <p:spPr>
          <a:ln/>
        </p:spPr>
        <p:txBody>
          <a:bodyPr anchor="b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dirty="0">
                <a:latin typeface="Arial" panose="020B0604020202020204" pitchFamily="34" charset="0"/>
              </a:rPr>
              <a:t>6</a:t>
            </a:fld>
            <a:endParaRPr lang="zh-CN" altLang="en-US" sz="1200" dirty="0">
              <a:latin typeface="Arial" panose="020B0604020202020204" pitchFamily="34" charset="0"/>
            </a:endParaRPr>
          </a:p>
        </p:txBody>
      </p:sp>
      <p:sp>
        <p:nvSpPr>
          <p:cNvPr id="1229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95288" y="260350"/>
            <a:ext cx="8077200" cy="10668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二、艾灸的适应症</a:t>
            </a:r>
          </a:p>
        </p:txBody>
      </p:sp>
      <p:sp>
        <p:nvSpPr>
          <p:cNvPr id="12291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971550" y="2060575"/>
            <a:ext cx="7345363" cy="439261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寒邪为病</a:t>
            </a: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湿邪为病</a:t>
            </a: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热邪为病（泄引热下）</a:t>
            </a: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瘀    血</a:t>
            </a: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体    虚（阳虚，气虚）</a:t>
            </a:r>
            <a:r>
              <a:rPr kumimoji="0" lang="en-US" altLang="zh-CN" sz="36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……</a:t>
            </a: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endParaRPr kumimoji="0" lang="zh-CN" altLang="en-US" sz="36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258888" y="1254125"/>
            <a:ext cx="6970713" cy="519113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明代</a:t>
            </a:r>
            <a:r>
              <a:rPr kumimoji="0" lang="en-US" altLang="zh-CN" sz="2800" b="1" kern="1200" cap="none" spc="0" normalizeH="0" baseline="0" noProof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《</a:t>
            </a:r>
            <a:r>
              <a:rPr kumimoji="0" lang="zh-CN" altLang="en-US" sz="2800" b="1" kern="1200" cap="none" spc="0" normalizeH="0" baseline="0" noProof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红炉点雪</a:t>
            </a:r>
            <a:r>
              <a:rPr kumimoji="0" lang="en-US" altLang="zh-CN" sz="2800" b="1" kern="1200" cap="none" spc="0" normalizeH="0" baseline="0" noProof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》</a:t>
            </a:r>
            <a:r>
              <a:rPr kumimoji="0" lang="zh-CN" altLang="en-US" sz="2800" b="1" kern="1200" cap="none" spc="0" normalizeH="0" baseline="0" noProof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：寒热虚实诸证无往不宜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 build="p"/>
      <p:bldP spid="1229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灯片编号占位符 4"/>
          <p:cNvSpPr txBox="1">
            <a:spLocks noGrp="1"/>
          </p:cNvSpPr>
          <p:nvPr>
            <p:ph type="sldNum" sz="quarter" idx="11"/>
          </p:nvPr>
        </p:nvSpPr>
        <p:spPr>
          <a:ln/>
        </p:spPr>
        <p:txBody>
          <a:bodyPr anchor="b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dirty="0">
                <a:latin typeface="Arial" panose="020B0604020202020204" pitchFamily="34" charset="0"/>
              </a:rPr>
              <a:t>7</a:t>
            </a:fld>
            <a:endParaRPr lang="zh-CN" altLang="en-US" sz="1200" dirty="0">
              <a:latin typeface="Arial" panose="020B0604020202020204" pitchFamily="34" charset="0"/>
            </a:endParaRPr>
          </a:p>
        </p:txBody>
      </p:sp>
      <p:sp>
        <p:nvSpPr>
          <p:cNvPr id="13314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533400" y="620713"/>
            <a:ext cx="8142288" cy="5545138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常见</a:t>
            </a:r>
            <a:r>
              <a:rPr kumimoji="0" lang="en-US" sz="3600" b="1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艾灸的适应症：</a:t>
            </a:r>
          </a:p>
          <a:p>
            <a:pPr marL="342900" marR="0" lvl="0" indent="-3429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en-US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1  </a:t>
            </a: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感冒、支气管炎、支气管哮喘、过敏性鼻炎</a:t>
            </a:r>
          </a:p>
          <a:p>
            <a:pPr marL="342900" marR="0" lvl="0" indent="-3429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en-US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2  </a:t>
            </a: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消化性溃疡、功能性消化不良、肠易激综合</a:t>
            </a:r>
          </a:p>
          <a:p>
            <a:pPr marL="342900" marR="0" lvl="0" indent="-3429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征、便秘</a:t>
            </a:r>
          </a:p>
          <a:p>
            <a:pPr marL="342900" marR="0" lvl="0" indent="-3429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en-US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3  </a:t>
            </a: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痛经、排卵障碍性不孕、盆腔炎症、阳痿</a:t>
            </a:r>
          </a:p>
          <a:p>
            <a:pPr marL="342900" marR="0" lvl="0" indent="-3429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en-US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4  </a:t>
            </a: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偏头痛、面瘫、三叉神经痛、面肌痉挛、疱</a:t>
            </a:r>
          </a:p>
          <a:p>
            <a:pPr marL="342900" marR="0" lvl="0" indent="-3429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疹后神经痛、脑梗塞、失眠、荨麻疹</a:t>
            </a:r>
          </a:p>
          <a:p>
            <a:pPr marL="342900" marR="0" lvl="0" indent="-3429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en-US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5  </a:t>
            </a: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颈椎病、腰椎间盘突出症、肩周炎、膝关节</a:t>
            </a:r>
          </a:p>
          <a:p>
            <a:pPr marL="342900" marR="0" lvl="0" indent="-3429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骨关节炎、肌筋膜疼痛综合征、网球肘</a:t>
            </a:r>
          </a:p>
          <a:p>
            <a:pPr marL="342900" marR="0" lvl="0" indent="-34290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13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133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133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133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133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灯片编号占位符 4"/>
          <p:cNvSpPr txBox="1">
            <a:spLocks noGrp="1"/>
          </p:cNvSpPr>
          <p:nvPr>
            <p:ph type="sldNum" sz="quarter" idx="11"/>
          </p:nvPr>
        </p:nvSpPr>
        <p:spPr>
          <a:ln/>
        </p:spPr>
        <p:txBody>
          <a:bodyPr anchor="b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dirty="0">
                <a:latin typeface="Arial" panose="020B0604020202020204" pitchFamily="34" charset="0"/>
              </a:rPr>
              <a:t>8</a:t>
            </a:fld>
            <a:endParaRPr lang="zh-CN" altLang="en-US" sz="1200" dirty="0">
              <a:latin typeface="Arial" panose="020B0604020202020204" pitchFamily="34" charset="0"/>
            </a:endParaRPr>
          </a:p>
        </p:txBody>
      </p:sp>
      <p:pic>
        <p:nvPicPr>
          <p:cNvPr id="16386" name="Picture 2" descr="2009329951338278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7675" y="1412875"/>
            <a:ext cx="4718050" cy="5040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395288" y="404813"/>
            <a:ext cx="8208963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4400" b="1" kern="1200" cap="none" spc="0" normalizeH="0" baseline="0" noProof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三、艾灸器材</a:t>
            </a:r>
          </a:p>
        </p:txBody>
      </p:sp>
      <p:sp>
        <p:nvSpPr>
          <p:cNvPr id="16389" name="Text Box 5"/>
          <p:cNvSpPr txBox="1"/>
          <p:nvPr/>
        </p:nvSpPr>
        <p:spPr>
          <a:xfrm>
            <a:off x="1546225" y="1844675"/>
            <a:ext cx="793750" cy="244951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 dirty="0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艾  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8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灯片编号占位符 4"/>
          <p:cNvSpPr txBox="1">
            <a:spLocks noGrp="1"/>
          </p:cNvSpPr>
          <p:nvPr>
            <p:ph type="sldNum" sz="quarter" idx="11"/>
          </p:nvPr>
        </p:nvSpPr>
        <p:spPr>
          <a:ln/>
        </p:spPr>
        <p:txBody>
          <a:bodyPr anchor="b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zh-CN" altLang="en-US" sz="1200" dirty="0">
                <a:latin typeface="Arial" panose="020B0604020202020204" pitchFamily="34" charset="0"/>
              </a:rPr>
              <a:t>9</a:t>
            </a:fld>
            <a:endParaRPr lang="zh-CN" altLang="en-US" sz="1200" dirty="0">
              <a:latin typeface="Arial" panose="020B0604020202020204" pitchFamily="34" charset="0"/>
            </a:endParaRPr>
          </a:p>
        </p:txBody>
      </p:sp>
      <p:sp>
        <p:nvSpPr>
          <p:cNvPr id="174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68313" y="404813"/>
            <a:ext cx="8077200" cy="1046163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艾灸盒</a:t>
            </a:r>
          </a:p>
        </p:txBody>
      </p:sp>
      <p:sp>
        <p:nvSpPr>
          <p:cNvPr id="17411" name="Rectangle 3"/>
          <p:cNvSpPr>
            <a:spLocks noGrp="1" noRot="1" noChangeArrowheads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7412" name="Picture 4" descr="艾灸盒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25" y="1557338"/>
            <a:ext cx="4705350" cy="4838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3" name="Picture 5" descr="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7175" y="1557338"/>
            <a:ext cx="4730750" cy="48244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theme/theme1.xml><?xml version="1.0" encoding="utf-8"?>
<a:theme xmlns:a="http://schemas.openxmlformats.org/drawingml/2006/main" name="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Stream">
      <a:majorFont>
        <a:latin typeface="Garamond"/>
        <a:ea typeface="宋体"/>
        <a:cs typeface=""/>
      </a:majorFont>
      <a:minorFont>
        <a:latin typeface="Garamond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anose="02020404030301010803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anose="02020404030301010803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Stream</Template>
  <TotalTime>0</TotalTime>
  <Words>2457</Words>
  <Application>Microsoft Office PowerPoint</Application>
  <PresentationFormat>全屏显示(4:3)</PresentationFormat>
  <Paragraphs>265</Paragraphs>
  <Slides>40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7" baseType="lpstr">
      <vt:lpstr>黑体</vt:lpstr>
      <vt:lpstr>宋体</vt:lpstr>
      <vt:lpstr>Arial</vt:lpstr>
      <vt:lpstr>Garamond</vt:lpstr>
      <vt:lpstr>Times New Roman</vt:lpstr>
      <vt:lpstr>Wingdings</vt:lpstr>
      <vt:lpstr>Stream</vt:lpstr>
      <vt:lpstr>艾灸与保健</vt:lpstr>
      <vt:lpstr>主要内容</vt:lpstr>
      <vt:lpstr>PowerPoint 演示文稿</vt:lpstr>
      <vt:lpstr>灸</vt:lpstr>
      <vt:lpstr>一、艾灸的作用</vt:lpstr>
      <vt:lpstr>二、艾灸的适应症</vt:lpstr>
      <vt:lpstr>PowerPoint 演示文稿</vt:lpstr>
      <vt:lpstr>PowerPoint 演示文稿</vt:lpstr>
      <vt:lpstr>艾灸盒</vt:lpstr>
      <vt:lpstr>不同灸盒的适用法</vt:lpstr>
      <vt:lpstr>PowerPoint 演示文稿</vt:lpstr>
      <vt:lpstr>五、艾灸的顺序</vt:lpstr>
      <vt:lpstr>七、艾灸的注意事项</vt:lpstr>
      <vt:lpstr>PowerPoint 演示文稿</vt:lpstr>
      <vt:lpstr>PowerPoint 演示文稿</vt:lpstr>
      <vt:lpstr>一、艾条灸</vt:lpstr>
      <vt:lpstr>1、温和灸</vt:lpstr>
      <vt:lpstr>2、雀啄灸</vt:lpstr>
      <vt:lpstr>3、回旋灸</vt:lpstr>
      <vt:lpstr>PowerPoint 演示文稿</vt:lpstr>
      <vt:lpstr>1、无瘢痕灸</vt:lpstr>
      <vt:lpstr>2、瘢痕灸</vt:lpstr>
      <vt:lpstr>PowerPoint 演示文稿</vt:lpstr>
      <vt:lpstr>3、麦粒灸</vt:lpstr>
      <vt:lpstr>4、发泡灸</vt:lpstr>
      <vt:lpstr>PowerPoint 演示文稿</vt:lpstr>
      <vt:lpstr>三伏天灸（三伏贴）</vt:lpstr>
      <vt:lpstr>三九天灸（三九贴）</vt:lpstr>
      <vt:lpstr>4、隔姜灸</vt:lpstr>
      <vt:lpstr>5、隔蒜灸</vt:lpstr>
      <vt:lpstr>6、隔盐灸</vt:lpstr>
      <vt:lpstr>PowerPoint 演示文稿</vt:lpstr>
      <vt:lpstr>PowerPoint 演示文稿</vt:lpstr>
      <vt:lpstr>艾灸保健频次</vt:lpstr>
      <vt:lpstr>灸  法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 </dc:creator>
  <cp:lastModifiedBy>Windows 用户</cp:lastModifiedBy>
  <cp:revision>455</cp:revision>
  <dcterms:created xsi:type="dcterms:W3CDTF">2000-03-13T16:39:00Z</dcterms:created>
  <dcterms:modified xsi:type="dcterms:W3CDTF">2020-04-06T12:09:57Z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2052-11.1.0.9513</vt:lpwstr>
  </property>
</Properties>
</file>