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256" r:id="rId3"/>
    <p:sldId id="333" r:id="rId4"/>
    <p:sldId id="259" r:id="rId5"/>
    <p:sldId id="307" r:id="rId6"/>
    <p:sldId id="330" r:id="rId7"/>
    <p:sldId id="300" r:id="rId8"/>
    <p:sldId id="301" r:id="rId9"/>
    <p:sldId id="303" r:id="rId10"/>
    <p:sldId id="304" r:id="rId11"/>
    <p:sldId id="266" r:id="rId12"/>
    <p:sldId id="305" r:id="rId13"/>
    <p:sldId id="306" r:id="rId14"/>
    <p:sldId id="309" r:id="rId15"/>
    <p:sldId id="280" r:id="rId16"/>
    <p:sldId id="315" r:id="rId17"/>
    <p:sldId id="329" r:id="rId18"/>
    <p:sldId id="310" r:id="rId19"/>
    <p:sldId id="313" r:id="rId20"/>
    <p:sldId id="318" r:id="rId21"/>
    <p:sldId id="319" r:id="rId22"/>
    <p:sldId id="322" r:id="rId23"/>
    <p:sldId id="325" r:id="rId24"/>
    <p:sldId id="287" r:id="rId25"/>
    <p:sldId id="328" r:id="rId26"/>
    <p:sldId id="327" r:id="rId27"/>
    <p:sldId id="302" r:id="rId28"/>
    <p:sldId id="323" r:id="rId29"/>
  </p:sldIdLst>
  <p:sldSz cx="12195175"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76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90" autoAdjust="0"/>
    <p:restoredTop sz="94660"/>
  </p:normalViewPr>
  <p:slideViewPr>
    <p:cSldViewPr showGuides="1">
      <p:cViewPr varScale="1">
        <p:scale>
          <a:sx n="52" d="100"/>
          <a:sy n="52" d="100"/>
        </p:scale>
        <p:origin x="102" y="1092"/>
      </p:cViewPr>
      <p:guideLst>
        <p:guide orient="horz"/>
        <p:guide pos="768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A3A3A"/>
              </a:solidFill>
              <a:ln w="19050">
                <a:noFill/>
              </a:ln>
              <a:effectLst/>
            </c:spPr>
            <c:extLst>
              <c:ext xmlns:c16="http://schemas.microsoft.com/office/drawing/2014/chart" uri="{C3380CC4-5D6E-409C-BE32-E72D297353CC}">
                <c16:uniqueId val="{00000001-1EB6-4858-9185-733CA38DA0C4}"/>
              </c:ext>
            </c:extLst>
          </c:dPt>
          <c:dPt>
            <c:idx val="1"/>
            <c:bubble3D val="0"/>
            <c:spPr>
              <a:solidFill>
                <a:srgbClr val="DC6C7C"/>
              </a:solidFill>
              <a:ln w="19050">
                <a:noFill/>
              </a:ln>
              <a:effectLst/>
            </c:spPr>
            <c:extLst>
              <c:ext xmlns:c16="http://schemas.microsoft.com/office/drawing/2014/chart" uri="{C3380CC4-5D6E-409C-BE32-E72D297353CC}">
                <c16:uniqueId val="{00000003-1EB6-4858-9185-733CA38DA0C4}"/>
              </c:ext>
            </c:extLst>
          </c:dPt>
          <c:dPt>
            <c:idx val="2"/>
            <c:bubble3D val="0"/>
            <c:spPr>
              <a:solidFill>
                <a:srgbClr val="F1AF59"/>
              </a:solidFill>
              <a:ln w="19050">
                <a:noFill/>
              </a:ln>
              <a:effectLst/>
            </c:spPr>
            <c:extLst>
              <c:ext xmlns:c16="http://schemas.microsoft.com/office/drawing/2014/chart" uri="{C3380CC4-5D6E-409C-BE32-E72D297353CC}">
                <c16:uniqueId val="{00000005-1EB6-4858-9185-733CA38DA0C4}"/>
              </c:ext>
            </c:extLst>
          </c:dPt>
          <c:dPt>
            <c:idx val="3"/>
            <c:bubble3D val="0"/>
            <c:spPr>
              <a:solidFill>
                <a:srgbClr val="3A3A3A"/>
              </a:solidFill>
              <a:ln w="19050">
                <a:noFill/>
              </a:ln>
              <a:effectLst/>
            </c:spPr>
            <c:extLst>
              <c:ext xmlns:c16="http://schemas.microsoft.com/office/drawing/2014/chart" uri="{C3380CC4-5D6E-409C-BE32-E72D297353CC}">
                <c16:uniqueId val="{00000007-1EB6-4858-9185-733CA38DA0C4}"/>
              </c:ext>
            </c:extLst>
          </c:dPt>
          <c:dPt>
            <c:idx val="4"/>
            <c:bubble3D val="0"/>
            <c:spPr>
              <a:solidFill>
                <a:srgbClr val="3A3A3A"/>
              </a:solidFill>
              <a:ln w="19050">
                <a:noFill/>
              </a:ln>
              <a:effectLst/>
            </c:spPr>
            <c:extLst>
              <c:ext xmlns:c16="http://schemas.microsoft.com/office/drawing/2014/chart" uri="{C3380CC4-5D6E-409C-BE32-E72D297353CC}">
                <c16:uniqueId val="{00000009-1EB6-4858-9185-733CA38DA0C4}"/>
              </c:ext>
            </c:extLst>
          </c:dPt>
          <c:dPt>
            <c:idx val="5"/>
            <c:bubble3D val="0"/>
            <c:spPr>
              <a:solidFill>
                <a:srgbClr val="00B050"/>
              </a:solidFill>
              <a:ln w="19050">
                <a:noFill/>
              </a:ln>
              <a:effectLst/>
            </c:spPr>
            <c:extLst>
              <c:ext xmlns:c16="http://schemas.microsoft.com/office/drawing/2014/chart" uri="{C3380CC4-5D6E-409C-BE32-E72D297353CC}">
                <c16:uniqueId val="{0000000B-1EB6-4858-9185-733CA38DA0C4}"/>
              </c:ext>
            </c:extLst>
          </c:dPt>
          <c:dPt>
            <c:idx val="6"/>
            <c:bubble3D val="0"/>
            <c:spPr>
              <a:solidFill>
                <a:srgbClr val="56A8BD"/>
              </a:solidFill>
              <a:ln w="19050">
                <a:noFill/>
              </a:ln>
              <a:effectLst/>
            </c:spPr>
            <c:extLst>
              <c:ext xmlns:c16="http://schemas.microsoft.com/office/drawing/2014/chart" uri="{C3380CC4-5D6E-409C-BE32-E72D297353CC}">
                <c16:uniqueId val="{0000000D-1EB6-4858-9185-733CA38DA0C4}"/>
              </c:ext>
            </c:extLst>
          </c:dPt>
          <c:dPt>
            <c:idx val="7"/>
            <c:bubble3D val="0"/>
            <c:spPr>
              <a:solidFill>
                <a:srgbClr val="3A3A3A"/>
              </a:solidFill>
              <a:ln w="19050">
                <a:noFill/>
              </a:ln>
              <a:effectLst/>
            </c:spPr>
            <c:extLst>
              <c:ext xmlns:c16="http://schemas.microsoft.com/office/drawing/2014/chart" uri="{C3380CC4-5D6E-409C-BE32-E72D297353CC}">
                <c16:uniqueId val="{0000000F-1EB6-4858-9185-733CA38DA0C4}"/>
              </c:ext>
            </c:extLst>
          </c:dPt>
          <c:cat>
            <c:strRef>
              <c:f>Sheet1!$A$2:$A$9</c:f>
              <c:strCache>
                <c:ptCount val="4"/>
                <c:pt idx="0">
                  <c:v>第一季度</c:v>
                </c:pt>
                <c:pt idx="1">
                  <c:v>第二季度</c:v>
                </c:pt>
                <c:pt idx="2">
                  <c:v>第三季度</c:v>
                </c:pt>
                <c:pt idx="3">
                  <c:v>第四季度</c:v>
                </c:pt>
              </c:strCache>
            </c:strRef>
          </c:cat>
          <c:val>
            <c:numRef>
              <c:f>Sheet1!$B$2:$B$9</c:f>
              <c:numCache>
                <c:formatCode>General</c:formatCode>
                <c:ptCount val="8"/>
                <c:pt idx="0">
                  <c:v>1</c:v>
                </c:pt>
                <c:pt idx="1">
                  <c:v>1</c:v>
                </c:pt>
                <c:pt idx="2">
                  <c:v>1</c:v>
                </c:pt>
                <c:pt idx="3">
                  <c:v>1</c:v>
                </c:pt>
                <c:pt idx="4">
                  <c:v>1</c:v>
                </c:pt>
                <c:pt idx="5">
                  <c:v>1</c:v>
                </c:pt>
                <c:pt idx="6">
                  <c:v>1</c:v>
                </c:pt>
                <c:pt idx="7">
                  <c:v>1</c:v>
                </c:pt>
              </c:numCache>
            </c:numRef>
          </c:val>
          <c:extLst>
            <c:ext xmlns:c16="http://schemas.microsoft.com/office/drawing/2014/chart" uri="{C3380CC4-5D6E-409C-BE32-E72D297353CC}">
              <c16:uniqueId val="{00000010-1EB6-4858-9185-733CA38DA0C4}"/>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117402007195604E-2"/>
          <c:y val="6.6197227437233441E-2"/>
          <c:w val="0.93281796376948811"/>
          <c:h val="0.84164811503229808"/>
        </c:manualLayout>
      </c:layout>
      <c:barChart>
        <c:barDir val="col"/>
        <c:grouping val="clustered"/>
        <c:varyColors val="0"/>
        <c:ser>
          <c:idx val="0"/>
          <c:order val="0"/>
          <c:tx>
            <c:strRef>
              <c:f>Sheet1!$B$1</c:f>
              <c:strCache>
                <c:ptCount val="1"/>
                <c:pt idx="0">
                  <c:v>系列 1</c:v>
                </c:pt>
              </c:strCache>
            </c:strRef>
          </c:tx>
          <c:spPr>
            <a:solidFill>
              <a:srgbClr val="51515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0.33</c:v>
                </c:pt>
                <c:pt idx="1">
                  <c:v>0.32</c:v>
                </c:pt>
                <c:pt idx="2">
                  <c:v>0.56999999999999995</c:v>
                </c:pt>
                <c:pt idx="3">
                  <c:v>0.78</c:v>
                </c:pt>
              </c:numCache>
            </c:numRef>
          </c:val>
          <c:extLst>
            <c:ext xmlns:c16="http://schemas.microsoft.com/office/drawing/2014/chart" uri="{C3380CC4-5D6E-409C-BE32-E72D297353CC}">
              <c16:uniqueId val="{00000000-20FC-4268-8B0E-639BA737377D}"/>
            </c:ext>
          </c:extLst>
        </c:ser>
        <c:ser>
          <c:idx val="1"/>
          <c:order val="1"/>
          <c:tx>
            <c:strRef>
              <c:f>Sheet1!$C$1</c:f>
              <c:strCache>
                <c:ptCount val="1"/>
                <c:pt idx="0">
                  <c:v>系列 2</c:v>
                </c:pt>
              </c:strCache>
            </c:strRef>
          </c:tx>
          <c:spPr>
            <a:solidFill>
              <a:srgbClr val="47BA47"/>
            </a:solidFill>
            <a:ln>
              <a:noFill/>
            </a:ln>
            <a:effectLst>
              <a:outerShdw blurRad="292100" dist="76200" dir="13500000" sx="101000" sy="101000" algn="br" rotWithShape="0">
                <a:prstClr val="black">
                  <a:alpha val="19000"/>
                </a:prstClr>
              </a:outerShdw>
            </a:effectLst>
          </c:spPr>
          <c:invertIfNegative val="0"/>
          <c:dPt>
            <c:idx val="0"/>
            <c:invertIfNegative val="0"/>
            <c:bubble3D val="0"/>
            <c:extLst>
              <c:ext xmlns:c16="http://schemas.microsoft.com/office/drawing/2014/chart" uri="{C3380CC4-5D6E-409C-BE32-E72D297353CC}">
                <c16:uniqueId val="{00000001-20FC-4268-8B0E-639BA737377D}"/>
              </c:ext>
            </c:extLst>
          </c:dPt>
          <c:dPt>
            <c:idx val="1"/>
            <c:invertIfNegative val="0"/>
            <c:bubble3D val="0"/>
            <c:spPr>
              <a:solidFill>
                <a:srgbClr val="CECE00"/>
              </a:solidFill>
              <a:ln>
                <a:noFill/>
              </a:ln>
              <a:effectLst>
                <a:outerShdw blurRad="292100" dist="76200" dir="13500000" sx="101000" sy="101000" algn="br" rotWithShape="0">
                  <a:prstClr val="black">
                    <a:alpha val="19000"/>
                  </a:prstClr>
                </a:outerShdw>
              </a:effectLst>
            </c:spPr>
            <c:extLst>
              <c:ext xmlns:c16="http://schemas.microsoft.com/office/drawing/2014/chart" uri="{C3380CC4-5D6E-409C-BE32-E72D297353CC}">
                <c16:uniqueId val="{00000003-20FC-4268-8B0E-639BA737377D}"/>
              </c:ext>
            </c:extLst>
          </c:dPt>
          <c:dPt>
            <c:idx val="2"/>
            <c:invertIfNegative val="0"/>
            <c:bubble3D val="0"/>
            <c:spPr>
              <a:solidFill>
                <a:srgbClr val="FFAA00"/>
              </a:solidFill>
              <a:ln>
                <a:noFill/>
              </a:ln>
              <a:effectLst>
                <a:outerShdw blurRad="292100" dist="76200" dir="13500000" sx="101000" sy="101000" algn="br" rotWithShape="0">
                  <a:prstClr val="black">
                    <a:alpha val="19000"/>
                  </a:prstClr>
                </a:outerShdw>
              </a:effectLst>
            </c:spPr>
            <c:extLst>
              <c:ext xmlns:c16="http://schemas.microsoft.com/office/drawing/2014/chart" uri="{C3380CC4-5D6E-409C-BE32-E72D297353CC}">
                <c16:uniqueId val="{00000005-20FC-4268-8B0E-639BA737377D}"/>
              </c:ext>
            </c:extLst>
          </c:dPt>
          <c:dPt>
            <c:idx val="3"/>
            <c:invertIfNegative val="0"/>
            <c:bubble3D val="0"/>
            <c:spPr>
              <a:solidFill>
                <a:srgbClr val="ED5132"/>
              </a:solidFill>
              <a:ln>
                <a:noFill/>
              </a:ln>
              <a:effectLst>
                <a:outerShdw blurRad="292100" dist="76200" dir="13500000" sx="101000" sy="101000" algn="br" rotWithShape="0">
                  <a:prstClr val="black">
                    <a:alpha val="19000"/>
                  </a:prstClr>
                </a:outerShdw>
              </a:effectLst>
            </c:spPr>
            <c:extLst>
              <c:ext xmlns:c16="http://schemas.microsoft.com/office/drawing/2014/chart" uri="{C3380CC4-5D6E-409C-BE32-E72D297353CC}">
                <c16:uniqueId val="{00000007-20FC-4268-8B0E-639BA737377D}"/>
              </c:ext>
            </c:extLst>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0.42</c:v>
                </c:pt>
                <c:pt idx="1">
                  <c:v>0.55000000000000004</c:v>
                </c:pt>
                <c:pt idx="2">
                  <c:v>0.92</c:v>
                </c:pt>
                <c:pt idx="3">
                  <c:v>0.62</c:v>
                </c:pt>
              </c:numCache>
            </c:numRef>
          </c:val>
          <c:extLst>
            <c:ext xmlns:c16="http://schemas.microsoft.com/office/drawing/2014/chart" uri="{C3380CC4-5D6E-409C-BE32-E72D297353CC}">
              <c16:uniqueId val="{00000008-20FC-4268-8B0E-639BA737377D}"/>
            </c:ext>
          </c:extLst>
        </c:ser>
        <c:dLbls>
          <c:dLblPos val="outEnd"/>
          <c:showLegendKey val="0"/>
          <c:showVal val="1"/>
          <c:showCatName val="0"/>
          <c:showSerName val="0"/>
          <c:showPercent val="0"/>
          <c:showBubbleSize val="0"/>
        </c:dLbls>
        <c:gapWidth val="55"/>
        <c:overlap val="27"/>
        <c:axId val="855895072"/>
        <c:axId val="855894512"/>
      </c:barChart>
      <c:catAx>
        <c:axId val="855895072"/>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cap="none" spc="20" normalizeH="0" baseline="0">
                <a:solidFill>
                  <a:schemeClr val="tx1">
                    <a:lumMod val="65000"/>
                    <a:lumOff val="35000"/>
                  </a:schemeClr>
                </a:solidFill>
                <a:latin typeface="+mn-lt"/>
                <a:ea typeface="+mn-ea"/>
                <a:cs typeface="+mn-cs"/>
              </a:defRPr>
            </a:pPr>
            <a:endParaRPr lang="zh-CN"/>
          </a:p>
        </c:txPr>
        <c:crossAx val="855894512"/>
        <c:crosses val="autoZero"/>
        <c:auto val="1"/>
        <c:lblAlgn val="ctr"/>
        <c:lblOffset val="100"/>
        <c:noMultiLvlLbl val="0"/>
      </c:catAx>
      <c:valAx>
        <c:axId val="855894512"/>
        <c:scaling>
          <c:orientation val="minMax"/>
        </c:scaling>
        <c:delete val="1"/>
        <c:axPos val="l"/>
        <c:numFmt formatCode="0%" sourceLinked="1"/>
        <c:majorTickMark val="out"/>
        <c:minorTickMark val="none"/>
        <c:tickLblPos val="nextTo"/>
        <c:crossAx val="855895072"/>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0.14917</cdr:x>
      <cdr:y>0.15132</cdr:y>
    </cdr:from>
    <cdr:to>
      <cdr:x>0.8507</cdr:x>
      <cdr:y>0.85284</cdr:y>
    </cdr:to>
    <cdr:sp macro="" textlink="">
      <cdr:nvSpPr>
        <cdr:cNvPr id="2" name="同心圆 1"/>
        <cdr:cNvSpPr/>
      </cdr:nvSpPr>
      <cdr:spPr>
        <a:xfrm xmlns:a="http://schemas.openxmlformats.org/drawingml/2006/main">
          <a:off x="387416" y="393000"/>
          <a:ext cx="1821973" cy="1821947"/>
        </a:xfrm>
        <a:prstGeom xmlns:a="http://schemas.openxmlformats.org/drawingml/2006/main" prst="donut">
          <a:avLst>
            <a:gd name="adj" fmla="val 14136"/>
          </a:avLst>
        </a:prstGeom>
        <a:solidFill xmlns:a="http://schemas.openxmlformats.org/drawingml/2006/main">
          <a:schemeClr val="tx1">
            <a:alpha val="21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86139A-A79B-4645-92A0-09FBA3C9B72F}"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906AC1-A2C3-49E6-95F4-01B67F45C1C1}" type="slidenum">
              <a:rPr lang="zh-CN" altLang="en-US" smtClean="0"/>
              <a:t>‹#›</a:t>
            </a:fld>
            <a:endParaRPr lang="zh-CN" altLang="en-US"/>
          </a:p>
        </p:txBody>
      </p:sp>
    </p:spTree>
    <p:extLst>
      <p:ext uri="{BB962C8B-B14F-4D97-AF65-F5344CB8AC3E}">
        <p14:creationId xmlns:p14="http://schemas.microsoft.com/office/powerpoint/2010/main" val="4282036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1</a:t>
            </a:fld>
            <a:endParaRPr lang="zh-CN" altLang="en-US"/>
          </a:p>
        </p:txBody>
      </p:sp>
    </p:spTree>
    <p:extLst>
      <p:ext uri="{BB962C8B-B14F-4D97-AF65-F5344CB8AC3E}">
        <p14:creationId xmlns:p14="http://schemas.microsoft.com/office/powerpoint/2010/main" val="4025368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10</a:t>
            </a:fld>
            <a:endParaRPr lang="zh-CN" altLang="en-US"/>
          </a:p>
        </p:txBody>
      </p:sp>
    </p:spTree>
    <p:extLst>
      <p:ext uri="{BB962C8B-B14F-4D97-AF65-F5344CB8AC3E}">
        <p14:creationId xmlns:p14="http://schemas.microsoft.com/office/powerpoint/2010/main" val="3986069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11</a:t>
            </a:fld>
            <a:endParaRPr lang="zh-CN" altLang="en-US"/>
          </a:p>
        </p:txBody>
      </p:sp>
    </p:spTree>
    <p:extLst>
      <p:ext uri="{BB962C8B-B14F-4D97-AF65-F5344CB8AC3E}">
        <p14:creationId xmlns:p14="http://schemas.microsoft.com/office/powerpoint/2010/main" val="2226869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12</a:t>
            </a:fld>
            <a:endParaRPr lang="zh-CN" altLang="en-US"/>
          </a:p>
        </p:txBody>
      </p:sp>
    </p:spTree>
    <p:extLst>
      <p:ext uri="{BB962C8B-B14F-4D97-AF65-F5344CB8AC3E}">
        <p14:creationId xmlns:p14="http://schemas.microsoft.com/office/powerpoint/2010/main" val="1677151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13</a:t>
            </a:fld>
            <a:endParaRPr lang="zh-CN" altLang="en-US"/>
          </a:p>
        </p:txBody>
      </p:sp>
    </p:spTree>
    <p:extLst>
      <p:ext uri="{BB962C8B-B14F-4D97-AF65-F5344CB8AC3E}">
        <p14:creationId xmlns:p14="http://schemas.microsoft.com/office/powerpoint/2010/main" val="2608092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14</a:t>
            </a:fld>
            <a:endParaRPr lang="zh-CN" altLang="en-US"/>
          </a:p>
        </p:txBody>
      </p:sp>
    </p:spTree>
    <p:extLst>
      <p:ext uri="{BB962C8B-B14F-4D97-AF65-F5344CB8AC3E}">
        <p14:creationId xmlns:p14="http://schemas.microsoft.com/office/powerpoint/2010/main" val="3655054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15</a:t>
            </a:fld>
            <a:endParaRPr lang="zh-CN" altLang="en-US"/>
          </a:p>
        </p:txBody>
      </p:sp>
    </p:spTree>
    <p:extLst>
      <p:ext uri="{BB962C8B-B14F-4D97-AF65-F5344CB8AC3E}">
        <p14:creationId xmlns:p14="http://schemas.microsoft.com/office/powerpoint/2010/main" val="1278441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16</a:t>
            </a:fld>
            <a:endParaRPr lang="zh-CN" altLang="en-US"/>
          </a:p>
        </p:txBody>
      </p:sp>
    </p:spTree>
    <p:extLst>
      <p:ext uri="{BB962C8B-B14F-4D97-AF65-F5344CB8AC3E}">
        <p14:creationId xmlns:p14="http://schemas.microsoft.com/office/powerpoint/2010/main" val="2786884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17</a:t>
            </a:fld>
            <a:endParaRPr lang="zh-CN" altLang="en-US"/>
          </a:p>
        </p:txBody>
      </p:sp>
    </p:spTree>
    <p:extLst>
      <p:ext uri="{BB962C8B-B14F-4D97-AF65-F5344CB8AC3E}">
        <p14:creationId xmlns:p14="http://schemas.microsoft.com/office/powerpoint/2010/main" val="1770292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18</a:t>
            </a:fld>
            <a:endParaRPr lang="zh-CN" altLang="en-US"/>
          </a:p>
        </p:txBody>
      </p:sp>
    </p:spTree>
    <p:extLst>
      <p:ext uri="{BB962C8B-B14F-4D97-AF65-F5344CB8AC3E}">
        <p14:creationId xmlns:p14="http://schemas.microsoft.com/office/powerpoint/2010/main" val="3574755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19</a:t>
            </a:fld>
            <a:endParaRPr lang="zh-CN" altLang="en-US"/>
          </a:p>
        </p:txBody>
      </p:sp>
    </p:spTree>
    <p:extLst>
      <p:ext uri="{BB962C8B-B14F-4D97-AF65-F5344CB8AC3E}">
        <p14:creationId xmlns:p14="http://schemas.microsoft.com/office/powerpoint/2010/main" val="3948208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2</a:t>
            </a:fld>
            <a:endParaRPr lang="zh-CN" altLang="en-US"/>
          </a:p>
        </p:txBody>
      </p:sp>
    </p:spTree>
    <p:extLst>
      <p:ext uri="{BB962C8B-B14F-4D97-AF65-F5344CB8AC3E}">
        <p14:creationId xmlns:p14="http://schemas.microsoft.com/office/powerpoint/2010/main" val="3466736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20</a:t>
            </a:fld>
            <a:endParaRPr lang="zh-CN" altLang="en-US"/>
          </a:p>
        </p:txBody>
      </p:sp>
    </p:spTree>
    <p:extLst>
      <p:ext uri="{BB962C8B-B14F-4D97-AF65-F5344CB8AC3E}">
        <p14:creationId xmlns:p14="http://schemas.microsoft.com/office/powerpoint/2010/main" val="3726071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21</a:t>
            </a:fld>
            <a:endParaRPr lang="zh-CN" altLang="en-US"/>
          </a:p>
        </p:txBody>
      </p:sp>
    </p:spTree>
    <p:extLst>
      <p:ext uri="{BB962C8B-B14F-4D97-AF65-F5344CB8AC3E}">
        <p14:creationId xmlns:p14="http://schemas.microsoft.com/office/powerpoint/2010/main" val="580587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22</a:t>
            </a:fld>
            <a:endParaRPr lang="zh-CN" altLang="en-US"/>
          </a:p>
        </p:txBody>
      </p:sp>
    </p:spTree>
    <p:extLst>
      <p:ext uri="{BB962C8B-B14F-4D97-AF65-F5344CB8AC3E}">
        <p14:creationId xmlns:p14="http://schemas.microsoft.com/office/powerpoint/2010/main" val="944380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23</a:t>
            </a:fld>
            <a:endParaRPr lang="zh-CN" altLang="en-US"/>
          </a:p>
        </p:txBody>
      </p:sp>
    </p:spTree>
    <p:extLst>
      <p:ext uri="{BB962C8B-B14F-4D97-AF65-F5344CB8AC3E}">
        <p14:creationId xmlns:p14="http://schemas.microsoft.com/office/powerpoint/2010/main" val="3234003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24</a:t>
            </a:fld>
            <a:endParaRPr lang="zh-CN" altLang="en-US"/>
          </a:p>
        </p:txBody>
      </p:sp>
    </p:spTree>
    <p:extLst>
      <p:ext uri="{BB962C8B-B14F-4D97-AF65-F5344CB8AC3E}">
        <p14:creationId xmlns:p14="http://schemas.microsoft.com/office/powerpoint/2010/main" val="38111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25</a:t>
            </a:fld>
            <a:endParaRPr lang="zh-CN" altLang="en-US"/>
          </a:p>
        </p:txBody>
      </p:sp>
    </p:spTree>
    <p:extLst>
      <p:ext uri="{BB962C8B-B14F-4D97-AF65-F5344CB8AC3E}">
        <p14:creationId xmlns:p14="http://schemas.microsoft.com/office/powerpoint/2010/main" val="1421309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26</a:t>
            </a:fld>
            <a:endParaRPr lang="zh-CN" altLang="en-US"/>
          </a:p>
        </p:txBody>
      </p:sp>
    </p:spTree>
    <p:extLst>
      <p:ext uri="{BB962C8B-B14F-4D97-AF65-F5344CB8AC3E}">
        <p14:creationId xmlns:p14="http://schemas.microsoft.com/office/powerpoint/2010/main" val="3602491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27</a:t>
            </a:fld>
            <a:endParaRPr lang="zh-CN" altLang="en-US"/>
          </a:p>
        </p:txBody>
      </p:sp>
    </p:spTree>
    <p:extLst>
      <p:ext uri="{BB962C8B-B14F-4D97-AF65-F5344CB8AC3E}">
        <p14:creationId xmlns:p14="http://schemas.microsoft.com/office/powerpoint/2010/main" val="4234326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28</a:t>
            </a:fld>
            <a:endParaRPr lang="zh-CN" altLang="en-US"/>
          </a:p>
        </p:txBody>
      </p:sp>
    </p:spTree>
    <p:extLst>
      <p:ext uri="{BB962C8B-B14F-4D97-AF65-F5344CB8AC3E}">
        <p14:creationId xmlns:p14="http://schemas.microsoft.com/office/powerpoint/2010/main" val="2541114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E9AD36-4E38-48AE-9B2C-3ABFEA0CB5B0}" type="slidenum">
              <a:rPr lang="zh-CN" altLang="en-US" smtClean="0"/>
              <a:t>3</a:t>
            </a:fld>
            <a:endParaRPr lang="zh-CN" altLang="en-US"/>
          </a:p>
        </p:txBody>
      </p:sp>
    </p:spTree>
    <p:extLst>
      <p:ext uri="{BB962C8B-B14F-4D97-AF65-F5344CB8AC3E}">
        <p14:creationId xmlns:p14="http://schemas.microsoft.com/office/powerpoint/2010/main" val="1477439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t>4</a:t>
            </a:fld>
            <a:endParaRPr lang="zh-CN" altLang="en-US"/>
          </a:p>
        </p:txBody>
      </p:sp>
    </p:spTree>
    <p:extLst>
      <p:ext uri="{BB962C8B-B14F-4D97-AF65-F5344CB8AC3E}">
        <p14:creationId xmlns:p14="http://schemas.microsoft.com/office/powerpoint/2010/main" val="1725090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5</a:t>
            </a:fld>
            <a:endParaRPr lang="zh-CN" altLang="en-US"/>
          </a:p>
        </p:txBody>
      </p:sp>
    </p:spTree>
    <p:extLst>
      <p:ext uri="{BB962C8B-B14F-4D97-AF65-F5344CB8AC3E}">
        <p14:creationId xmlns:p14="http://schemas.microsoft.com/office/powerpoint/2010/main" val="681858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6</a:t>
            </a:fld>
            <a:endParaRPr lang="zh-CN" altLang="en-US"/>
          </a:p>
        </p:txBody>
      </p:sp>
    </p:spTree>
    <p:extLst>
      <p:ext uri="{BB962C8B-B14F-4D97-AF65-F5344CB8AC3E}">
        <p14:creationId xmlns:p14="http://schemas.microsoft.com/office/powerpoint/2010/main" val="300181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7</a:t>
            </a:fld>
            <a:endParaRPr lang="zh-CN" altLang="en-US"/>
          </a:p>
        </p:txBody>
      </p:sp>
    </p:spTree>
    <p:extLst>
      <p:ext uri="{BB962C8B-B14F-4D97-AF65-F5344CB8AC3E}">
        <p14:creationId xmlns:p14="http://schemas.microsoft.com/office/powerpoint/2010/main" val="1327286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8</a:t>
            </a:fld>
            <a:endParaRPr lang="zh-CN" altLang="en-US"/>
          </a:p>
        </p:txBody>
      </p:sp>
    </p:spTree>
    <p:extLst>
      <p:ext uri="{BB962C8B-B14F-4D97-AF65-F5344CB8AC3E}">
        <p14:creationId xmlns:p14="http://schemas.microsoft.com/office/powerpoint/2010/main" val="3952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9</a:t>
            </a:fld>
            <a:endParaRPr lang="zh-CN" altLang="en-US"/>
          </a:p>
        </p:txBody>
      </p:sp>
    </p:spTree>
    <p:extLst>
      <p:ext uri="{BB962C8B-B14F-4D97-AF65-F5344CB8AC3E}">
        <p14:creationId xmlns:p14="http://schemas.microsoft.com/office/powerpoint/2010/main" val="393761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793179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2878664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1558135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3709428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3750584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212323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202885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255527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3627977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3717586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D6B058F-3419-4783-A32B-A7489A7A248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68283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6B058F-3419-4783-A32B-A7489A7A2485}" type="datetimeFigureOut">
              <a:rPr lang="zh-CN" altLang="en-US" smtClean="0"/>
              <a:t>2022-1-20</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43D999-5E8C-487F-9530-973DA5E47562}" type="slidenum">
              <a:rPr lang="zh-CN" altLang="en-US" smtClean="0"/>
              <a:t>‹#›</a:t>
            </a:fld>
            <a:endParaRPr lang="zh-CN" altLang="en-US"/>
          </a:p>
        </p:txBody>
      </p:sp>
    </p:spTree>
    <p:extLst>
      <p:ext uri="{BB962C8B-B14F-4D97-AF65-F5344CB8AC3E}">
        <p14:creationId xmlns:p14="http://schemas.microsoft.com/office/powerpoint/2010/main" val="37441092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20.png"/><Relationship Id="rId10" Type="http://schemas.microsoft.com/office/2007/relationships/hdphoto" Target="../media/hdphoto2.wdp"/><Relationship Id="rId4" Type="http://schemas.microsoft.com/office/2007/relationships/hdphoto" Target="../media/hdphoto4.wdp"/><Relationship Id="rId9"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网络歌手-- 纯音乐 夏日香气 一段很好听的钢...(伴奏)_纯音乐(网络歌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4226" y="-609600"/>
            <a:ext cx="609600" cy="609600"/>
          </a:xfrm>
          <a:prstGeom prst="rect">
            <a:avLst/>
          </a:prstGeom>
        </p:spPr>
      </p:pic>
      <p:grpSp>
        <p:nvGrpSpPr>
          <p:cNvPr id="233" name="组合 232"/>
          <p:cNvGrpSpPr/>
          <p:nvPr/>
        </p:nvGrpSpPr>
        <p:grpSpPr>
          <a:xfrm>
            <a:off x="10130035" y="279371"/>
            <a:ext cx="343825" cy="309997"/>
            <a:chOff x="4634991" y="2138335"/>
            <a:chExt cx="428348" cy="386204"/>
          </a:xfrm>
        </p:grpSpPr>
        <p:sp>
          <p:nvSpPr>
            <p:cNvPr id="23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7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6" name="组合 235"/>
          <p:cNvGrpSpPr/>
          <p:nvPr/>
        </p:nvGrpSpPr>
        <p:grpSpPr>
          <a:xfrm>
            <a:off x="10489274" y="279371"/>
            <a:ext cx="343825" cy="309997"/>
            <a:chOff x="5076056" y="2138335"/>
            <a:chExt cx="428348" cy="386204"/>
          </a:xfrm>
        </p:grpSpPr>
        <p:sp>
          <p:nvSpPr>
            <p:cNvPr id="23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9" name="组合 238"/>
          <p:cNvGrpSpPr/>
          <p:nvPr/>
        </p:nvGrpSpPr>
        <p:grpSpPr>
          <a:xfrm>
            <a:off x="10848513" y="279371"/>
            <a:ext cx="343825" cy="309997"/>
            <a:chOff x="5557128" y="2138335"/>
            <a:chExt cx="428348" cy="386204"/>
          </a:xfrm>
        </p:grpSpPr>
        <p:sp>
          <p:nvSpPr>
            <p:cNvPr id="24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4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42" name="组合 241"/>
          <p:cNvGrpSpPr/>
          <p:nvPr/>
        </p:nvGrpSpPr>
        <p:grpSpPr>
          <a:xfrm>
            <a:off x="11207752" y="279371"/>
            <a:ext cx="343825" cy="309997"/>
            <a:chOff x="6068610" y="2138335"/>
            <a:chExt cx="428348" cy="386204"/>
          </a:xfrm>
        </p:grpSpPr>
        <p:sp>
          <p:nvSpPr>
            <p:cNvPr id="24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4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45" name="组合 244"/>
          <p:cNvGrpSpPr/>
          <p:nvPr/>
        </p:nvGrpSpPr>
        <p:grpSpPr>
          <a:xfrm>
            <a:off x="11566990" y="279371"/>
            <a:ext cx="343825" cy="309997"/>
            <a:chOff x="6623914" y="2138335"/>
            <a:chExt cx="428348" cy="386204"/>
          </a:xfrm>
        </p:grpSpPr>
        <p:sp>
          <p:nvSpPr>
            <p:cNvPr id="24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4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pic>
        <p:nvPicPr>
          <p:cNvPr id="248" name="图片 247"/>
          <p:cNvPicPr>
            <a:picLocks noChangeAspect="1"/>
          </p:cNvPicPr>
          <p:nvPr/>
        </p:nvPicPr>
        <p:blipFill>
          <a:blip r:embed="rId8">
            <a:duotone>
              <a:prstClr val="black"/>
              <a:schemeClr val="accent2">
                <a:tint val="45000"/>
                <a:satMod val="400000"/>
              </a:schemeClr>
            </a:duotone>
          </a:blip>
          <a:stretch>
            <a:fillRect/>
          </a:stretch>
        </p:blipFill>
        <p:spPr>
          <a:xfrm>
            <a:off x="107504" y="115664"/>
            <a:ext cx="1446001" cy="943918"/>
          </a:xfrm>
          <a:prstGeom prst="rect">
            <a:avLst/>
          </a:prstGeom>
        </p:spPr>
      </p:pic>
      <p:sp>
        <p:nvSpPr>
          <p:cNvPr id="249" name="文本框 14"/>
          <p:cNvSpPr txBox="1"/>
          <p:nvPr/>
        </p:nvSpPr>
        <p:spPr>
          <a:xfrm>
            <a:off x="1279858" y="434370"/>
            <a:ext cx="1779974" cy="315471"/>
          </a:xfrm>
          <a:prstGeom prst="rect">
            <a:avLst/>
          </a:prstGeom>
          <a:noFill/>
        </p:spPr>
        <p:txBody>
          <a:bodyPr wrap="none" lIns="68580" tIns="34290" rIns="68580" bIns="34290" rtlCol="0">
            <a:spAutoFit/>
          </a:bodyPr>
          <a:lstStyle/>
          <a:p>
            <a:r>
              <a:rPr lang="zh-CN" altLang="en-US" sz="1600" dirty="0">
                <a:solidFill>
                  <a:srgbClr val="0070C0"/>
                </a:solidFill>
              </a:rPr>
              <a:t>请在此处添加公司</a:t>
            </a:r>
          </a:p>
        </p:txBody>
      </p:sp>
      <p:sp>
        <p:nvSpPr>
          <p:cNvPr id="29" name="椭圆 28"/>
          <p:cNvSpPr/>
          <p:nvPr/>
        </p:nvSpPr>
        <p:spPr>
          <a:xfrm>
            <a:off x="7253093" y="2022647"/>
            <a:ext cx="1348989" cy="1348990"/>
          </a:xfrm>
          <a:prstGeom prst="ellipse">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0" name="椭圆 29"/>
          <p:cNvSpPr/>
          <p:nvPr/>
        </p:nvSpPr>
        <p:spPr>
          <a:xfrm>
            <a:off x="4555114" y="2022647"/>
            <a:ext cx="1348989" cy="1348990"/>
          </a:xfrm>
          <a:prstGeom prst="ellipse">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1" name="椭圆 30"/>
          <p:cNvSpPr/>
          <p:nvPr/>
        </p:nvSpPr>
        <p:spPr>
          <a:xfrm>
            <a:off x="5904103" y="2026454"/>
            <a:ext cx="1348989" cy="1348990"/>
          </a:xfrm>
          <a:prstGeom prst="ellipse">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 name="椭圆 31"/>
          <p:cNvSpPr/>
          <p:nvPr/>
        </p:nvSpPr>
        <p:spPr>
          <a:xfrm>
            <a:off x="3217267" y="2049918"/>
            <a:ext cx="1348989" cy="1348990"/>
          </a:xfrm>
          <a:prstGeom prst="ellipse">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3" name="矩形 1"/>
          <p:cNvSpPr/>
          <p:nvPr/>
        </p:nvSpPr>
        <p:spPr>
          <a:xfrm rot="2623369">
            <a:off x="3761531" y="2600862"/>
            <a:ext cx="1260965"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5" name="矩形 1"/>
          <p:cNvSpPr/>
          <p:nvPr/>
        </p:nvSpPr>
        <p:spPr>
          <a:xfrm rot="13439849">
            <a:off x="4045572" y="2409771"/>
            <a:ext cx="1222710"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9" name="矩形 1"/>
          <p:cNvSpPr/>
          <p:nvPr/>
        </p:nvSpPr>
        <p:spPr>
          <a:xfrm rot="13439849">
            <a:off x="5402240" y="2409771"/>
            <a:ext cx="1222710"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4" name="矩形 1"/>
          <p:cNvSpPr/>
          <p:nvPr/>
        </p:nvSpPr>
        <p:spPr>
          <a:xfrm rot="2623369">
            <a:off x="6462868" y="2600862"/>
            <a:ext cx="1260965"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矩形 1"/>
          <p:cNvSpPr/>
          <p:nvPr/>
        </p:nvSpPr>
        <p:spPr>
          <a:xfrm rot="13439849">
            <a:off x="6746910" y="2409771"/>
            <a:ext cx="1222710"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矩形 1"/>
          <p:cNvSpPr/>
          <p:nvPr/>
        </p:nvSpPr>
        <p:spPr>
          <a:xfrm rot="2623369">
            <a:off x="6542883" y="2431356"/>
            <a:ext cx="1322515" cy="348585"/>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 fmla="*/ 0 w 1346026"/>
              <a:gd name="connsiteY0" fmla="*/ 0 h 407893"/>
              <a:gd name="connsiteX1" fmla="*/ 1346026 w 1346026"/>
              <a:gd name="connsiteY1" fmla="*/ 0 h 407893"/>
              <a:gd name="connsiteX2" fmla="*/ 1346026 w 1346026"/>
              <a:gd name="connsiteY2" fmla="*/ 316779 h 407893"/>
              <a:gd name="connsiteX3" fmla="*/ 0 w 1346026"/>
              <a:gd name="connsiteY3" fmla="*/ 316779 h 407893"/>
              <a:gd name="connsiteX4" fmla="*/ 0 w 1346026"/>
              <a:gd name="connsiteY4" fmla="*/ 0 h 407893"/>
              <a:gd name="connsiteX0" fmla="*/ 0 w 1346026"/>
              <a:gd name="connsiteY0" fmla="*/ 0 h 464754"/>
              <a:gd name="connsiteX1" fmla="*/ 1346026 w 1346026"/>
              <a:gd name="connsiteY1" fmla="*/ 0 h 464754"/>
              <a:gd name="connsiteX2" fmla="*/ 1346026 w 1346026"/>
              <a:gd name="connsiteY2" fmla="*/ 316779 h 464754"/>
              <a:gd name="connsiteX3" fmla="*/ 0 w 1346026"/>
              <a:gd name="connsiteY3" fmla="*/ 316779 h 464754"/>
              <a:gd name="connsiteX4" fmla="*/ 0 w 1346026"/>
              <a:gd name="connsiteY4" fmla="*/ 0 h 46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53" name="矩形 52"/>
          <p:cNvSpPr/>
          <p:nvPr/>
        </p:nvSpPr>
        <p:spPr>
          <a:xfrm flipH="1">
            <a:off x="1466936" y="3472246"/>
            <a:ext cx="8743279" cy="923330"/>
          </a:xfrm>
          <a:prstGeom prst="rect">
            <a:avLst/>
          </a:prstGeom>
          <a:ln>
            <a:noFill/>
          </a:ln>
        </p:spPr>
        <p:txBody>
          <a:bodyPr wrap="square">
            <a:spAutoFit/>
          </a:bodyPr>
          <a:lstStyle/>
          <a:p>
            <a:pPr algn="ctr"/>
            <a:r>
              <a:rPr lang="zh-CN" altLang="en-US" sz="5400" b="1" dirty="0">
                <a:solidFill>
                  <a:schemeClr val="tx1">
                    <a:lumMod val="75000"/>
                    <a:lumOff val="25000"/>
                  </a:schemeClr>
                </a:solidFill>
                <a:latin typeface="微软雅黑" pitchFamily="34" charset="-122"/>
                <a:ea typeface="微软雅黑" pitchFamily="34" charset="-122"/>
                <a:cs typeface="BrowalliaUPC" panose="020B0604020202020204" pitchFamily="34" charset="-34"/>
              </a:rPr>
              <a:t>年终工作计划汇报</a:t>
            </a:r>
            <a:r>
              <a:rPr lang="en-US" altLang="zh-CN" sz="5400" b="1" dirty="0">
                <a:solidFill>
                  <a:schemeClr val="tx1">
                    <a:lumMod val="75000"/>
                    <a:lumOff val="25000"/>
                  </a:schemeClr>
                </a:solidFill>
                <a:latin typeface="微软雅黑" pitchFamily="34" charset="-122"/>
                <a:ea typeface="微软雅黑" pitchFamily="34" charset="-122"/>
                <a:cs typeface="BrowalliaUPC" panose="020B0604020202020204" pitchFamily="34" charset="-34"/>
              </a:rPr>
              <a:t>PPT</a:t>
            </a:r>
            <a:r>
              <a:rPr lang="zh-CN" altLang="en-US" sz="5400" b="1" dirty="0">
                <a:solidFill>
                  <a:schemeClr val="tx1">
                    <a:lumMod val="75000"/>
                    <a:lumOff val="25000"/>
                  </a:schemeClr>
                </a:solidFill>
                <a:latin typeface="微软雅黑" pitchFamily="34" charset="-122"/>
                <a:ea typeface="微软雅黑" pitchFamily="34" charset="-122"/>
                <a:cs typeface="BrowalliaUPC" panose="020B0604020202020204" pitchFamily="34" charset="-34"/>
              </a:rPr>
              <a:t>模板</a:t>
            </a:r>
            <a:endParaRPr lang="en-US" altLang="zh-CN" sz="5400" b="1" dirty="0">
              <a:solidFill>
                <a:schemeClr val="tx1">
                  <a:lumMod val="75000"/>
                  <a:lumOff val="25000"/>
                </a:schemeClr>
              </a:solidFill>
              <a:latin typeface="微软雅黑" pitchFamily="34" charset="-122"/>
              <a:ea typeface="微软雅黑" pitchFamily="34" charset="-122"/>
              <a:cs typeface="BrowalliaUPC" panose="020B0604020202020204" pitchFamily="34" charset="-34"/>
            </a:endParaRPr>
          </a:p>
        </p:txBody>
      </p:sp>
      <p:sp>
        <p:nvSpPr>
          <p:cNvPr id="54" name="矩形 53"/>
          <p:cNvSpPr/>
          <p:nvPr/>
        </p:nvSpPr>
        <p:spPr>
          <a:xfrm flipH="1">
            <a:off x="4086808" y="4664169"/>
            <a:ext cx="3503536" cy="261610"/>
          </a:xfrm>
          <a:prstGeom prst="rect">
            <a:avLst/>
          </a:prstGeom>
        </p:spPr>
        <p:txBody>
          <a:bodyPr wrap="square">
            <a:spAutoFit/>
          </a:bodyPr>
          <a:lstStyle/>
          <a:p>
            <a:pPr algn="ct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工作总结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商务报告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项目展示</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商务展示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flipH="1">
            <a:off x="3826481" y="5158131"/>
            <a:ext cx="4065980" cy="400110"/>
          </a:xfrm>
          <a:prstGeom prst="rect">
            <a:avLst/>
          </a:prstGeom>
          <a:ln>
            <a:noFill/>
          </a:ln>
        </p:spPr>
        <p:txBody>
          <a:bodyPr wrap="square">
            <a:spAutoFit/>
          </a:bodyPr>
          <a:lstStyle/>
          <a:p>
            <a:pPr algn="ctr"/>
            <a:r>
              <a:rPr lang="en-US" altLang="zh-CN" sz="2000" b="1" dirty="0">
                <a:solidFill>
                  <a:schemeClr val="tx1">
                    <a:lumMod val="75000"/>
                    <a:lumOff val="25000"/>
                  </a:schemeClr>
                </a:solidFill>
                <a:latin typeface="Agency FB" panose="020B0503020202020204" pitchFamily="34" charset="0"/>
                <a:ea typeface="微软雅黑" panose="020B0503020204020204" pitchFamily="34" charset="-122"/>
                <a:cs typeface="BrowalliaUPC" panose="020B0604020202020204" pitchFamily="34" charset="-34"/>
              </a:rPr>
              <a:t>BUSENISS REPORT</a:t>
            </a:r>
          </a:p>
        </p:txBody>
      </p:sp>
      <p:sp>
        <p:nvSpPr>
          <p:cNvPr id="56" name="任意多边形 55"/>
          <p:cNvSpPr/>
          <p:nvPr>
            <p:custDataLst>
              <p:tags r:id="rId3"/>
            </p:custDataLst>
          </p:nvPr>
        </p:nvSpPr>
        <p:spPr>
          <a:xfrm flipV="1">
            <a:off x="4299384" y="4580177"/>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sp>
        <p:nvSpPr>
          <p:cNvPr id="57" name="任意多边形 56"/>
          <p:cNvSpPr/>
          <p:nvPr>
            <p:custDataLst>
              <p:tags r:id="rId4"/>
            </p:custDataLst>
          </p:nvPr>
        </p:nvSpPr>
        <p:spPr>
          <a:xfrm>
            <a:off x="4299384" y="4869160"/>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sp>
        <p:nvSpPr>
          <p:cNvPr id="58" name="椭圆 57"/>
          <p:cNvSpPr/>
          <p:nvPr/>
        </p:nvSpPr>
        <p:spPr>
          <a:xfrm>
            <a:off x="3461449" y="2277314"/>
            <a:ext cx="839654" cy="839656"/>
          </a:xfrm>
          <a:prstGeom prst="ellipse">
            <a:avLst/>
          </a:prstGeom>
          <a:solidFill>
            <a:schemeClr val="accent5"/>
          </a:solidFill>
          <a:ln w="3175">
            <a:gradFill flip="none" rotWithShape="1">
              <a:gsLst>
                <a:gs pos="0">
                  <a:srgbClr val="925D10"/>
                </a:gs>
                <a:gs pos="50000">
                  <a:srgbClr val="EDB45E">
                    <a:alpha val="41000"/>
                  </a:srgbClr>
                </a:gs>
                <a:gs pos="100000">
                  <a:srgbClr val="FEE787">
                    <a:alpha val="0"/>
                  </a:srgbClr>
                </a:gs>
              </a:gsLst>
              <a:path path="circle">
                <a:fillToRect r="100000" b="100000"/>
              </a:path>
              <a:tileRect l="-100000" t="-100000"/>
            </a:gra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59" name="椭圆 58"/>
          <p:cNvSpPr/>
          <p:nvPr/>
        </p:nvSpPr>
        <p:spPr>
          <a:xfrm>
            <a:off x="4796065" y="2277314"/>
            <a:ext cx="839654" cy="839656"/>
          </a:xfrm>
          <a:prstGeom prst="ellipse">
            <a:avLst/>
          </a:prstGeom>
          <a:solidFill>
            <a:schemeClr val="accent5"/>
          </a:solidFill>
          <a:ln w="3175">
            <a:gradFill flip="none" rotWithShape="1">
              <a:gsLst>
                <a:gs pos="0">
                  <a:srgbClr val="925D10"/>
                </a:gs>
                <a:gs pos="50000">
                  <a:srgbClr val="EDB45E">
                    <a:alpha val="41000"/>
                  </a:srgbClr>
                </a:gs>
                <a:gs pos="100000">
                  <a:srgbClr val="FEE787">
                    <a:alpha val="0"/>
                  </a:srgbClr>
                </a:gs>
              </a:gsLst>
              <a:path path="circle">
                <a:fillToRect r="100000" b="100000"/>
              </a:path>
              <a:tileRect l="-100000" t="-100000"/>
            </a:gra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0" name="椭圆 59"/>
          <p:cNvSpPr/>
          <p:nvPr/>
        </p:nvSpPr>
        <p:spPr>
          <a:xfrm>
            <a:off x="6181519" y="2277314"/>
            <a:ext cx="839654" cy="839656"/>
          </a:xfrm>
          <a:prstGeom prst="ellipse">
            <a:avLst/>
          </a:prstGeom>
          <a:solidFill>
            <a:schemeClr val="accent5"/>
          </a:solidFill>
          <a:ln w="3175">
            <a:gradFill flip="none" rotWithShape="1">
              <a:gsLst>
                <a:gs pos="0">
                  <a:srgbClr val="925D10"/>
                </a:gs>
                <a:gs pos="50000">
                  <a:srgbClr val="EDB45E">
                    <a:alpha val="41000"/>
                  </a:srgbClr>
                </a:gs>
                <a:gs pos="100000">
                  <a:srgbClr val="FEE787">
                    <a:alpha val="0"/>
                  </a:srgbClr>
                </a:gs>
              </a:gsLst>
              <a:path path="circle">
                <a:fillToRect r="100000" b="100000"/>
              </a:path>
              <a:tileRect l="-100000" t="-100000"/>
            </a:gra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1" name="椭圆 60"/>
          <p:cNvSpPr/>
          <p:nvPr/>
        </p:nvSpPr>
        <p:spPr>
          <a:xfrm>
            <a:off x="7532337" y="2277314"/>
            <a:ext cx="839654" cy="839656"/>
          </a:xfrm>
          <a:prstGeom prst="ellipse">
            <a:avLst/>
          </a:prstGeom>
          <a:solidFill>
            <a:schemeClr val="accent5"/>
          </a:solidFill>
          <a:ln w="3175">
            <a:gradFill flip="none" rotWithShape="1">
              <a:gsLst>
                <a:gs pos="0">
                  <a:srgbClr val="925D10"/>
                </a:gs>
                <a:gs pos="50000">
                  <a:srgbClr val="EDB45E">
                    <a:alpha val="41000"/>
                  </a:srgbClr>
                </a:gs>
                <a:gs pos="100000">
                  <a:srgbClr val="FEE787">
                    <a:alpha val="0"/>
                  </a:srgbClr>
                </a:gs>
              </a:gsLst>
              <a:path path="circle">
                <a:fillToRect r="100000" b="100000"/>
              </a:path>
              <a:tileRect l="-100000" t="-100000"/>
            </a:gra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3" name="矩形 62"/>
          <p:cNvSpPr/>
          <p:nvPr/>
        </p:nvSpPr>
        <p:spPr>
          <a:xfrm>
            <a:off x="3551580" y="2237605"/>
            <a:ext cx="659155" cy="1015663"/>
          </a:xfrm>
          <a:prstGeom prst="rect">
            <a:avLst/>
          </a:prstGeom>
        </p:spPr>
        <p:txBody>
          <a:bodyPr wrap="none">
            <a:spAutoFit/>
          </a:bodyPr>
          <a:lstStyle/>
          <a:p>
            <a:r>
              <a:rPr lang="en-US" altLang="zh-CN" sz="6000" b="1" dirty="0">
                <a:solidFill>
                  <a:schemeClr val="bg1"/>
                </a:solidFill>
                <a:latin typeface="微软雅黑" pitchFamily="34" charset="-122"/>
                <a:ea typeface="微软雅黑" pitchFamily="34" charset="-122"/>
                <a:cs typeface="BrowalliaUPC" panose="020B0604020202020204" pitchFamily="34" charset="-34"/>
              </a:rPr>
              <a:t>2</a:t>
            </a:r>
            <a:endParaRPr lang="zh-CN" altLang="en-US" sz="6000" dirty="0">
              <a:solidFill>
                <a:schemeClr val="bg1"/>
              </a:solidFill>
            </a:endParaRPr>
          </a:p>
        </p:txBody>
      </p:sp>
      <p:sp>
        <p:nvSpPr>
          <p:cNvPr id="64" name="矩形 63"/>
          <p:cNvSpPr/>
          <p:nvPr/>
        </p:nvSpPr>
        <p:spPr>
          <a:xfrm>
            <a:off x="4879269" y="2202968"/>
            <a:ext cx="659155" cy="1015663"/>
          </a:xfrm>
          <a:prstGeom prst="rect">
            <a:avLst/>
          </a:prstGeom>
        </p:spPr>
        <p:txBody>
          <a:bodyPr wrap="none">
            <a:spAutoFit/>
          </a:bodyPr>
          <a:lstStyle/>
          <a:p>
            <a:r>
              <a:rPr lang="en-US" altLang="zh-CN" sz="6000" b="1" dirty="0">
                <a:solidFill>
                  <a:schemeClr val="bg1"/>
                </a:solidFill>
                <a:latin typeface="微软雅黑" pitchFamily="34" charset="-122"/>
                <a:ea typeface="微软雅黑" pitchFamily="34" charset="-122"/>
                <a:cs typeface="BrowalliaUPC" panose="020B0604020202020204" pitchFamily="34" charset="-34"/>
              </a:rPr>
              <a:t>0</a:t>
            </a:r>
            <a:endParaRPr lang="zh-CN" altLang="en-US" sz="6000" dirty="0">
              <a:solidFill>
                <a:schemeClr val="bg1"/>
              </a:solidFill>
            </a:endParaRPr>
          </a:p>
        </p:txBody>
      </p:sp>
      <p:sp>
        <p:nvSpPr>
          <p:cNvPr id="65" name="矩形 64"/>
          <p:cNvSpPr/>
          <p:nvPr/>
        </p:nvSpPr>
        <p:spPr>
          <a:xfrm>
            <a:off x="6264724" y="2202968"/>
            <a:ext cx="659155" cy="1015663"/>
          </a:xfrm>
          <a:prstGeom prst="rect">
            <a:avLst/>
          </a:prstGeom>
        </p:spPr>
        <p:txBody>
          <a:bodyPr wrap="none">
            <a:spAutoFit/>
          </a:bodyPr>
          <a:lstStyle/>
          <a:p>
            <a:r>
              <a:rPr lang="en-US" altLang="zh-CN" sz="6000" b="1" dirty="0">
                <a:solidFill>
                  <a:schemeClr val="bg1"/>
                </a:solidFill>
                <a:latin typeface="微软雅黑" pitchFamily="34" charset="-122"/>
                <a:ea typeface="微软雅黑" pitchFamily="34" charset="-122"/>
                <a:cs typeface="BrowalliaUPC" panose="020B0604020202020204" pitchFamily="34" charset="-34"/>
              </a:rPr>
              <a:t>1</a:t>
            </a:r>
            <a:endParaRPr lang="zh-CN" altLang="en-US" sz="6000" dirty="0">
              <a:solidFill>
                <a:schemeClr val="bg1"/>
              </a:solidFill>
            </a:endParaRPr>
          </a:p>
        </p:txBody>
      </p:sp>
      <p:sp>
        <p:nvSpPr>
          <p:cNvPr id="66" name="矩形 65"/>
          <p:cNvSpPr/>
          <p:nvPr/>
        </p:nvSpPr>
        <p:spPr>
          <a:xfrm>
            <a:off x="7608615" y="2202968"/>
            <a:ext cx="659155" cy="1015663"/>
          </a:xfrm>
          <a:prstGeom prst="rect">
            <a:avLst/>
          </a:prstGeom>
        </p:spPr>
        <p:txBody>
          <a:bodyPr wrap="none">
            <a:spAutoFit/>
          </a:bodyPr>
          <a:lstStyle/>
          <a:p>
            <a:r>
              <a:rPr lang="en-US" altLang="zh-CN" sz="6000" b="1" dirty="0">
                <a:solidFill>
                  <a:schemeClr val="bg1"/>
                </a:solidFill>
                <a:latin typeface="微软雅黑" pitchFamily="34" charset="-122"/>
                <a:ea typeface="微软雅黑" pitchFamily="34" charset="-122"/>
                <a:cs typeface="BrowalliaUPC" panose="020B0604020202020204" pitchFamily="34" charset="-34"/>
              </a:rPr>
              <a:t>7</a:t>
            </a:r>
            <a:endParaRPr lang="zh-CN" altLang="en-US" sz="6000" dirty="0">
              <a:solidFill>
                <a:schemeClr val="bg1"/>
              </a:solidFill>
            </a:endParaRPr>
          </a:p>
        </p:txBody>
      </p:sp>
    </p:spTree>
    <p:extLst>
      <p:ext uri="{BB962C8B-B14F-4D97-AF65-F5344CB8AC3E}">
        <p14:creationId xmlns:p14="http://schemas.microsoft.com/office/powerpoint/2010/main" val="28368252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9" fill="hold" grpId="0" nodeType="afterEffect">
                                  <p:stCondLst>
                                    <p:cond delay="0"/>
                                  </p:stCondLst>
                                  <p:childTnLst>
                                    <p:set>
                                      <p:cBhvr>
                                        <p:cTn id="9" dur="1" fill="hold">
                                          <p:stCondLst>
                                            <p:cond delay="0"/>
                                          </p:stCondLst>
                                        </p:cTn>
                                        <p:tgtEl>
                                          <p:spTgt spid="249"/>
                                        </p:tgtEl>
                                        <p:attrNameLst>
                                          <p:attrName>style.visibility</p:attrName>
                                        </p:attrNameLst>
                                      </p:cBhvr>
                                      <p:to>
                                        <p:strVal val="visible"/>
                                      </p:to>
                                    </p:set>
                                    <p:anim calcmode="lin" valueType="num">
                                      <p:cBhvr additive="base">
                                        <p:cTn id="10" dur="500" fill="hold"/>
                                        <p:tgtEl>
                                          <p:spTgt spid="249"/>
                                        </p:tgtEl>
                                        <p:attrNameLst>
                                          <p:attrName>ppt_x</p:attrName>
                                        </p:attrNameLst>
                                      </p:cBhvr>
                                      <p:tavLst>
                                        <p:tav tm="0">
                                          <p:val>
                                            <p:strVal val="0-#ppt_w/2"/>
                                          </p:val>
                                        </p:tav>
                                        <p:tav tm="100000">
                                          <p:val>
                                            <p:strVal val="#ppt_x"/>
                                          </p:val>
                                        </p:tav>
                                      </p:tavLst>
                                    </p:anim>
                                    <p:anim calcmode="lin" valueType="num">
                                      <p:cBhvr additive="base">
                                        <p:cTn id="11" dur="500" fill="hold"/>
                                        <p:tgtEl>
                                          <p:spTgt spid="249"/>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0"/>
                                  </p:stCondLst>
                                  <p:childTnLst>
                                    <p:set>
                                      <p:cBhvr>
                                        <p:cTn id="13" dur="1" fill="hold">
                                          <p:stCondLst>
                                            <p:cond delay="0"/>
                                          </p:stCondLst>
                                        </p:cTn>
                                        <p:tgtEl>
                                          <p:spTgt spid="248"/>
                                        </p:tgtEl>
                                        <p:attrNameLst>
                                          <p:attrName>style.visibility</p:attrName>
                                        </p:attrNameLst>
                                      </p:cBhvr>
                                      <p:to>
                                        <p:strVal val="visible"/>
                                      </p:to>
                                    </p:set>
                                    <p:anim calcmode="lin" valueType="num">
                                      <p:cBhvr additive="base">
                                        <p:cTn id="14" dur="500" fill="hold"/>
                                        <p:tgtEl>
                                          <p:spTgt spid="248"/>
                                        </p:tgtEl>
                                        <p:attrNameLst>
                                          <p:attrName>ppt_x</p:attrName>
                                        </p:attrNameLst>
                                      </p:cBhvr>
                                      <p:tavLst>
                                        <p:tav tm="0">
                                          <p:val>
                                            <p:strVal val="0-#ppt_w/2"/>
                                          </p:val>
                                        </p:tav>
                                        <p:tav tm="100000">
                                          <p:val>
                                            <p:strVal val="#ppt_x"/>
                                          </p:val>
                                        </p:tav>
                                      </p:tavLst>
                                    </p:anim>
                                    <p:anim calcmode="lin" valueType="num">
                                      <p:cBhvr additive="base">
                                        <p:cTn id="15" dur="500" fill="hold"/>
                                        <p:tgtEl>
                                          <p:spTgt spid="248"/>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245"/>
                                        </p:tgtEl>
                                        <p:attrNameLst>
                                          <p:attrName>style.visibility</p:attrName>
                                        </p:attrNameLst>
                                      </p:cBhvr>
                                      <p:to>
                                        <p:strVal val="visible"/>
                                      </p:to>
                                    </p:set>
                                    <p:anim calcmode="lin" valueType="num">
                                      <p:cBhvr additive="base">
                                        <p:cTn id="19" dur="500" fill="hold"/>
                                        <p:tgtEl>
                                          <p:spTgt spid="245"/>
                                        </p:tgtEl>
                                        <p:attrNameLst>
                                          <p:attrName>ppt_x</p:attrName>
                                        </p:attrNameLst>
                                      </p:cBhvr>
                                      <p:tavLst>
                                        <p:tav tm="0">
                                          <p:val>
                                            <p:strVal val="0-#ppt_w/2"/>
                                          </p:val>
                                        </p:tav>
                                        <p:tav tm="100000">
                                          <p:val>
                                            <p:strVal val="#ppt_x"/>
                                          </p:val>
                                        </p:tav>
                                      </p:tavLst>
                                    </p:anim>
                                    <p:anim calcmode="lin" valueType="num">
                                      <p:cBhvr additive="base">
                                        <p:cTn id="20" dur="500" fill="hold"/>
                                        <p:tgtEl>
                                          <p:spTgt spid="24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42"/>
                                        </p:tgtEl>
                                        <p:attrNameLst>
                                          <p:attrName>style.visibility</p:attrName>
                                        </p:attrNameLst>
                                      </p:cBhvr>
                                      <p:to>
                                        <p:strVal val="visible"/>
                                      </p:to>
                                    </p:set>
                                    <p:anim calcmode="lin" valueType="num">
                                      <p:cBhvr additive="base">
                                        <p:cTn id="23" dur="500" fill="hold"/>
                                        <p:tgtEl>
                                          <p:spTgt spid="242"/>
                                        </p:tgtEl>
                                        <p:attrNameLst>
                                          <p:attrName>ppt_x</p:attrName>
                                        </p:attrNameLst>
                                      </p:cBhvr>
                                      <p:tavLst>
                                        <p:tav tm="0">
                                          <p:val>
                                            <p:strVal val="0-#ppt_w/2"/>
                                          </p:val>
                                        </p:tav>
                                        <p:tav tm="100000">
                                          <p:val>
                                            <p:strVal val="#ppt_x"/>
                                          </p:val>
                                        </p:tav>
                                      </p:tavLst>
                                    </p:anim>
                                    <p:anim calcmode="lin" valueType="num">
                                      <p:cBhvr additive="base">
                                        <p:cTn id="24" dur="500" fill="hold"/>
                                        <p:tgtEl>
                                          <p:spTgt spid="242"/>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400"/>
                                  </p:stCondLst>
                                  <p:childTnLst>
                                    <p:set>
                                      <p:cBhvr>
                                        <p:cTn id="26" dur="1" fill="hold">
                                          <p:stCondLst>
                                            <p:cond delay="0"/>
                                          </p:stCondLst>
                                        </p:cTn>
                                        <p:tgtEl>
                                          <p:spTgt spid="239"/>
                                        </p:tgtEl>
                                        <p:attrNameLst>
                                          <p:attrName>style.visibility</p:attrName>
                                        </p:attrNameLst>
                                      </p:cBhvr>
                                      <p:to>
                                        <p:strVal val="visible"/>
                                      </p:to>
                                    </p:set>
                                    <p:anim calcmode="lin" valueType="num">
                                      <p:cBhvr additive="base">
                                        <p:cTn id="27" dur="500" fill="hold"/>
                                        <p:tgtEl>
                                          <p:spTgt spid="239"/>
                                        </p:tgtEl>
                                        <p:attrNameLst>
                                          <p:attrName>ppt_x</p:attrName>
                                        </p:attrNameLst>
                                      </p:cBhvr>
                                      <p:tavLst>
                                        <p:tav tm="0">
                                          <p:val>
                                            <p:strVal val="0-#ppt_w/2"/>
                                          </p:val>
                                        </p:tav>
                                        <p:tav tm="100000">
                                          <p:val>
                                            <p:strVal val="#ppt_x"/>
                                          </p:val>
                                        </p:tav>
                                      </p:tavLst>
                                    </p:anim>
                                    <p:anim calcmode="lin" valueType="num">
                                      <p:cBhvr additive="base">
                                        <p:cTn id="28" dur="500" fill="hold"/>
                                        <p:tgtEl>
                                          <p:spTgt spid="23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600"/>
                                  </p:stCondLst>
                                  <p:childTnLst>
                                    <p:set>
                                      <p:cBhvr>
                                        <p:cTn id="30" dur="1" fill="hold">
                                          <p:stCondLst>
                                            <p:cond delay="0"/>
                                          </p:stCondLst>
                                        </p:cTn>
                                        <p:tgtEl>
                                          <p:spTgt spid="236"/>
                                        </p:tgtEl>
                                        <p:attrNameLst>
                                          <p:attrName>style.visibility</p:attrName>
                                        </p:attrNameLst>
                                      </p:cBhvr>
                                      <p:to>
                                        <p:strVal val="visible"/>
                                      </p:to>
                                    </p:set>
                                    <p:anim calcmode="lin" valueType="num">
                                      <p:cBhvr additive="base">
                                        <p:cTn id="31" dur="500" fill="hold"/>
                                        <p:tgtEl>
                                          <p:spTgt spid="236"/>
                                        </p:tgtEl>
                                        <p:attrNameLst>
                                          <p:attrName>ppt_x</p:attrName>
                                        </p:attrNameLst>
                                      </p:cBhvr>
                                      <p:tavLst>
                                        <p:tav tm="0">
                                          <p:val>
                                            <p:strVal val="0-#ppt_w/2"/>
                                          </p:val>
                                        </p:tav>
                                        <p:tav tm="100000">
                                          <p:val>
                                            <p:strVal val="#ppt_x"/>
                                          </p:val>
                                        </p:tav>
                                      </p:tavLst>
                                    </p:anim>
                                    <p:anim calcmode="lin" valueType="num">
                                      <p:cBhvr additive="base">
                                        <p:cTn id="32" dur="500" fill="hold"/>
                                        <p:tgtEl>
                                          <p:spTgt spid="236"/>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800"/>
                                  </p:stCondLst>
                                  <p:childTnLst>
                                    <p:set>
                                      <p:cBhvr>
                                        <p:cTn id="34" dur="1" fill="hold">
                                          <p:stCondLst>
                                            <p:cond delay="0"/>
                                          </p:stCondLst>
                                        </p:cTn>
                                        <p:tgtEl>
                                          <p:spTgt spid="233"/>
                                        </p:tgtEl>
                                        <p:attrNameLst>
                                          <p:attrName>style.visibility</p:attrName>
                                        </p:attrNameLst>
                                      </p:cBhvr>
                                      <p:to>
                                        <p:strVal val="visible"/>
                                      </p:to>
                                    </p:set>
                                    <p:anim calcmode="lin" valueType="num">
                                      <p:cBhvr additive="base">
                                        <p:cTn id="35" dur="500" fill="hold"/>
                                        <p:tgtEl>
                                          <p:spTgt spid="233"/>
                                        </p:tgtEl>
                                        <p:attrNameLst>
                                          <p:attrName>ppt_x</p:attrName>
                                        </p:attrNameLst>
                                      </p:cBhvr>
                                      <p:tavLst>
                                        <p:tav tm="0">
                                          <p:val>
                                            <p:strVal val="0-#ppt_w/2"/>
                                          </p:val>
                                        </p:tav>
                                        <p:tav tm="100000">
                                          <p:val>
                                            <p:strVal val="#ppt_x"/>
                                          </p:val>
                                        </p:tav>
                                      </p:tavLst>
                                    </p:anim>
                                    <p:anim calcmode="lin" valueType="num">
                                      <p:cBhvr additive="base">
                                        <p:cTn id="36" dur="500" fill="hold"/>
                                        <p:tgtEl>
                                          <p:spTgt spid="233"/>
                                        </p:tgtEl>
                                        <p:attrNameLst>
                                          <p:attrName>ppt_y</p:attrName>
                                        </p:attrNameLst>
                                      </p:cBhvr>
                                      <p:tavLst>
                                        <p:tav tm="0">
                                          <p:val>
                                            <p:strVal val="#ppt_y"/>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150" fill="hold"/>
                                        <p:tgtEl>
                                          <p:spTgt spid="58"/>
                                        </p:tgtEl>
                                        <p:attrNameLst>
                                          <p:attrName>ppt_w</p:attrName>
                                        </p:attrNameLst>
                                      </p:cBhvr>
                                      <p:tavLst>
                                        <p:tav tm="0">
                                          <p:val>
                                            <p:strVal val="(6*min(max(#ppt_w*#ppt_h,.3),1)-7.4)/-.7*#ppt_w"/>
                                          </p:val>
                                        </p:tav>
                                        <p:tav tm="100000">
                                          <p:val>
                                            <p:strVal val="#ppt_w"/>
                                          </p:val>
                                        </p:tav>
                                      </p:tavLst>
                                    </p:anim>
                                    <p:anim calcmode="lin" valueType="num">
                                      <p:cBhvr>
                                        <p:cTn id="40" dur="150" fill="hold"/>
                                        <p:tgtEl>
                                          <p:spTgt spid="58"/>
                                        </p:tgtEl>
                                        <p:attrNameLst>
                                          <p:attrName>ppt_h</p:attrName>
                                        </p:attrNameLst>
                                      </p:cBhvr>
                                      <p:tavLst>
                                        <p:tav tm="0">
                                          <p:val>
                                            <p:strVal val="(6*min(max(#ppt_w*#ppt_h,.3),1)-7.4)/-.7*#ppt_h"/>
                                          </p:val>
                                        </p:tav>
                                        <p:tav tm="100000">
                                          <p:val>
                                            <p:strVal val="#ppt_h"/>
                                          </p:val>
                                        </p:tav>
                                      </p:tavLst>
                                    </p:anim>
                                    <p:anim calcmode="lin" valueType="num">
                                      <p:cBhvr>
                                        <p:cTn id="41" dur="150" fill="hold"/>
                                        <p:tgtEl>
                                          <p:spTgt spid="58"/>
                                        </p:tgtEl>
                                        <p:attrNameLst>
                                          <p:attrName>ppt_x</p:attrName>
                                        </p:attrNameLst>
                                      </p:cBhvr>
                                      <p:tavLst>
                                        <p:tav tm="0">
                                          <p:val>
                                            <p:fltVal val="0.5"/>
                                          </p:val>
                                        </p:tav>
                                        <p:tav tm="100000">
                                          <p:val>
                                            <p:strVal val="#ppt_x"/>
                                          </p:val>
                                        </p:tav>
                                      </p:tavLst>
                                    </p:anim>
                                    <p:anim calcmode="lin" valueType="num">
                                      <p:cBhvr>
                                        <p:cTn id="42" dur="150" fill="hold"/>
                                        <p:tgtEl>
                                          <p:spTgt spid="58"/>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1800"/>
                            </p:stCondLst>
                            <p:childTnLst>
                              <p:par>
                                <p:cTn id="44" presetID="23" presetClass="entr" presetSubtype="36"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150" fill="hold"/>
                                        <p:tgtEl>
                                          <p:spTgt spid="59"/>
                                        </p:tgtEl>
                                        <p:attrNameLst>
                                          <p:attrName>ppt_w</p:attrName>
                                        </p:attrNameLst>
                                      </p:cBhvr>
                                      <p:tavLst>
                                        <p:tav tm="0">
                                          <p:val>
                                            <p:strVal val="(6*min(max(#ppt_w*#ppt_h,.3),1)-7.4)/-.7*#ppt_w"/>
                                          </p:val>
                                        </p:tav>
                                        <p:tav tm="100000">
                                          <p:val>
                                            <p:strVal val="#ppt_w"/>
                                          </p:val>
                                        </p:tav>
                                      </p:tavLst>
                                    </p:anim>
                                    <p:anim calcmode="lin" valueType="num">
                                      <p:cBhvr>
                                        <p:cTn id="47" dur="150" fill="hold"/>
                                        <p:tgtEl>
                                          <p:spTgt spid="59"/>
                                        </p:tgtEl>
                                        <p:attrNameLst>
                                          <p:attrName>ppt_h</p:attrName>
                                        </p:attrNameLst>
                                      </p:cBhvr>
                                      <p:tavLst>
                                        <p:tav tm="0">
                                          <p:val>
                                            <p:strVal val="(6*min(max(#ppt_w*#ppt_h,.3),1)-7.4)/-.7*#ppt_h"/>
                                          </p:val>
                                        </p:tav>
                                        <p:tav tm="100000">
                                          <p:val>
                                            <p:strVal val="#ppt_h"/>
                                          </p:val>
                                        </p:tav>
                                      </p:tavLst>
                                    </p:anim>
                                    <p:anim calcmode="lin" valueType="num">
                                      <p:cBhvr>
                                        <p:cTn id="48" dur="150" fill="hold"/>
                                        <p:tgtEl>
                                          <p:spTgt spid="59"/>
                                        </p:tgtEl>
                                        <p:attrNameLst>
                                          <p:attrName>ppt_x</p:attrName>
                                        </p:attrNameLst>
                                      </p:cBhvr>
                                      <p:tavLst>
                                        <p:tav tm="0">
                                          <p:val>
                                            <p:fltVal val="0.5"/>
                                          </p:val>
                                        </p:tav>
                                        <p:tav tm="100000">
                                          <p:val>
                                            <p:strVal val="#ppt_x"/>
                                          </p:val>
                                        </p:tav>
                                      </p:tavLst>
                                    </p:anim>
                                    <p:anim calcmode="lin" valueType="num">
                                      <p:cBhvr>
                                        <p:cTn id="49" dur="15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1950"/>
                            </p:stCondLst>
                            <p:childTnLst>
                              <p:par>
                                <p:cTn id="51" presetID="23" presetClass="entr" presetSubtype="36"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p:cTn id="53" dur="150" fill="hold"/>
                                        <p:tgtEl>
                                          <p:spTgt spid="60"/>
                                        </p:tgtEl>
                                        <p:attrNameLst>
                                          <p:attrName>ppt_w</p:attrName>
                                        </p:attrNameLst>
                                      </p:cBhvr>
                                      <p:tavLst>
                                        <p:tav tm="0">
                                          <p:val>
                                            <p:strVal val="(6*min(max(#ppt_w*#ppt_h,.3),1)-7.4)/-.7*#ppt_w"/>
                                          </p:val>
                                        </p:tav>
                                        <p:tav tm="100000">
                                          <p:val>
                                            <p:strVal val="#ppt_w"/>
                                          </p:val>
                                        </p:tav>
                                      </p:tavLst>
                                    </p:anim>
                                    <p:anim calcmode="lin" valueType="num">
                                      <p:cBhvr>
                                        <p:cTn id="54" dur="150" fill="hold"/>
                                        <p:tgtEl>
                                          <p:spTgt spid="60"/>
                                        </p:tgtEl>
                                        <p:attrNameLst>
                                          <p:attrName>ppt_h</p:attrName>
                                        </p:attrNameLst>
                                      </p:cBhvr>
                                      <p:tavLst>
                                        <p:tav tm="0">
                                          <p:val>
                                            <p:strVal val="(6*min(max(#ppt_w*#ppt_h,.3),1)-7.4)/-.7*#ppt_h"/>
                                          </p:val>
                                        </p:tav>
                                        <p:tav tm="100000">
                                          <p:val>
                                            <p:strVal val="#ppt_h"/>
                                          </p:val>
                                        </p:tav>
                                      </p:tavLst>
                                    </p:anim>
                                    <p:anim calcmode="lin" valueType="num">
                                      <p:cBhvr>
                                        <p:cTn id="55" dur="150" fill="hold"/>
                                        <p:tgtEl>
                                          <p:spTgt spid="60"/>
                                        </p:tgtEl>
                                        <p:attrNameLst>
                                          <p:attrName>ppt_x</p:attrName>
                                        </p:attrNameLst>
                                      </p:cBhvr>
                                      <p:tavLst>
                                        <p:tav tm="0">
                                          <p:val>
                                            <p:fltVal val="0.5"/>
                                          </p:val>
                                        </p:tav>
                                        <p:tav tm="100000">
                                          <p:val>
                                            <p:strVal val="#ppt_x"/>
                                          </p:val>
                                        </p:tav>
                                      </p:tavLst>
                                    </p:anim>
                                    <p:anim calcmode="lin" valueType="num">
                                      <p:cBhvr>
                                        <p:cTn id="56" dur="15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2100"/>
                            </p:stCondLst>
                            <p:childTnLst>
                              <p:par>
                                <p:cTn id="58" presetID="23" presetClass="entr" presetSubtype="36"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150" fill="hold"/>
                                        <p:tgtEl>
                                          <p:spTgt spid="61"/>
                                        </p:tgtEl>
                                        <p:attrNameLst>
                                          <p:attrName>ppt_w</p:attrName>
                                        </p:attrNameLst>
                                      </p:cBhvr>
                                      <p:tavLst>
                                        <p:tav tm="0">
                                          <p:val>
                                            <p:strVal val="(6*min(max(#ppt_w*#ppt_h,.3),1)-7.4)/-.7*#ppt_w"/>
                                          </p:val>
                                        </p:tav>
                                        <p:tav tm="100000">
                                          <p:val>
                                            <p:strVal val="#ppt_w"/>
                                          </p:val>
                                        </p:tav>
                                      </p:tavLst>
                                    </p:anim>
                                    <p:anim calcmode="lin" valueType="num">
                                      <p:cBhvr>
                                        <p:cTn id="61" dur="150" fill="hold"/>
                                        <p:tgtEl>
                                          <p:spTgt spid="61"/>
                                        </p:tgtEl>
                                        <p:attrNameLst>
                                          <p:attrName>ppt_h</p:attrName>
                                        </p:attrNameLst>
                                      </p:cBhvr>
                                      <p:tavLst>
                                        <p:tav tm="0">
                                          <p:val>
                                            <p:strVal val="(6*min(max(#ppt_w*#ppt_h,.3),1)-7.4)/-.7*#ppt_h"/>
                                          </p:val>
                                        </p:tav>
                                        <p:tav tm="100000">
                                          <p:val>
                                            <p:strVal val="#ppt_h"/>
                                          </p:val>
                                        </p:tav>
                                      </p:tavLst>
                                    </p:anim>
                                    <p:anim calcmode="lin" valueType="num">
                                      <p:cBhvr>
                                        <p:cTn id="62" dur="150" fill="hold"/>
                                        <p:tgtEl>
                                          <p:spTgt spid="61"/>
                                        </p:tgtEl>
                                        <p:attrNameLst>
                                          <p:attrName>ppt_x</p:attrName>
                                        </p:attrNameLst>
                                      </p:cBhvr>
                                      <p:tavLst>
                                        <p:tav tm="0">
                                          <p:val>
                                            <p:fltVal val="0.5"/>
                                          </p:val>
                                        </p:tav>
                                        <p:tav tm="100000">
                                          <p:val>
                                            <p:strVal val="#ppt_x"/>
                                          </p:val>
                                        </p:tav>
                                      </p:tavLst>
                                    </p:anim>
                                    <p:anim calcmode="lin" valueType="num">
                                      <p:cBhvr>
                                        <p:cTn id="63" dur="15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2250"/>
                            </p:stCondLst>
                            <p:childTnLst>
                              <p:par>
                                <p:cTn id="65" presetID="53" presetClass="entr" presetSubtype="16"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 calcmode="lin" valueType="num">
                                      <p:cBhvr>
                                        <p:cTn id="67" dur="300" fill="hold"/>
                                        <p:tgtEl>
                                          <p:spTgt spid="63"/>
                                        </p:tgtEl>
                                        <p:attrNameLst>
                                          <p:attrName>ppt_w</p:attrName>
                                        </p:attrNameLst>
                                      </p:cBhvr>
                                      <p:tavLst>
                                        <p:tav tm="0">
                                          <p:val>
                                            <p:fltVal val="0"/>
                                          </p:val>
                                        </p:tav>
                                        <p:tav tm="100000">
                                          <p:val>
                                            <p:strVal val="#ppt_w"/>
                                          </p:val>
                                        </p:tav>
                                      </p:tavLst>
                                    </p:anim>
                                    <p:anim calcmode="lin" valueType="num">
                                      <p:cBhvr>
                                        <p:cTn id="68" dur="300" fill="hold"/>
                                        <p:tgtEl>
                                          <p:spTgt spid="63"/>
                                        </p:tgtEl>
                                        <p:attrNameLst>
                                          <p:attrName>ppt_h</p:attrName>
                                        </p:attrNameLst>
                                      </p:cBhvr>
                                      <p:tavLst>
                                        <p:tav tm="0">
                                          <p:val>
                                            <p:fltVal val="0"/>
                                          </p:val>
                                        </p:tav>
                                        <p:tav tm="100000">
                                          <p:val>
                                            <p:strVal val="#ppt_h"/>
                                          </p:val>
                                        </p:tav>
                                      </p:tavLst>
                                    </p:anim>
                                    <p:animEffect transition="in" filter="fade">
                                      <p:cBhvr>
                                        <p:cTn id="69" dur="300"/>
                                        <p:tgtEl>
                                          <p:spTgt spid="63"/>
                                        </p:tgtEl>
                                      </p:cBhvr>
                                    </p:animEffect>
                                  </p:childTnLst>
                                </p:cTn>
                              </p:par>
                            </p:childTnLst>
                          </p:cTn>
                        </p:par>
                        <p:par>
                          <p:cTn id="70" fill="hold">
                            <p:stCondLst>
                              <p:cond delay="2550"/>
                            </p:stCondLst>
                            <p:childTnLst>
                              <p:par>
                                <p:cTn id="71" presetID="53" presetClass="entr" presetSubtype="16"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300" fill="hold"/>
                                        <p:tgtEl>
                                          <p:spTgt spid="64"/>
                                        </p:tgtEl>
                                        <p:attrNameLst>
                                          <p:attrName>ppt_w</p:attrName>
                                        </p:attrNameLst>
                                      </p:cBhvr>
                                      <p:tavLst>
                                        <p:tav tm="0">
                                          <p:val>
                                            <p:fltVal val="0"/>
                                          </p:val>
                                        </p:tav>
                                        <p:tav tm="100000">
                                          <p:val>
                                            <p:strVal val="#ppt_w"/>
                                          </p:val>
                                        </p:tav>
                                      </p:tavLst>
                                    </p:anim>
                                    <p:anim calcmode="lin" valueType="num">
                                      <p:cBhvr>
                                        <p:cTn id="74" dur="300" fill="hold"/>
                                        <p:tgtEl>
                                          <p:spTgt spid="64"/>
                                        </p:tgtEl>
                                        <p:attrNameLst>
                                          <p:attrName>ppt_h</p:attrName>
                                        </p:attrNameLst>
                                      </p:cBhvr>
                                      <p:tavLst>
                                        <p:tav tm="0">
                                          <p:val>
                                            <p:fltVal val="0"/>
                                          </p:val>
                                        </p:tav>
                                        <p:tav tm="100000">
                                          <p:val>
                                            <p:strVal val="#ppt_h"/>
                                          </p:val>
                                        </p:tav>
                                      </p:tavLst>
                                    </p:anim>
                                    <p:animEffect transition="in" filter="fade">
                                      <p:cBhvr>
                                        <p:cTn id="75" dur="300"/>
                                        <p:tgtEl>
                                          <p:spTgt spid="64"/>
                                        </p:tgtEl>
                                      </p:cBhvr>
                                    </p:animEffect>
                                  </p:childTnLst>
                                </p:cTn>
                              </p:par>
                            </p:childTnLst>
                          </p:cTn>
                        </p:par>
                        <p:par>
                          <p:cTn id="76" fill="hold">
                            <p:stCondLst>
                              <p:cond delay="2850"/>
                            </p:stCondLst>
                            <p:childTnLst>
                              <p:par>
                                <p:cTn id="77" presetID="53" presetClass="entr" presetSubtype="16"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 calcmode="lin" valueType="num">
                                      <p:cBhvr>
                                        <p:cTn id="79" dur="300" fill="hold"/>
                                        <p:tgtEl>
                                          <p:spTgt spid="65"/>
                                        </p:tgtEl>
                                        <p:attrNameLst>
                                          <p:attrName>ppt_w</p:attrName>
                                        </p:attrNameLst>
                                      </p:cBhvr>
                                      <p:tavLst>
                                        <p:tav tm="0">
                                          <p:val>
                                            <p:fltVal val="0"/>
                                          </p:val>
                                        </p:tav>
                                        <p:tav tm="100000">
                                          <p:val>
                                            <p:strVal val="#ppt_w"/>
                                          </p:val>
                                        </p:tav>
                                      </p:tavLst>
                                    </p:anim>
                                    <p:anim calcmode="lin" valueType="num">
                                      <p:cBhvr>
                                        <p:cTn id="80" dur="300" fill="hold"/>
                                        <p:tgtEl>
                                          <p:spTgt spid="65"/>
                                        </p:tgtEl>
                                        <p:attrNameLst>
                                          <p:attrName>ppt_h</p:attrName>
                                        </p:attrNameLst>
                                      </p:cBhvr>
                                      <p:tavLst>
                                        <p:tav tm="0">
                                          <p:val>
                                            <p:fltVal val="0"/>
                                          </p:val>
                                        </p:tav>
                                        <p:tav tm="100000">
                                          <p:val>
                                            <p:strVal val="#ppt_h"/>
                                          </p:val>
                                        </p:tav>
                                      </p:tavLst>
                                    </p:anim>
                                    <p:animEffect transition="in" filter="fade">
                                      <p:cBhvr>
                                        <p:cTn id="81" dur="300"/>
                                        <p:tgtEl>
                                          <p:spTgt spid="65"/>
                                        </p:tgtEl>
                                      </p:cBhvr>
                                    </p:animEffect>
                                  </p:childTnLst>
                                </p:cTn>
                              </p:par>
                            </p:childTnLst>
                          </p:cTn>
                        </p:par>
                        <p:par>
                          <p:cTn id="82" fill="hold">
                            <p:stCondLst>
                              <p:cond delay="3150"/>
                            </p:stCondLst>
                            <p:childTnLst>
                              <p:par>
                                <p:cTn id="83" presetID="53" presetClass="entr" presetSubtype="16" fill="hold" grpId="0" nodeType="after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p:cTn id="85" dur="300" fill="hold"/>
                                        <p:tgtEl>
                                          <p:spTgt spid="66"/>
                                        </p:tgtEl>
                                        <p:attrNameLst>
                                          <p:attrName>ppt_w</p:attrName>
                                        </p:attrNameLst>
                                      </p:cBhvr>
                                      <p:tavLst>
                                        <p:tav tm="0">
                                          <p:val>
                                            <p:fltVal val="0"/>
                                          </p:val>
                                        </p:tav>
                                        <p:tav tm="100000">
                                          <p:val>
                                            <p:strVal val="#ppt_w"/>
                                          </p:val>
                                        </p:tav>
                                      </p:tavLst>
                                    </p:anim>
                                    <p:anim calcmode="lin" valueType="num">
                                      <p:cBhvr>
                                        <p:cTn id="86" dur="300" fill="hold"/>
                                        <p:tgtEl>
                                          <p:spTgt spid="66"/>
                                        </p:tgtEl>
                                        <p:attrNameLst>
                                          <p:attrName>ppt_h</p:attrName>
                                        </p:attrNameLst>
                                      </p:cBhvr>
                                      <p:tavLst>
                                        <p:tav tm="0">
                                          <p:val>
                                            <p:fltVal val="0"/>
                                          </p:val>
                                        </p:tav>
                                        <p:tav tm="100000">
                                          <p:val>
                                            <p:strVal val="#ppt_h"/>
                                          </p:val>
                                        </p:tav>
                                      </p:tavLst>
                                    </p:anim>
                                    <p:animEffect transition="in" filter="fade">
                                      <p:cBhvr>
                                        <p:cTn id="87" dur="300"/>
                                        <p:tgtEl>
                                          <p:spTgt spid="66"/>
                                        </p:tgtEl>
                                      </p:cBhvr>
                                    </p:animEffect>
                                  </p:childTnLst>
                                </p:cTn>
                              </p:par>
                            </p:childTnLst>
                          </p:cTn>
                        </p:par>
                        <p:par>
                          <p:cTn id="88" fill="hold">
                            <p:stCondLst>
                              <p:cond delay="34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55"/>
                                        </p:tgtEl>
                                        <p:attrNameLst>
                                          <p:attrName>style.visibility</p:attrName>
                                        </p:attrNameLst>
                                      </p:cBhvr>
                                      <p:to>
                                        <p:strVal val="visible"/>
                                      </p:to>
                                    </p:set>
                                    <p:anim calcmode="lin" valueType="num">
                                      <p:cBhvr>
                                        <p:cTn id="9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55"/>
                                        </p:tgtEl>
                                        <p:attrNameLst>
                                          <p:attrName>ppt_y</p:attrName>
                                        </p:attrNameLst>
                                      </p:cBhvr>
                                      <p:tavLst>
                                        <p:tav tm="0">
                                          <p:val>
                                            <p:strVal val="#ppt_y"/>
                                          </p:val>
                                        </p:tav>
                                        <p:tav tm="100000">
                                          <p:val>
                                            <p:strVal val="#ppt_y"/>
                                          </p:val>
                                        </p:tav>
                                      </p:tavLst>
                                    </p:anim>
                                    <p:anim calcmode="lin" valueType="num">
                                      <p:cBhvr>
                                        <p:cTn id="9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55"/>
                                        </p:tgtEl>
                                      </p:cBhvr>
                                    </p:animEffect>
                                  </p:childTnLst>
                                </p:cTn>
                              </p:par>
                            </p:childTnLst>
                          </p:cTn>
                        </p:par>
                        <p:par>
                          <p:cTn id="96" fill="hold">
                            <p:stCondLst>
                              <p:cond delay="4600"/>
                            </p:stCondLst>
                            <p:childTnLst>
                              <p:par>
                                <p:cTn id="97" presetID="16" presetClass="entr" presetSubtype="21"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Effect transition="in" filter="barn(inVertical)">
                                      <p:cBhvr>
                                        <p:cTn id="99" dur="2000"/>
                                        <p:tgtEl>
                                          <p:spTgt spid="53"/>
                                        </p:tgtEl>
                                      </p:cBhvr>
                                    </p:animEffect>
                                  </p:childTnLst>
                                </p:cTn>
                              </p:par>
                            </p:childTnLst>
                          </p:cTn>
                        </p:par>
                        <p:par>
                          <p:cTn id="100" fill="hold">
                            <p:stCondLst>
                              <p:cond delay="6600"/>
                            </p:stCondLst>
                            <p:childTnLst>
                              <p:par>
                                <p:cTn id="101" presetID="1" presetClass="entr" presetSubtype="0"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childTnLst>
                                </p:cTn>
                              </p:par>
                            </p:childTnLst>
                          </p:cTn>
                        </p:par>
                        <p:par>
                          <p:cTn id="103" fill="hold">
                            <p:stCondLst>
                              <p:cond delay="6600"/>
                            </p:stCondLst>
                            <p:childTnLst>
                              <p:par>
                                <p:cTn id="104" presetID="1" presetClass="entr" presetSubtype="0" fill="hold" grpId="0" nodeType="afterEffect">
                                  <p:stCondLst>
                                    <p:cond delay="0"/>
                                  </p:stCondLst>
                                  <p:childTnLst>
                                    <p:set>
                                      <p:cBhvr>
                                        <p:cTn id="105" dur="1" fill="hold">
                                          <p:stCondLst>
                                            <p:cond delay="0"/>
                                          </p:stCondLst>
                                        </p:cTn>
                                        <p:tgtEl>
                                          <p:spTgt spid="56"/>
                                        </p:tgtEl>
                                        <p:attrNameLst>
                                          <p:attrName>style.visibility</p:attrName>
                                        </p:attrNameLst>
                                      </p:cBhvr>
                                      <p:to>
                                        <p:strVal val="visible"/>
                                      </p:to>
                                    </p:set>
                                  </p:childTnLst>
                                </p:cTn>
                              </p:par>
                            </p:childTnLst>
                          </p:cTn>
                        </p:par>
                        <p:par>
                          <p:cTn id="106" fill="hold">
                            <p:stCondLst>
                              <p:cond delay="660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54"/>
                                        </p:tgtEl>
                                        <p:attrNameLst>
                                          <p:attrName>style.visibility</p:attrName>
                                        </p:attrNameLst>
                                      </p:cBhvr>
                                      <p:to>
                                        <p:strVal val="visible"/>
                                      </p:to>
                                    </p:set>
                                    <p:anim by="(-#ppt_w*2)" calcmode="lin" valueType="num">
                                      <p:cBhvr rctx="PPT">
                                        <p:cTn id="109" dur="500" autoRev="1" fill="hold">
                                          <p:stCondLst>
                                            <p:cond delay="0"/>
                                          </p:stCondLst>
                                        </p:cTn>
                                        <p:tgtEl>
                                          <p:spTgt spid="54"/>
                                        </p:tgtEl>
                                        <p:attrNameLst>
                                          <p:attrName>ppt_w</p:attrName>
                                        </p:attrNameLst>
                                      </p:cBhvr>
                                    </p:anim>
                                    <p:anim by="(#ppt_w*0.50)" calcmode="lin" valueType="num">
                                      <p:cBhvr>
                                        <p:cTn id="110" dur="500" decel="50000" autoRev="1" fill="hold">
                                          <p:stCondLst>
                                            <p:cond delay="0"/>
                                          </p:stCondLst>
                                        </p:cTn>
                                        <p:tgtEl>
                                          <p:spTgt spid="54"/>
                                        </p:tgtEl>
                                        <p:attrNameLst>
                                          <p:attrName>ppt_x</p:attrName>
                                        </p:attrNameLst>
                                      </p:cBhvr>
                                    </p:anim>
                                    <p:anim from="(-#ppt_h/2)" to="(#ppt_y)" calcmode="lin" valueType="num">
                                      <p:cBhvr>
                                        <p:cTn id="111" dur="1000" fill="hold">
                                          <p:stCondLst>
                                            <p:cond delay="0"/>
                                          </p:stCondLst>
                                        </p:cTn>
                                        <p:tgtEl>
                                          <p:spTgt spid="54"/>
                                        </p:tgtEl>
                                        <p:attrNameLst>
                                          <p:attrName>ppt_y</p:attrName>
                                        </p:attrNameLst>
                                      </p:cBhvr>
                                    </p:anim>
                                    <p:animRot by="21600000">
                                      <p:cBhvr>
                                        <p:cTn id="112" dur="1000" fill="hold">
                                          <p:stCondLst>
                                            <p:cond delay="0"/>
                                          </p:stCondLst>
                                        </p:cTn>
                                        <p:tgtEl>
                                          <p:spTgt spid="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3" repeatCount="indefinite" fill="hold" display="0">
                  <p:stCondLst>
                    <p:cond delay="indefinite"/>
                  </p:stCondLst>
                  <p:endCondLst>
                    <p:cond evt="onStopAudio" delay="0">
                      <p:tgtEl>
                        <p:sldTgt/>
                      </p:tgtEl>
                    </p:cond>
                  </p:endCondLst>
                </p:cTn>
                <p:tgtEl>
                  <p:spTgt spid="3"/>
                </p:tgtEl>
              </p:cMediaNode>
            </p:audio>
          </p:childTnLst>
        </p:cTn>
      </p:par>
    </p:tnLst>
    <p:bldLst>
      <p:bldP spid="249" grpId="0"/>
      <p:bldP spid="53" grpId="0"/>
      <p:bldP spid="54" grpId="0"/>
      <p:bldP spid="55" grpId="0"/>
      <p:bldP spid="56" grpId="0" animBg="1"/>
      <p:bldP spid="57" grpId="0" animBg="1"/>
      <p:bldP spid="58" grpId="0" animBg="1"/>
      <p:bldP spid="59" grpId="0" animBg="1"/>
      <p:bldP spid="60" grpId="0" animBg="1"/>
      <p:bldP spid="61" grpId="0" animBg="1"/>
      <p:bldP spid="63" grpId="0"/>
      <p:bldP spid="64" grpId="0"/>
      <p:bldP spid="65" grpId="0"/>
      <p:bldP spid="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828094" y="206527"/>
            <a:ext cx="4337053"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企业架构</a:t>
            </a:r>
            <a:endParaRPr lang="zh-CN" altLang="zh-CN" sz="3599" dirty="0"/>
          </a:p>
        </p:txBody>
      </p:sp>
      <p:sp>
        <p:nvSpPr>
          <p:cNvPr id="5" name="TextBox 4"/>
          <p:cNvSpPr txBox="1"/>
          <p:nvPr/>
        </p:nvSpPr>
        <p:spPr>
          <a:xfrm>
            <a:off x="2922559" y="394809"/>
            <a:ext cx="3461971"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The enterprise architecture </a:t>
            </a:r>
          </a:p>
        </p:txBody>
      </p:sp>
      <p:grpSp>
        <p:nvGrpSpPr>
          <p:cNvPr id="6" name="组合 5"/>
          <p:cNvGrpSpPr/>
          <p:nvPr/>
        </p:nvGrpSpPr>
        <p:grpSpPr>
          <a:xfrm>
            <a:off x="3792" y="231784"/>
            <a:ext cx="758949" cy="693260"/>
            <a:chOff x="0" y="532828"/>
            <a:chExt cx="759125" cy="568897"/>
          </a:xfrm>
        </p:grpSpPr>
        <p:sp>
          <p:nvSpPr>
            <p:cNvPr id="7" name="矩形 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12" name="组合 11"/>
          <p:cNvGrpSpPr/>
          <p:nvPr/>
        </p:nvGrpSpPr>
        <p:grpSpPr>
          <a:xfrm>
            <a:off x="3792" y="921962"/>
            <a:ext cx="12187592" cy="45708"/>
            <a:chOff x="0" y="532828"/>
            <a:chExt cx="759125" cy="568897"/>
          </a:xfrm>
        </p:grpSpPr>
        <p:sp>
          <p:nvSpPr>
            <p:cNvPr id="13" name="矩形 1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p:nvPr/>
        </p:nvCxnSpPr>
        <p:spPr>
          <a:xfrm flipH="1">
            <a:off x="2822648" y="3576988"/>
            <a:ext cx="116812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94" idx="2"/>
          </p:cNvCxnSpPr>
          <p:nvPr/>
        </p:nvCxnSpPr>
        <p:spPr>
          <a:xfrm flipH="1">
            <a:off x="5788845" y="2128866"/>
            <a:ext cx="579730" cy="1202781"/>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5777667" y="3763424"/>
            <a:ext cx="590910" cy="1818473"/>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8351853" y="4216934"/>
            <a:ext cx="966272"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618714" y="2452062"/>
            <a:ext cx="1601757" cy="463424"/>
            <a:chOff x="6797535" y="2414529"/>
            <a:chExt cx="1602128" cy="463531"/>
          </a:xfrm>
        </p:grpSpPr>
        <p:cxnSp>
          <p:nvCxnSpPr>
            <p:cNvPr id="38" name="直接连接符 37"/>
            <p:cNvCxnSpPr/>
            <p:nvPr/>
          </p:nvCxnSpPr>
          <p:spPr>
            <a:xfrm flipH="1">
              <a:off x="6797535" y="2414529"/>
              <a:ext cx="635632" cy="463531"/>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433167" y="2414529"/>
              <a:ext cx="966496"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a:endCxn id="93" idx="3"/>
          </p:cNvCxnSpPr>
          <p:nvPr/>
        </p:nvCxnSpPr>
        <p:spPr>
          <a:xfrm flipH="1">
            <a:off x="7074868" y="1928080"/>
            <a:ext cx="2214072" cy="4703"/>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066062" y="1444997"/>
            <a:ext cx="2276969" cy="366294"/>
            <a:chOff x="6219844" y="1349931"/>
            <a:chExt cx="2277496" cy="366379"/>
          </a:xfrm>
        </p:grpSpPr>
        <p:cxnSp>
          <p:nvCxnSpPr>
            <p:cNvPr id="42" name="直接连接符 41"/>
            <p:cNvCxnSpPr/>
            <p:nvPr/>
          </p:nvCxnSpPr>
          <p:spPr>
            <a:xfrm flipH="1">
              <a:off x="6219844" y="1349931"/>
              <a:ext cx="333282" cy="366379"/>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553125" y="1349931"/>
              <a:ext cx="1944215"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350715" y="2891160"/>
            <a:ext cx="955421" cy="121200"/>
            <a:chOff x="7529706" y="2853730"/>
            <a:chExt cx="955642" cy="121228"/>
          </a:xfrm>
        </p:grpSpPr>
        <p:cxnSp>
          <p:nvCxnSpPr>
            <p:cNvPr id="45" name="直接连接符 44"/>
            <p:cNvCxnSpPr/>
            <p:nvPr/>
          </p:nvCxnSpPr>
          <p:spPr>
            <a:xfrm flipH="1">
              <a:off x="7984898" y="2853730"/>
              <a:ext cx="50045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7529706" y="2854275"/>
              <a:ext cx="454056" cy="120683"/>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8254200" y="3107134"/>
            <a:ext cx="1034739" cy="230723"/>
            <a:chOff x="7433167" y="3069754"/>
            <a:chExt cx="1034979" cy="230776"/>
          </a:xfrm>
        </p:grpSpPr>
        <p:cxnSp>
          <p:nvCxnSpPr>
            <p:cNvPr id="48" name="直接连接符 47"/>
            <p:cNvCxnSpPr/>
            <p:nvPr/>
          </p:nvCxnSpPr>
          <p:spPr>
            <a:xfrm flipH="1">
              <a:off x="8014093" y="3278625"/>
              <a:ext cx="454053" cy="21904"/>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7433167" y="3069754"/>
              <a:ext cx="580928" cy="230776"/>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8124766" y="3770426"/>
            <a:ext cx="1245914" cy="390561"/>
            <a:chOff x="7251138" y="3733199"/>
            <a:chExt cx="1246202" cy="390651"/>
          </a:xfrm>
        </p:grpSpPr>
        <p:cxnSp>
          <p:nvCxnSpPr>
            <p:cNvPr id="51" name="直接连接符 50"/>
            <p:cNvCxnSpPr/>
            <p:nvPr/>
          </p:nvCxnSpPr>
          <p:spPr>
            <a:xfrm flipH="1" flipV="1">
              <a:off x="7916415" y="3736897"/>
              <a:ext cx="580925" cy="14098"/>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251138" y="3733199"/>
              <a:ext cx="676334" cy="390651"/>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166266" y="4627319"/>
            <a:ext cx="1139870" cy="256007"/>
            <a:chOff x="7345214" y="4590291"/>
            <a:chExt cx="1140134" cy="256066"/>
          </a:xfrm>
        </p:grpSpPr>
        <p:cxnSp>
          <p:nvCxnSpPr>
            <p:cNvPr id="54" name="直接连接符 53"/>
            <p:cNvCxnSpPr/>
            <p:nvPr/>
          </p:nvCxnSpPr>
          <p:spPr>
            <a:xfrm flipH="1">
              <a:off x="7772468" y="4590291"/>
              <a:ext cx="71288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345214" y="4590291"/>
              <a:ext cx="427256" cy="256066"/>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8181902" y="4895845"/>
            <a:ext cx="1107036" cy="147905"/>
            <a:chOff x="7360854" y="4858878"/>
            <a:chExt cx="1107292" cy="147939"/>
          </a:xfrm>
        </p:grpSpPr>
        <p:cxnSp>
          <p:nvCxnSpPr>
            <p:cNvPr id="57" name="直接连接符 56"/>
            <p:cNvCxnSpPr/>
            <p:nvPr/>
          </p:nvCxnSpPr>
          <p:spPr>
            <a:xfrm flipH="1">
              <a:off x="7984898" y="5006817"/>
              <a:ext cx="483248"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flipV="1">
              <a:off x="7360854" y="4858878"/>
              <a:ext cx="653240" cy="147939"/>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5777666" y="3553468"/>
            <a:ext cx="1164746" cy="641903"/>
            <a:chOff x="4956061" y="3516191"/>
            <a:chExt cx="1165016" cy="642052"/>
          </a:xfrm>
        </p:grpSpPr>
        <p:cxnSp>
          <p:nvCxnSpPr>
            <p:cNvPr id="60" name="直接连接符 59"/>
            <p:cNvCxnSpPr/>
            <p:nvPr/>
          </p:nvCxnSpPr>
          <p:spPr>
            <a:xfrm flipH="1" flipV="1">
              <a:off x="4956061" y="3516191"/>
              <a:ext cx="664566" cy="642052"/>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5620627" y="4158243"/>
              <a:ext cx="50045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5648867" y="3369406"/>
            <a:ext cx="1293547" cy="1526439"/>
            <a:chOff x="4896942" y="3586878"/>
            <a:chExt cx="1224135" cy="1272000"/>
          </a:xfrm>
        </p:grpSpPr>
        <p:cxnSp>
          <p:nvCxnSpPr>
            <p:cNvPr id="63" name="直接连接符 62"/>
            <p:cNvCxnSpPr/>
            <p:nvPr/>
          </p:nvCxnSpPr>
          <p:spPr>
            <a:xfrm flipH="1" flipV="1">
              <a:off x="4896942" y="3586878"/>
              <a:ext cx="723685" cy="127200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5620627" y="4858878"/>
              <a:ext cx="50045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5648866" y="3004663"/>
            <a:ext cx="1269363" cy="520118"/>
            <a:chOff x="4827231" y="2967259"/>
            <a:chExt cx="1269657" cy="520238"/>
          </a:xfrm>
        </p:grpSpPr>
        <p:cxnSp>
          <p:nvCxnSpPr>
            <p:cNvPr id="66" name="直接连接符 65"/>
            <p:cNvCxnSpPr/>
            <p:nvPr/>
          </p:nvCxnSpPr>
          <p:spPr>
            <a:xfrm flipH="1">
              <a:off x="5596438" y="2972345"/>
              <a:ext cx="500450"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4827231" y="2967259"/>
              <a:ext cx="769207" cy="520238"/>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1195983" y="3251117"/>
            <a:ext cx="2076221" cy="534416"/>
            <a:chOff x="373317" y="3213770"/>
            <a:chExt cx="2076702" cy="534540"/>
          </a:xfrm>
        </p:grpSpPr>
        <p:sp>
          <p:nvSpPr>
            <p:cNvPr id="69" name="圆角矩形 68"/>
            <p:cNvSpPr/>
            <p:nvPr/>
          </p:nvSpPr>
          <p:spPr>
            <a:xfrm>
              <a:off x="373317" y="3241897"/>
              <a:ext cx="2076702" cy="506413"/>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70" name="TextBox 152"/>
            <p:cNvSpPr>
              <a:spLocks noChangeArrowheads="1"/>
            </p:cNvSpPr>
            <p:nvPr/>
          </p:nvSpPr>
          <p:spPr bwMode="auto">
            <a:xfrm>
              <a:off x="861887" y="3213770"/>
              <a:ext cx="1099562" cy="507831"/>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defRPr/>
              </a:pPr>
              <a:r>
                <a:rPr lang="zh-CN" altLang="en-US" b="1" kern="0" dirty="0">
                  <a:solidFill>
                    <a:schemeClr val="bg1"/>
                  </a:solidFill>
                  <a:latin typeface="微软雅黑" pitchFamily="34" charset="-122"/>
                  <a:ea typeface="微软雅黑" pitchFamily="34" charset="-122"/>
                  <a:sym typeface="微软雅黑" pitchFamily="34" charset="-122"/>
                </a:rPr>
                <a:t>董事会</a:t>
              </a:r>
              <a:endParaRPr lang="zh-CN" altLang="en-US" b="1" kern="0" dirty="0">
                <a:solidFill>
                  <a:schemeClr val="bg1"/>
                </a:solidFill>
                <a:latin typeface="Arial" charset="0"/>
              </a:endParaRPr>
            </a:p>
          </p:txBody>
        </p:sp>
      </p:grpSp>
      <p:grpSp>
        <p:nvGrpSpPr>
          <p:cNvPr id="71" name="组合 70"/>
          <p:cNvGrpSpPr/>
          <p:nvPr/>
        </p:nvGrpSpPr>
        <p:grpSpPr>
          <a:xfrm>
            <a:off x="3719614" y="3251117"/>
            <a:ext cx="2076221" cy="534416"/>
            <a:chOff x="2897532" y="3213770"/>
            <a:chExt cx="2076702" cy="534540"/>
          </a:xfrm>
        </p:grpSpPr>
        <p:sp>
          <p:nvSpPr>
            <p:cNvPr id="72" name="圆角矩形 71"/>
            <p:cNvSpPr/>
            <p:nvPr/>
          </p:nvSpPr>
          <p:spPr>
            <a:xfrm>
              <a:off x="2897532" y="3241897"/>
              <a:ext cx="2076702" cy="506413"/>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73" name="TextBox 152"/>
            <p:cNvSpPr>
              <a:spLocks noChangeArrowheads="1"/>
            </p:cNvSpPr>
            <p:nvPr/>
          </p:nvSpPr>
          <p:spPr bwMode="auto">
            <a:xfrm>
              <a:off x="3339048" y="3213770"/>
              <a:ext cx="1099562" cy="507831"/>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b="1" kern="0" dirty="0">
                  <a:solidFill>
                    <a:schemeClr val="bg1"/>
                  </a:solidFill>
                  <a:latin typeface="微软雅黑" pitchFamily="34" charset="-122"/>
                  <a:ea typeface="微软雅黑" pitchFamily="34" charset="-122"/>
                  <a:sym typeface="微软雅黑" pitchFamily="34" charset="-122"/>
                </a:rPr>
                <a:t>总经理</a:t>
              </a:r>
              <a:endParaRPr lang="zh-CN" altLang="en-US" b="1" kern="0" dirty="0">
                <a:solidFill>
                  <a:schemeClr val="bg1"/>
                </a:solidFill>
                <a:latin typeface="微软雅黑" pitchFamily="34" charset="-122"/>
                <a:ea typeface="微软雅黑" pitchFamily="34" charset="-122"/>
              </a:endParaRPr>
            </a:p>
          </p:txBody>
        </p:sp>
      </p:grpSp>
      <p:grpSp>
        <p:nvGrpSpPr>
          <p:cNvPr id="74" name="组合 73"/>
          <p:cNvGrpSpPr/>
          <p:nvPr/>
        </p:nvGrpSpPr>
        <p:grpSpPr>
          <a:xfrm>
            <a:off x="6885576" y="4633255"/>
            <a:ext cx="1466278" cy="461558"/>
            <a:chOff x="6064227" y="4596227"/>
            <a:chExt cx="1466617" cy="461665"/>
          </a:xfrm>
        </p:grpSpPr>
        <p:sp>
          <p:nvSpPr>
            <p:cNvPr id="75" name="圆角矩形 74"/>
            <p:cNvSpPr/>
            <p:nvPr/>
          </p:nvSpPr>
          <p:spPr>
            <a:xfrm>
              <a:off x="6064227" y="4680058"/>
              <a:ext cx="1466617" cy="35764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76" name="TextBox 152"/>
            <p:cNvSpPr>
              <a:spLocks noChangeArrowheads="1"/>
            </p:cNvSpPr>
            <p:nvPr/>
          </p:nvSpPr>
          <p:spPr bwMode="auto">
            <a:xfrm>
              <a:off x="6214293" y="4596227"/>
              <a:ext cx="1099562"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客服部</a:t>
              </a:r>
              <a:endParaRPr lang="zh-CN" altLang="en-US" sz="1600" b="1" kern="0" dirty="0">
                <a:solidFill>
                  <a:schemeClr val="bg1"/>
                </a:solidFill>
                <a:latin typeface="微软雅黑" pitchFamily="34" charset="-122"/>
                <a:ea typeface="微软雅黑" pitchFamily="34" charset="-122"/>
              </a:endParaRPr>
            </a:p>
          </p:txBody>
        </p:sp>
      </p:grpSp>
      <p:grpSp>
        <p:nvGrpSpPr>
          <p:cNvPr id="77" name="组合 76"/>
          <p:cNvGrpSpPr/>
          <p:nvPr/>
        </p:nvGrpSpPr>
        <p:grpSpPr>
          <a:xfrm>
            <a:off x="6885576" y="3955861"/>
            <a:ext cx="1466278" cy="461558"/>
            <a:chOff x="6064227" y="3918676"/>
            <a:chExt cx="1466617" cy="461665"/>
          </a:xfrm>
        </p:grpSpPr>
        <p:sp>
          <p:nvSpPr>
            <p:cNvPr id="78" name="圆角矩形 77"/>
            <p:cNvSpPr/>
            <p:nvPr/>
          </p:nvSpPr>
          <p:spPr>
            <a:xfrm>
              <a:off x="6064227" y="3969086"/>
              <a:ext cx="1466617" cy="35764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79" name="TextBox 152"/>
            <p:cNvSpPr>
              <a:spLocks noChangeArrowheads="1"/>
            </p:cNvSpPr>
            <p:nvPr/>
          </p:nvSpPr>
          <p:spPr bwMode="auto">
            <a:xfrm>
              <a:off x="6193085" y="3918676"/>
              <a:ext cx="1099562"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销售部</a:t>
              </a:r>
              <a:endParaRPr lang="zh-CN" altLang="en-US" sz="1600" b="1" kern="0" dirty="0">
                <a:solidFill>
                  <a:schemeClr val="bg1"/>
                </a:solidFill>
                <a:latin typeface="微软雅黑" pitchFamily="34" charset="-122"/>
                <a:ea typeface="微软雅黑" pitchFamily="34" charset="-122"/>
              </a:endParaRPr>
            </a:p>
          </p:txBody>
        </p:sp>
      </p:grpSp>
      <p:grpSp>
        <p:nvGrpSpPr>
          <p:cNvPr id="80" name="组合 79"/>
          <p:cNvGrpSpPr/>
          <p:nvPr/>
        </p:nvGrpSpPr>
        <p:grpSpPr>
          <a:xfrm>
            <a:off x="6885576" y="2750093"/>
            <a:ext cx="1466278" cy="461558"/>
            <a:chOff x="6064227" y="2712629"/>
            <a:chExt cx="1466617" cy="461665"/>
          </a:xfrm>
        </p:grpSpPr>
        <p:sp>
          <p:nvSpPr>
            <p:cNvPr id="81" name="圆角矩形 80"/>
            <p:cNvSpPr/>
            <p:nvPr/>
          </p:nvSpPr>
          <p:spPr>
            <a:xfrm>
              <a:off x="6064227" y="2788439"/>
              <a:ext cx="1466617" cy="35764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82" name="TextBox 152"/>
            <p:cNvSpPr>
              <a:spLocks noChangeArrowheads="1"/>
            </p:cNvSpPr>
            <p:nvPr/>
          </p:nvSpPr>
          <p:spPr bwMode="auto">
            <a:xfrm>
              <a:off x="6193085" y="2712629"/>
              <a:ext cx="1099562"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产品部</a:t>
              </a:r>
              <a:endParaRPr lang="zh-CN" altLang="en-US" sz="1600" b="1" kern="0" dirty="0">
                <a:solidFill>
                  <a:schemeClr val="bg1"/>
                </a:solidFill>
                <a:latin typeface="微软雅黑" pitchFamily="34" charset="-122"/>
                <a:ea typeface="微软雅黑" pitchFamily="34" charset="-122"/>
              </a:endParaRPr>
            </a:p>
          </p:txBody>
        </p:sp>
      </p:grpSp>
      <p:cxnSp>
        <p:nvCxnSpPr>
          <p:cNvPr id="84" name="直接连接符 83"/>
          <p:cNvCxnSpPr/>
          <p:nvPr/>
        </p:nvCxnSpPr>
        <p:spPr>
          <a:xfrm flipH="1">
            <a:off x="6942412" y="5665335"/>
            <a:ext cx="2346527" cy="0"/>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6918230" y="5461246"/>
            <a:ext cx="2370710" cy="696752"/>
            <a:chOff x="6096888" y="5424410"/>
            <a:chExt cx="2371259" cy="696913"/>
          </a:xfrm>
        </p:grpSpPr>
        <p:cxnSp>
          <p:nvCxnSpPr>
            <p:cNvPr id="87" name="直接连接符 86"/>
            <p:cNvCxnSpPr/>
            <p:nvPr/>
          </p:nvCxnSpPr>
          <p:spPr>
            <a:xfrm flipH="1" flipV="1">
              <a:off x="6553125" y="6085720"/>
              <a:ext cx="1915022" cy="35603"/>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flipV="1">
              <a:off x="6096888" y="5424410"/>
              <a:ext cx="456237" cy="661311"/>
            </a:xfrm>
            <a:prstGeom prst="line">
              <a:avLst/>
            </a:prstGeom>
            <a:ln w="28575">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5608589" y="5352720"/>
            <a:ext cx="1466278" cy="461558"/>
            <a:chOff x="4786945" y="5106465"/>
            <a:chExt cx="1466617" cy="461665"/>
          </a:xfrm>
        </p:grpSpPr>
        <p:sp>
          <p:nvSpPr>
            <p:cNvPr id="90" name="圆角矩形 89"/>
            <p:cNvSpPr/>
            <p:nvPr/>
          </p:nvSpPr>
          <p:spPr>
            <a:xfrm>
              <a:off x="4786945" y="5156875"/>
              <a:ext cx="1466617" cy="35764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91" name="TextBox 152"/>
            <p:cNvSpPr>
              <a:spLocks noChangeArrowheads="1"/>
            </p:cNvSpPr>
            <p:nvPr/>
          </p:nvSpPr>
          <p:spPr bwMode="auto">
            <a:xfrm>
              <a:off x="4827230" y="5106465"/>
              <a:ext cx="1426331"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网站运营部</a:t>
              </a:r>
              <a:endParaRPr lang="zh-CN" altLang="en-US" sz="1600" b="1" kern="0" dirty="0">
                <a:solidFill>
                  <a:schemeClr val="bg1"/>
                </a:solidFill>
                <a:latin typeface="微软雅黑" pitchFamily="34" charset="-122"/>
                <a:ea typeface="微软雅黑" pitchFamily="34" charset="-122"/>
              </a:endParaRPr>
            </a:p>
          </p:txBody>
        </p:sp>
      </p:grpSp>
      <p:grpSp>
        <p:nvGrpSpPr>
          <p:cNvPr id="92" name="组合 91"/>
          <p:cNvGrpSpPr/>
          <p:nvPr/>
        </p:nvGrpSpPr>
        <p:grpSpPr>
          <a:xfrm>
            <a:off x="5608589" y="1667308"/>
            <a:ext cx="1466278" cy="461558"/>
            <a:chOff x="4786945" y="1629594"/>
            <a:chExt cx="1466617" cy="461665"/>
          </a:xfrm>
        </p:grpSpPr>
        <p:sp>
          <p:nvSpPr>
            <p:cNvPr id="93" name="圆角矩形 92"/>
            <p:cNvSpPr/>
            <p:nvPr/>
          </p:nvSpPr>
          <p:spPr>
            <a:xfrm>
              <a:off x="4786945" y="1716310"/>
              <a:ext cx="1466617" cy="35764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94" name="TextBox 152"/>
            <p:cNvSpPr>
              <a:spLocks noChangeArrowheads="1"/>
            </p:cNvSpPr>
            <p:nvPr/>
          </p:nvSpPr>
          <p:spPr bwMode="auto">
            <a:xfrm>
              <a:off x="4997326" y="1629594"/>
              <a:ext cx="1099562"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财务部</a:t>
              </a:r>
              <a:endParaRPr lang="zh-CN" altLang="en-US" sz="1600" b="1" kern="0" dirty="0">
                <a:solidFill>
                  <a:schemeClr val="bg1"/>
                </a:solidFill>
                <a:latin typeface="微软雅黑" pitchFamily="34" charset="-122"/>
                <a:ea typeface="微软雅黑" pitchFamily="34" charset="-122"/>
              </a:endParaRPr>
            </a:p>
          </p:txBody>
        </p:sp>
      </p:grpSp>
      <p:grpSp>
        <p:nvGrpSpPr>
          <p:cNvPr id="95" name="组合 94"/>
          <p:cNvGrpSpPr/>
          <p:nvPr/>
        </p:nvGrpSpPr>
        <p:grpSpPr>
          <a:xfrm>
            <a:off x="9220471" y="1137975"/>
            <a:ext cx="1249517" cy="461558"/>
            <a:chOff x="8399663" y="1100138"/>
            <a:chExt cx="1249806" cy="461665"/>
          </a:xfrm>
        </p:grpSpPr>
        <p:sp>
          <p:nvSpPr>
            <p:cNvPr id="96" name="圆角矩形 95"/>
            <p:cNvSpPr/>
            <p:nvPr/>
          </p:nvSpPr>
          <p:spPr>
            <a:xfrm>
              <a:off x="8399663" y="1197546"/>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97" name="TextBox 152"/>
            <p:cNvSpPr>
              <a:spLocks noChangeArrowheads="1"/>
            </p:cNvSpPr>
            <p:nvPr/>
          </p:nvSpPr>
          <p:spPr bwMode="auto">
            <a:xfrm>
              <a:off x="8563082" y="1100138"/>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会计</a:t>
              </a:r>
              <a:endParaRPr lang="zh-CN" altLang="en-US" sz="1600" b="1" kern="0" dirty="0">
                <a:solidFill>
                  <a:schemeClr val="bg1"/>
                </a:solidFill>
                <a:latin typeface="微软雅黑" pitchFamily="34" charset="-122"/>
                <a:ea typeface="微软雅黑" pitchFamily="34" charset="-122"/>
              </a:endParaRPr>
            </a:p>
          </p:txBody>
        </p:sp>
      </p:grpSp>
      <p:grpSp>
        <p:nvGrpSpPr>
          <p:cNvPr id="98" name="组合 97"/>
          <p:cNvGrpSpPr/>
          <p:nvPr/>
        </p:nvGrpSpPr>
        <p:grpSpPr>
          <a:xfrm>
            <a:off x="9220471" y="1640366"/>
            <a:ext cx="1249517" cy="461558"/>
            <a:chOff x="8399663" y="1602645"/>
            <a:chExt cx="1249806" cy="461665"/>
          </a:xfrm>
        </p:grpSpPr>
        <p:sp>
          <p:nvSpPr>
            <p:cNvPr id="99" name="圆角矩形 98"/>
            <p:cNvSpPr/>
            <p:nvPr/>
          </p:nvSpPr>
          <p:spPr>
            <a:xfrm>
              <a:off x="8399663" y="1701602"/>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0" name="TextBox 152"/>
            <p:cNvSpPr>
              <a:spLocks noChangeArrowheads="1"/>
            </p:cNvSpPr>
            <p:nvPr/>
          </p:nvSpPr>
          <p:spPr bwMode="auto">
            <a:xfrm>
              <a:off x="8563082" y="1602645"/>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rPr>
                <a:t>出纳</a:t>
              </a:r>
            </a:p>
          </p:txBody>
        </p:sp>
      </p:grpSp>
      <p:grpSp>
        <p:nvGrpSpPr>
          <p:cNvPr id="101" name="组合 100"/>
          <p:cNvGrpSpPr/>
          <p:nvPr/>
        </p:nvGrpSpPr>
        <p:grpSpPr>
          <a:xfrm>
            <a:off x="9220471" y="2133724"/>
            <a:ext cx="1249517" cy="461558"/>
            <a:chOff x="8399663" y="2096118"/>
            <a:chExt cx="1249806" cy="461665"/>
          </a:xfrm>
        </p:grpSpPr>
        <p:sp>
          <p:nvSpPr>
            <p:cNvPr id="102" name="圆角矩形 101"/>
            <p:cNvSpPr/>
            <p:nvPr/>
          </p:nvSpPr>
          <p:spPr>
            <a:xfrm>
              <a:off x="8399663" y="2205658"/>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3" name="TextBox 152"/>
            <p:cNvSpPr>
              <a:spLocks noChangeArrowheads="1"/>
            </p:cNvSpPr>
            <p:nvPr/>
          </p:nvSpPr>
          <p:spPr bwMode="auto">
            <a:xfrm>
              <a:off x="8563082" y="2096118"/>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物流部</a:t>
              </a:r>
              <a:endParaRPr lang="zh-CN" altLang="en-US" sz="1600" b="1" kern="0"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9220471" y="2579957"/>
            <a:ext cx="1249517" cy="461558"/>
            <a:chOff x="8399663" y="2542454"/>
            <a:chExt cx="1249806" cy="461665"/>
          </a:xfrm>
        </p:grpSpPr>
        <p:sp>
          <p:nvSpPr>
            <p:cNvPr id="105" name="圆角矩形 104"/>
            <p:cNvSpPr/>
            <p:nvPr/>
          </p:nvSpPr>
          <p:spPr>
            <a:xfrm>
              <a:off x="8399663" y="2637706"/>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6" name="TextBox 152"/>
            <p:cNvSpPr>
              <a:spLocks noChangeArrowheads="1"/>
            </p:cNvSpPr>
            <p:nvPr/>
          </p:nvSpPr>
          <p:spPr bwMode="auto">
            <a:xfrm>
              <a:off x="8563082" y="2542454"/>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基地部</a:t>
              </a:r>
              <a:endParaRPr lang="zh-CN" altLang="en-US" sz="1600" b="1" kern="0"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9220471" y="3010317"/>
            <a:ext cx="1249517" cy="461558"/>
            <a:chOff x="8399663" y="2972914"/>
            <a:chExt cx="1249806" cy="461665"/>
          </a:xfrm>
        </p:grpSpPr>
        <p:sp>
          <p:nvSpPr>
            <p:cNvPr id="108" name="圆角矩形 107"/>
            <p:cNvSpPr/>
            <p:nvPr/>
          </p:nvSpPr>
          <p:spPr>
            <a:xfrm>
              <a:off x="8399663" y="3069754"/>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9" name="TextBox 152"/>
            <p:cNvSpPr>
              <a:spLocks noChangeArrowheads="1"/>
            </p:cNvSpPr>
            <p:nvPr/>
          </p:nvSpPr>
          <p:spPr bwMode="auto">
            <a:xfrm>
              <a:off x="8563082" y="2972914"/>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质量部</a:t>
              </a:r>
              <a:endParaRPr lang="zh-CN" altLang="en-US" sz="1600" b="1" kern="0" dirty="0">
                <a:solidFill>
                  <a:schemeClr val="bg1"/>
                </a:solidFill>
                <a:latin typeface="微软雅黑" pitchFamily="34" charset="-122"/>
                <a:ea typeface="微软雅黑" pitchFamily="34" charset="-122"/>
              </a:endParaRPr>
            </a:p>
          </p:txBody>
        </p:sp>
      </p:grpSp>
      <p:grpSp>
        <p:nvGrpSpPr>
          <p:cNvPr id="110" name="组合 109"/>
          <p:cNvGrpSpPr/>
          <p:nvPr/>
        </p:nvGrpSpPr>
        <p:grpSpPr>
          <a:xfrm>
            <a:off x="9220471" y="3504735"/>
            <a:ext cx="1249517" cy="461558"/>
            <a:chOff x="8399663" y="3467446"/>
            <a:chExt cx="1249806" cy="461665"/>
          </a:xfrm>
        </p:grpSpPr>
        <p:sp>
          <p:nvSpPr>
            <p:cNvPr id="111" name="圆角矩形 110"/>
            <p:cNvSpPr/>
            <p:nvPr/>
          </p:nvSpPr>
          <p:spPr>
            <a:xfrm>
              <a:off x="8399663" y="3573810"/>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2" name="TextBox 152"/>
            <p:cNvSpPr>
              <a:spLocks noChangeArrowheads="1"/>
            </p:cNvSpPr>
            <p:nvPr/>
          </p:nvSpPr>
          <p:spPr bwMode="auto">
            <a:xfrm>
              <a:off x="8563082" y="3467446"/>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国外户部</a:t>
              </a:r>
              <a:endParaRPr lang="zh-CN" altLang="en-US" sz="1600" b="1" kern="0" dirty="0">
                <a:solidFill>
                  <a:schemeClr val="bg1"/>
                </a:solidFill>
                <a:latin typeface="微软雅黑" pitchFamily="34" charset="-122"/>
                <a:ea typeface="微软雅黑" pitchFamily="34" charset="-122"/>
              </a:endParaRPr>
            </a:p>
          </p:txBody>
        </p:sp>
      </p:grpSp>
      <p:grpSp>
        <p:nvGrpSpPr>
          <p:cNvPr id="113" name="组合 112"/>
          <p:cNvGrpSpPr/>
          <p:nvPr/>
        </p:nvGrpSpPr>
        <p:grpSpPr>
          <a:xfrm>
            <a:off x="9220471" y="4386323"/>
            <a:ext cx="1249517" cy="461558"/>
            <a:chOff x="8399663" y="4349238"/>
            <a:chExt cx="1249806" cy="461665"/>
          </a:xfrm>
        </p:grpSpPr>
        <p:sp>
          <p:nvSpPr>
            <p:cNvPr id="114" name="圆角矩形 113"/>
            <p:cNvSpPr/>
            <p:nvPr/>
          </p:nvSpPr>
          <p:spPr>
            <a:xfrm>
              <a:off x="8399663" y="4437906"/>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5" name="TextBox 152"/>
            <p:cNvSpPr>
              <a:spLocks noChangeArrowheads="1"/>
            </p:cNvSpPr>
            <p:nvPr/>
          </p:nvSpPr>
          <p:spPr bwMode="auto">
            <a:xfrm>
              <a:off x="8563082" y="4349238"/>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售前</a:t>
              </a:r>
              <a:endParaRPr lang="zh-CN" altLang="en-US" sz="1600" b="1" kern="0" dirty="0">
                <a:solidFill>
                  <a:schemeClr val="bg1"/>
                </a:solidFill>
                <a:latin typeface="微软雅黑" pitchFamily="34" charset="-122"/>
                <a:ea typeface="微软雅黑" pitchFamily="34" charset="-122"/>
              </a:endParaRPr>
            </a:p>
          </p:txBody>
        </p:sp>
      </p:grpSp>
      <p:grpSp>
        <p:nvGrpSpPr>
          <p:cNvPr id="116" name="组合 115"/>
          <p:cNvGrpSpPr/>
          <p:nvPr/>
        </p:nvGrpSpPr>
        <p:grpSpPr>
          <a:xfrm>
            <a:off x="9220471" y="4795248"/>
            <a:ext cx="1249517" cy="461558"/>
            <a:chOff x="8399663" y="4758258"/>
            <a:chExt cx="1249806" cy="461665"/>
          </a:xfrm>
        </p:grpSpPr>
        <p:sp>
          <p:nvSpPr>
            <p:cNvPr id="117" name="圆角矩形 116"/>
            <p:cNvSpPr/>
            <p:nvPr/>
          </p:nvSpPr>
          <p:spPr>
            <a:xfrm>
              <a:off x="8399663" y="4853215"/>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8" name="TextBox 152"/>
            <p:cNvSpPr>
              <a:spLocks noChangeArrowheads="1"/>
            </p:cNvSpPr>
            <p:nvPr/>
          </p:nvSpPr>
          <p:spPr bwMode="auto">
            <a:xfrm>
              <a:off x="8563082" y="4758258"/>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售后</a:t>
              </a:r>
              <a:endParaRPr lang="zh-CN" altLang="en-US" sz="1600" b="1" kern="0" dirty="0">
                <a:solidFill>
                  <a:schemeClr val="bg1"/>
                </a:solidFill>
                <a:latin typeface="微软雅黑" pitchFamily="34" charset="-122"/>
                <a:ea typeface="微软雅黑" pitchFamily="34" charset="-122"/>
              </a:endParaRPr>
            </a:p>
          </p:txBody>
        </p:sp>
      </p:grpSp>
      <p:grpSp>
        <p:nvGrpSpPr>
          <p:cNvPr id="119" name="组合 118"/>
          <p:cNvGrpSpPr/>
          <p:nvPr/>
        </p:nvGrpSpPr>
        <p:grpSpPr>
          <a:xfrm>
            <a:off x="9220471" y="5372767"/>
            <a:ext cx="1249517" cy="461558"/>
            <a:chOff x="8399663" y="5335910"/>
            <a:chExt cx="1249806" cy="461665"/>
          </a:xfrm>
        </p:grpSpPr>
        <p:sp>
          <p:nvSpPr>
            <p:cNvPr id="120" name="圆角矩形 119"/>
            <p:cNvSpPr/>
            <p:nvPr/>
          </p:nvSpPr>
          <p:spPr>
            <a:xfrm>
              <a:off x="8399663" y="5429279"/>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21" name="TextBox 152"/>
            <p:cNvSpPr>
              <a:spLocks noChangeArrowheads="1"/>
            </p:cNvSpPr>
            <p:nvPr/>
          </p:nvSpPr>
          <p:spPr bwMode="auto">
            <a:xfrm>
              <a:off x="8563082" y="5335910"/>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技术部</a:t>
              </a:r>
              <a:endParaRPr lang="zh-CN" altLang="en-US" sz="1600" b="1" kern="0" dirty="0">
                <a:solidFill>
                  <a:schemeClr val="bg1"/>
                </a:solidFill>
                <a:latin typeface="微软雅黑" pitchFamily="34" charset="-122"/>
                <a:ea typeface="微软雅黑" pitchFamily="34" charset="-122"/>
              </a:endParaRPr>
            </a:p>
          </p:txBody>
        </p:sp>
      </p:grpSp>
      <p:grpSp>
        <p:nvGrpSpPr>
          <p:cNvPr id="122" name="组合 121"/>
          <p:cNvGrpSpPr/>
          <p:nvPr/>
        </p:nvGrpSpPr>
        <p:grpSpPr>
          <a:xfrm>
            <a:off x="9220471" y="5875118"/>
            <a:ext cx="1249517" cy="461558"/>
            <a:chOff x="8399663" y="5838378"/>
            <a:chExt cx="1249806" cy="461665"/>
          </a:xfrm>
        </p:grpSpPr>
        <p:sp>
          <p:nvSpPr>
            <p:cNvPr id="123" name="圆角矩形 122"/>
            <p:cNvSpPr/>
            <p:nvPr/>
          </p:nvSpPr>
          <p:spPr>
            <a:xfrm>
              <a:off x="8399663" y="5933335"/>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24" name="TextBox 152"/>
            <p:cNvSpPr>
              <a:spLocks noChangeArrowheads="1"/>
            </p:cNvSpPr>
            <p:nvPr/>
          </p:nvSpPr>
          <p:spPr bwMode="auto">
            <a:xfrm>
              <a:off x="8563082" y="5838378"/>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市场部</a:t>
              </a:r>
              <a:endParaRPr lang="zh-CN" altLang="en-US" sz="1600" b="1" kern="0" dirty="0">
                <a:solidFill>
                  <a:schemeClr val="bg1"/>
                </a:solidFill>
                <a:latin typeface="微软雅黑" pitchFamily="34" charset="-122"/>
                <a:ea typeface="微软雅黑" pitchFamily="34" charset="-122"/>
              </a:endParaRPr>
            </a:p>
          </p:txBody>
        </p:sp>
      </p:grpSp>
      <p:grpSp>
        <p:nvGrpSpPr>
          <p:cNvPr id="125" name="组合 124"/>
          <p:cNvGrpSpPr/>
          <p:nvPr/>
        </p:nvGrpSpPr>
        <p:grpSpPr>
          <a:xfrm>
            <a:off x="9220471" y="3949737"/>
            <a:ext cx="1249517" cy="461558"/>
            <a:chOff x="8399663" y="3912551"/>
            <a:chExt cx="1249806" cy="461665"/>
          </a:xfrm>
        </p:grpSpPr>
        <p:sp>
          <p:nvSpPr>
            <p:cNvPr id="126" name="圆角矩形 125"/>
            <p:cNvSpPr/>
            <p:nvPr/>
          </p:nvSpPr>
          <p:spPr>
            <a:xfrm>
              <a:off x="8399663" y="4005858"/>
              <a:ext cx="1249806" cy="304771"/>
            </a:xfrm>
            <a:prstGeom prst="roundRect">
              <a:avLst/>
            </a:prstGeom>
            <a:solidFill>
              <a:schemeClr val="tx2">
                <a:lumMod val="60000"/>
                <a:lumOff val="40000"/>
              </a:schemeClr>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27" name="TextBox 152"/>
            <p:cNvSpPr>
              <a:spLocks noChangeArrowheads="1"/>
            </p:cNvSpPr>
            <p:nvPr/>
          </p:nvSpPr>
          <p:spPr bwMode="auto">
            <a:xfrm>
              <a:off x="8563082" y="3912551"/>
              <a:ext cx="999297" cy="461665"/>
            </a:xfrm>
            <a:prstGeom prst="rect">
              <a:avLst/>
            </a:prstGeom>
            <a:noFill/>
            <a:ln w="6350">
              <a:noFill/>
              <a:miter lim="800000"/>
              <a:headEnd/>
              <a:tailEnd/>
            </a:ln>
          </p:spPr>
          <p:txBody>
            <a:bodyPr wrap="square">
              <a:spAutoFit/>
            </a:bodyPr>
            <a:lstStyle/>
            <a:p>
              <a:pPr algn="ctr" defTabSz="914217" fontAlgn="base">
                <a:lnSpc>
                  <a:spcPct val="150000"/>
                </a:lnSpc>
                <a:spcBef>
                  <a:spcPts val="600"/>
                </a:spcBef>
                <a:spcAft>
                  <a:spcPts val="600"/>
                </a:spcAft>
              </a:pPr>
              <a:r>
                <a:rPr lang="zh-CN" altLang="en-US" sz="1600" b="1" kern="0" dirty="0">
                  <a:solidFill>
                    <a:schemeClr val="bg1"/>
                  </a:solidFill>
                  <a:latin typeface="微软雅黑" pitchFamily="34" charset="-122"/>
                  <a:ea typeface="微软雅黑" pitchFamily="34" charset="-122"/>
                  <a:sym typeface="微软雅黑" pitchFamily="34" charset="-122"/>
                </a:rPr>
                <a:t>大客户部</a:t>
              </a:r>
              <a:endParaRPr lang="zh-CN" altLang="en-US" sz="1600" b="1" kern="0" dirty="0">
                <a:solidFill>
                  <a:schemeClr val="bg1"/>
                </a:solidFill>
                <a:latin typeface="微软雅黑" pitchFamily="34" charset="-122"/>
                <a:ea typeface="微软雅黑" pitchFamily="34" charset="-122"/>
              </a:endParaRPr>
            </a:p>
          </p:txBody>
        </p:sp>
      </p:grpSp>
      <p:grpSp>
        <p:nvGrpSpPr>
          <p:cNvPr id="128" name="组合 127"/>
          <p:cNvGrpSpPr/>
          <p:nvPr/>
        </p:nvGrpSpPr>
        <p:grpSpPr>
          <a:xfrm>
            <a:off x="1055754" y="4606885"/>
            <a:ext cx="2655010" cy="875964"/>
            <a:chOff x="918855" y="4569851"/>
            <a:chExt cx="2655625" cy="876167"/>
          </a:xfrm>
        </p:grpSpPr>
        <p:sp>
          <p:nvSpPr>
            <p:cNvPr id="129" name="TextBox 128"/>
            <p:cNvSpPr txBox="1"/>
            <p:nvPr/>
          </p:nvSpPr>
          <p:spPr>
            <a:xfrm>
              <a:off x="1080517" y="4968964"/>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bg1">
                      <a:lumMod val="50000"/>
                    </a:schemeClr>
                  </a:solidFill>
                </a:rPr>
                <a:t>点击此处添加部门情况</a:t>
              </a:r>
              <a:endParaRPr lang="en-US" altLang="zh-CN" sz="1400" dirty="0">
                <a:solidFill>
                  <a:schemeClr val="bg1">
                    <a:lumMod val="50000"/>
                  </a:schemeClr>
                </a:solidFill>
              </a:endParaRPr>
            </a:p>
            <a:p>
              <a:pPr>
                <a:lnSpc>
                  <a:spcPts val="1500"/>
                </a:lnSpc>
              </a:pPr>
              <a:r>
                <a:rPr lang="zh-CN" altLang="en-US" sz="1400" dirty="0">
                  <a:solidFill>
                    <a:schemeClr val="bg1">
                      <a:lumMod val="50000"/>
                    </a:schemeClr>
                  </a:solidFill>
                </a:rPr>
                <a:t>点击此处添加内容</a:t>
              </a:r>
            </a:p>
          </p:txBody>
        </p:sp>
        <p:sp>
          <p:nvSpPr>
            <p:cNvPr id="130" name="Freeform 512"/>
            <p:cNvSpPr>
              <a:spLocks/>
            </p:cNvSpPr>
            <p:nvPr/>
          </p:nvSpPr>
          <p:spPr bwMode="auto">
            <a:xfrm>
              <a:off x="918855" y="4664453"/>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31" name="TextBox 130"/>
            <p:cNvSpPr txBox="1"/>
            <p:nvPr/>
          </p:nvSpPr>
          <p:spPr>
            <a:xfrm>
              <a:off x="1061982" y="4569851"/>
              <a:ext cx="2512498"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各部门内容</a:t>
              </a:r>
              <a:endParaRPr lang="zh-CN" altLang="zh-CN" sz="24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951394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
                                        </p:tgtEl>
                                        <p:attrNameLst>
                                          <p:attrName>ppt_y</p:attrName>
                                        </p:attrNameLst>
                                      </p:cBhvr>
                                      <p:tavLst>
                                        <p:tav tm="0">
                                          <p:val>
                                            <p:strVal val="#ppt_y"/>
                                          </p:val>
                                        </p:tav>
                                        <p:tav tm="100000">
                                          <p:val>
                                            <p:strVal val="#ppt_y"/>
                                          </p:val>
                                        </p:tav>
                                      </p:tavLst>
                                    </p:anim>
                                    <p:anim calcmode="lin" valueType="num">
                                      <p:cBhvr>
                                        <p:cTn id="13"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5"/>
                                        </p:tgtEl>
                                        <p:attrNameLst>
                                          <p:attrName>ppt_y</p:attrName>
                                        </p:attrNameLst>
                                      </p:cBhvr>
                                      <p:tavLst>
                                        <p:tav tm="0">
                                          <p:val>
                                            <p:strVal val="#ppt_y"/>
                                          </p:val>
                                        </p:tav>
                                        <p:tav tm="100000">
                                          <p:val>
                                            <p:strVal val="#ppt_y"/>
                                          </p:val>
                                        </p:tav>
                                      </p:tavLst>
                                    </p:anim>
                                    <p:anim calcmode="lin" valueType="num">
                                      <p:cBhvr>
                                        <p:cTn id="21"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5"/>
                                        </p:tgtEl>
                                      </p:cBhvr>
                                    </p:animEffect>
                                  </p:childTnLst>
                                </p:cTn>
                              </p:par>
                            </p:childTnLst>
                          </p:cTn>
                        </p:par>
                        <p:par>
                          <p:cTn id="24" fill="hold">
                            <p:stCondLst>
                              <p:cond delay="2380"/>
                            </p:stCondLst>
                            <p:childTnLst>
                              <p:par>
                                <p:cTn id="25" presetID="31" presetClass="entr" presetSubtype="0"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250" fill="hold"/>
                                        <p:tgtEl>
                                          <p:spTgt spid="68"/>
                                        </p:tgtEl>
                                        <p:attrNameLst>
                                          <p:attrName>ppt_w</p:attrName>
                                        </p:attrNameLst>
                                      </p:cBhvr>
                                      <p:tavLst>
                                        <p:tav tm="0">
                                          <p:val>
                                            <p:fltVal val="0"/>
                                          </p:val>
                                        </p:tav>
                                        <p:tav tm="100000">
                                          <p:val>
                                            <p:strVal val="#ppt_w"/>
                                          </p:val>
                                        </p:tav>
                                      </p:tavLst>
                                    </p:anim>
                                    <p:anim calcmode="lin" valueType="num">
                                      <p:cBhvr>
                                        <p:cTn id="28" dur="250" fill="hold"/>
                                        <p:tgtEl>
                                          <p:spTgt spid="68"/>
                                        </p:tgtEl>
                                        <p:attrNameLst>
                                          <p:attrName>ppt_h</p:attrName>
                                        </p:attrNameLst>
                                      </p:cBhvr>
                                      <p:tavLst>
                                        <p:tav tm="0">
                                          <p:val>
                                            <p:fltVal val="0"/>
                                          </p:val>
                                        </p:tav>
                                        <p:tav tm="100000">
                                          <p:val>
                                            <p:strVal val="#ppt_h"/>
                                          </p:val>
                                        </p:tav>
                                      </p:tavLst>
                                    </p:anim>
                                    <p:anim calcmode="lin" valueType="num">
                                      <p:cBhvr>
                                        <p:cTn id="29" dur="250" fill="hold"/>
                                        <p:tgtEl>
                                          <p:spTgt spid="68"/>
                                        </p:tgtEl>
                                        <p:attrNameLst>
                                          <p:attrName>style.rotation</p:attrName>
                                        </p:attrNameLst>
                                      </p:cBhvr>
                                      <p:tavLst>
                                        <p:tav tm="0">
                                          <p:val>
                                            <p:fltVal val="90"/>
                                          </p:val>
                                        </p:tav>
                                        <p:tav tm="100000">
                                          <p:val>
                                            <p:fltVal val="0"/>
                                          </p:val>
                                        </p:tav>
                                      </p:tavLst>
                                    </p:anim>
                                    <p:animEffect transition="in" filter="fade">
                                      <p:cBhvr>
                                        <p:cTn id="30" dur="250"/>
                                        <p:tgtEl>
                                          <p:spTgt spid="68"/>
                                        </p:tgtEl>
                                      </p:cBhvr>
                                    </p:animEffect>
                                  </p:childTnLst>
                                </p:cTn>
                              </p:par>
                            </p:childTnLst>
                          </p:cTn>
                        </p:par>
                        <p:par>
                          <p:cTn id="31" fill="hold">
                            <p:stCondLst>
                              <p:cond delay="2630"/>
                            </p:stCondLst>
                            <p:childTnLst>
                              <p:par>
                                <p:cTn id="32" presetID="22" presetClass="entr" presetSubtype="8"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250"/>
                                        <p:tgtEl>
                                          <p:spTgt spid="33"/>
                                        </p:tgtEl>
                                      </p:cBhvr>
                                    </p:animEffect>
                                  </p:childTnLst>
                                </p:cTn>
                              </p:par>
                            </p:childTnLst>
                          </p:cTn>
                        </p:par>
                        <p:par>
                          <p:cTn id="35" fill="hold">
                            <p:stCondLst>
                              <p:cond delay="2880"/>
                            </p:stCondLst>
                            <p:childTnLst>
                              <p:par>
                                <p:cTn id="36" presetID="31" presetClass="entr" presetSubtype="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250" fill="hold"/>
                                        <p:tgtEl>
                                          <p:spTgt spid="71"/>
                                        </p:tgtEl>
                                        <p:attrNameLst>
                                          <p:attrName>ppt_w</p:attrName>
                                        </p:attrNameLst>
                                      </p:cBhvr>
                                      <p:tavLst>
                                        <p:tav tm="0">
                                          <p:val>
                                            <p:fltVal val="0"/>
                                          </p:val>
                                        </p:tav>
                                        <p:tav tm="100000">
                                          <p:val>
                                            <p:strVal val="#ppt_w"/>
                                          </p:val>
                                        </p:tav>
                                      </p:tavLst>
                                    </p:anim>
                                    <p:anim calcmode="lin" valueType="num">
                                      <p:cBhvr>
                                        <p:cTn id="39" dur="250" fill="hold"/>
                                        <p:tgtEl>
                                          <p:spTgt spid="71"/>
                                        </p:tgtEl>
                                        <p:attrNameLst>
                                          <p:attrName>ppt_h</p:attrName>
                                        </p:attrNameLst>
                                      </p:cBhvr>
                                      <p:tavLst>
                                        <p:tav tm="0">
                                          <p:val>
                                            <p:fltVal val="0"/>
                                          </p:val>
                                        </p:tav>
                                        <p:tav tm="100000">
                                          <p:val>
                                            <p:strVal val="#ppt_h"/>
                                          </p:val>
                                        </p:tav>
                                      </p:tavLst>
                                    </p:anim>
                                    <p:anim calcmode="lin" valueType="num">
                                      <p:cBhvr>
                                        <p:cTn id="40" dur="250" fill="hold"/>
                                        <p:tgtEl>
                                          <p:spTgt spid="71"/>
                                        </p:tgtEl>
                                        <p:attrNameLst>
                                          <p:attrName>style.rotation</p:attrName>
                                        </p:attrNameLst>
                                      </p:cBhvr>
                                      <p:tavLst>
                                        <p:tav tm="0">
                                          <p:val>
                                            <p:fltVal val="90"/>
                                          </p:val>
                                        </p:tav>
                                        <p:tav tm="100000">
                                          <p:val>
                                            <p:fltVal val="0"/>
                                          </p:val>
                                        </p:tav>
                                      </p:tavLst>
                                    </p:anim>
                                    <p:animEffect transition="in" filter="fade">
                                      <p:cBhvr>
                                        <p:cTn id="41" dur="250"/>
                                        <p:tgtEl>
                                          <p:spTgt spid="71"/>
                                        </p:tgtEl>
                                      </p:cBhvr>
                                    </p:animEffect>
                                  </p:childTnLst>
                                </p:cTn>
                              </p:par>
                            </p:childTnLst>
                          </p:cTn>
                        </p:par>
                        <p:par>
                          <p:cTn id="42" fill="hold">
                            <p:stCondLst>
                              <p:cond delay="3130"/>
                            </p:stCondLst>
                            <p:childTnLst>
                              <p:par>
                                <p:cTn id="43" presetID="22" presetClass="entr" presetSubtype="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250"/>
                                        <p:tgtEl>
                                          <p:spTgt spid="34"/>
                                        </p:tgtEl>
                                      </p:cBhvr>
                                    </p:animEffect>
                                  </p:childTnLst>
                                </p:cTn>
                              </p:par>
                            </p:childTnLst>
                          </p:cTn>
                        </p:par>
                        <p:par>
                          <p:cTn id="46" fill="hold">
                            <p:stCondLst>
                              <p:cond delay="3380"/>
                            </p:stCondLst>
                            <p:childTnLst>
                              <p:par>
                                <p:cTn id="47" presetID="31" presetClass="entr" presetSubtype="0" fill="hold" nodeType="after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p:cTn id="49" dur="250" fill="hold"/>
                                        <p:tgtEl>
                                          <p:spTgt spid="92"/>
                                        </p:tgtEl>
                                        <p:attrNameLst>
                                          <p:attrName>ppt_w</p:attrName>
                                        </p:attrNameLst>
                                      </p:cBhvr>
                                      <p:tavLst>
                                        <p:tav tm="0">
                                          <p:val>
                                            <p:fltVal val="0"/>
                                          </p:val>
                                        </p:tav>
                                        <p:tav tm="100000">
                                          <p:val>
                                            <p:strVal val="#ppt_w"/>
                                          </p:val>
                                        </p:tav>
                                      </p:tavLst>
                                    </p:anim>
                                    <p:anim calcmode="lin" valueType="num">
                                      <p:cBhvr>
                                        <p:cTn id="50" dur="250" fill="hold"/>
                                        <p:tgtEl>
                                          <p:spTgt spid="92"/>
                                        </p:tgtEl>
                                        <p:attrNameLst>
                                          <p:attrName>ppt_h</p:attrName>
                                        </p:attrNameLst>
                                      </p:cBhvr>
                                      <p:tavLst>
                                        <p:tav tm="0">
                                          <p:val>
                                            <p:fltVal val="0"/>
                                          </p:val>
                                        </p:tav>
                                        <p:tav tm="100000">
                                          <p:val>
                                            <p:strVal val="#ppt_h"/>
                                          </p:val>
                                        </p:tav>
                                      </p:tavLst>
                                    </p:anim>
                                    <p:anim calcmode="lin" valueType="num">
                                      <p:cBhvr>
                                        <p:cTn id="51" dur="250" fill="hold"/>
                                        <p:tgtEl>
                                          <p:spTgt spid="92"/>
                                        </p:tgtEl>
                                        <p:attrNameLst>
                                          <p:attrName>style.rotation</p:attrName>
                                        </p:attrNameLst>
                                      </p:cBhvr>
                                      <p:tavLst>
                                        <p:tav tm="0">
                                          <p:val>
                                            <p:fltVal val="90"/>
                                          </p:val>
                                        </p:tav>
                                        <p:tav tm="100000">
                                          <p:val>
                                            <p:fltVal val="0"/>
                                          </p:val>
                                        </p:tav>
                                      </p:tavLst>
                                    </p:anim>
                                    <p:animEffect transition="in" filter="fade">
                                      <p:cBhvr>
                                        <p:cTn id="52" dur="250"/>
                                        <p:tgtEl>
                                          <p:spTgt spid="92"/>
                                        </p:tgtEl>
                                      </p:cBhvr>
                                    </p:animEffect>
                                  </p:childTnLst>
                                </p:cTn>
                              </p:par>
                            </p:childTnLst>
                          </p:cTn>
                        </p:par>
                        <p:par>
                          <p:cTn id="53" fill="hold">
                            <p:stCondLst>
                              <p:cond delay="3630"/>
                            </p:stCondLst>
                            <p:childTnLst>
                              <p:par>
                                <p:cTn id="54" presetID="22" presetClass="entr" presetSubtype="8" fill="hold"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250"/>
                                        <p:tgtEl>
                                          <p:spTgt spid="65"/>
                                        </p:tgtEl>
                                      </p:cBhvr>
                                    </p:animEffect>
                                  </p:childTnLst>
                                </p:cTn>
                              </p:par>
                            </p:childTnLst>
                          </p:cTn>
                        </p:par>
                        <p:par>
                          <p:cTn id="57" fill="hold">
                            <p:stCondLst>
                              <p:cond delay="3880"/>
                            </p:stCondLst>
                            <p:childTnLst>
                              <p:par>
                                <p:cTn id="58" presetID="31" presetClass="entr" presetSubtype="0" fill="hold" nodeType="after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p:cTn id="60" dur="250" fill="hold"/>
                                        <p:tgtEl>
                                          <p:spTgt spid="80"/>
                                        </p:tgtEl>
                                        <p:attrNameLst>
                                          <p:attrName>ppt_w</p:attrName>
                                        </p:attrNameLst>
                                      </p:cBhvr>
                                      <p:tavLst>
                                        <p:tav tm="0">
                                          <p:val>
                                            <p:fltVal val="0"/>
                                          </p:val>
                                        </p:tav>
                                        <p:tav tm="100000">
                                          <p:val>
                                            <p:strVal val="#ppt_w"/>
                                          </p:val>
                                        </p:tav>
                                      </p:tavLst>
                                    </p:anim>
                                    <p:anim calcmode="lin" valueType="num">
                                      <p:cBhvr>
                                        <p:cTn id="61" dur="250" fill="hold"/>
                                        <p:tgtEl>
                                          <p:spTgt spid="80"/>
                                        </p:tgtEl>
                                        <p:attrNameLst>
                                          <p:attrName>ppt_h</p:attrName>
                                        </p:attrNameLst>
                                      </p:cBhvr>
                                      <p:tavLst>
                                        <p:tav tm="0">
                                          <p:val>
                                            <p:fltVal val="0"/>
                                          </p:val>
                                        </p:tav>
                                        <p:tav tm="100000">
                                          <p:val>
                                            <p:strVal val="#ppt_h"/>
                                          </p:val>
                                        </p:tav>
                                      </p:tavLst>
                                    </p:anim>
                                    <p:anim calcmode="lin" valueType="num">
                                      <p:cBhvr>
                                        <p:cTn id="62" dur="250" fill="hold"/>
                                        <p:tgtEl>
                                          <p:spTgt spid="80"/>
                                        </p:tgtEl>
                                        <p:attrNameLst>
                                          <p:attrName>style.rotation</p:attrName>
                                        </p:attrNameLst>
                                      </p:cBhvr>
                                      <p:tavLst>
                                        <p:tav tm="0">
                                          <p:val>
                                            <p:fltVal val="90"/>
                                          </p:val>
                                        </p:tav>
                                        <p:tav tm="100000">
                                          <p:val>
                                            <p:fltVal val="0"/>
                                          </p:val>
                                        </p:tav>
                                      </p:tavLst>
                                    </p:anim>
                                    <p:animEffect transition="in" filter="fade">
                                      <p:cBhvr>
                                        <p:cTn id="63" dur="250"/>
                                        <p:tgtEl>
                                          <p:spTgt spid="80"/>
                                        </p:tgtEl>
                                      </p:cBhvr>
                                    </p:animEffect>
                                  </p:childTnLst>
                                </p:cTn>
                              </p:par>
                            </p:childTnLst>
                          </p:cTn>
                        </p:par>
                        <p:par>
                          <p:cTn id="64" fill="hold">
                            <p:stCondLst>
                              <p:cond delay="4130"/>
                            </p:stCondLst>
                            <p:childTnLst>
                              <p:par>
                                <p:cTn id="65" presetID="22" presetClass="entr" presetSubtype="8"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250"/>
                                        <p:tgtEl>
                                          <p:spTgt spid="59"/>
                                        </p:tgtEl>
                                      </p:cBhvr>
                                    </p:animEffect>
                                  </p:childTnLst>
                                </p:cTn>
                              </p:par>
                            </p:childTnLst>
                          </p:cTn>
                        </p:par>
                        <p:par>
                          <p:cTn id="68" fill="hold">
                            <p:stCondLst>
                              <p:cond delay="4380"/>
                            </p:stCondLst>
                            <p:childTnLst>
                              <p:par>
                                <p:cTn id="69" presetID="31" presetClass="entr" presetSubtype="0" fill="hold" nodeType="after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p:cTn id="71" dur="250" fill="hold"/>
                                        <p:tgtEl>
                                          <p:spTgt spid="77"/>
                                        </p:tgtEl>
                                        <p:attrNameLst>
                                          <p:attrName>ppt_w</p:attrName>
                                        </p:attrNameLst>
                                      </p:cBhvr>
                                      <p:tavLst>
                                        <p:tav tm="0">
                                          <p:val>
                                            <p:fltVal val="0"/>
                                          </p:val>
                                        </p:tav>
                                        <p:tav tm="100000">
                                          <p:val>
                                            <p:strVal val="#ppt_w"/>
                                          </p:val>
                                        </p:tav>
                                      </p:tavLst>
                                    </p:anim>
                                    <p:anim calcmode="lin" valueType="num">
                                      <p:cBhvr>
                                        <p:cTn id="72" dur="250" fill="hold"/>
                                        <p:tgtEl>
                                          <p:spTgt spid="77"/>
                                        </p:tgtEl>
                                        <p:attrNameLst>
                                          <p:attrName>ppt_h</p:attrName>
                                        </p:attrNameLst>
                                      </p:cBhvr>
                                      <p:tavLst>
                                        <p:tav tm="0">
                                          <p:val>
                                            <p:fltVal val="0"/>
                                          </p:val>
                                        </p:tav>
                                        <p:tav tm="100000">
                                          <p:val>
                                            <p:strVal val="#ppt_h"/>
                                          </p:val>
                                        </p:tav>
                                      </p:tavLst>
                                    </p:anim>
                                    <p:anim calcmode="lin" valueType="num">
                                      <p:cBhvr>
                                        <p:cTn id="73" dur="250" fill="hold"/>
                                        <p:tgtEl>
                                          <p:spTgt spid="77"/>
                                        </p:tgtEl>
                                        <p:attrNameLst>
                                          <p:attrName>style.rotation</p:attrName>
                                        </p:attrNameLst>
                                      </p:cBhvr>
                                      <p:tavLst>
                                        <p:tav tm="0">
                                          <p:val>
                                            <p:fltVal val="90"/>
                                          </p:val>
                                        </p:tav>
                                        <p:tav tm="100000">
                                          <p:val>
                                            <p:fltVal val="0"/>
                                          </p:val>
                                        </p:tav>
                                      </p:tavLst>
                                    </p:anim>
                                    <p:animEffect transition="in" filter="fade">
                                      <p:cBhvr>
                                        <p:cTn id="74" dur="250"/>
                                        <p:tgtEl>
                                          <p:spTgt spid="77"/>
                                        </p:tgtEl>
                                      </p:cBhvr>
                                    </p:animEffect>
                                  </p:childTnLst>
                                </p:cTn>
                              </p:par>
                            </p:childTnLst>
                          </p:cTn>
                        </p:par>
                        <p:par>
                          <p:cTn id="75" fill="hold">
                            <p:stCondLst>
                              <p:cond delay="4630"/>
                            </p:stCondLst>
                            <p:childTnLst>
                              <p:par>
                                <p:cTn id="76" presetID="22" presetClass="entr" presetSubtype="8"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left)">
                                      <p:cBhvr>
                                        <p:cTn id="78" dur="250"/>
                                        <p:tgtEl>
                                          <p:spTgt spid="62"/>
                                        </p:tgtEl>
                                      </p:cBhvr>
                                    </p:animEffect>
                                  </p:childTnLst>
                                </p:cTn>
                              </p:par>
                            </p:childTnLst>
                          </p:cTn>
                        </p:par>
                        <p:par>
                          <p:cTn id="79" fill="hold">
                            <p:stCondLst>
                              <p:cond delay="4880"/>
                            </p:stCondLst>
                            <p:childTnLst>
                              <p:par>
                                <p:cTn id="80" presetID="31" presetClass="entr" presetSubtype="0"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p:cTn id="82" dur="250" fill="hold"/>
                                        <p:tgtEl>
                                          <p:spTgt spid="74"/>
                                        </p:tgtEl>
                                        <p:attrNameLst>
                                          <p:attrName>ppt_w</p:attrName>
                                        </p:attrNameLst>
                                      </p:cBhvr>
                                      <p:tavLst>
                                        <p:tav tm="0">
                                          <p:val>
                                            <p:fltVal val="0"/>
                                          </p:val>
                                        </p:tav>
                                        <p:tav tm="100000">
                                          <p:val>
                                            <p:strVal val="#ppt_w"/>
                                          </p:val>
                                        </p:tav>
                                      </p:tavLst>
                                    </p:anim>
                                    <p:anim calcmode="lin" valueType="num">
                                      <p:cBhvr>
                                        <p:cTn id="83" dur="250" fill="hold"/>
                                        <p:tgtEl>
                                          <p:spTgt spid="74"/>
                                        </p:tgtEl>
                                        <p:attrNameLst>
                                          <p:attrName>ppt_h</p:attrName>
                                        </p:attrNameLst>
                                      </p:cBhvr>
                                      <p:tavLst>
                                        <p:tav tm="0">
                                          <p:val>
                                            <p:fltVal val="0"/>
                                          </p:val>
                                        </p:tav>
                                        <p:tav tm="100000">
                                          <p:val>
                                            <p:strVal val="#ppt_h"/>
                                          </p:val>
                                        </p:tav>
                                      </p:tavLst>
                                    </p:anim>
                                    <p:anim calcmode="lin" valueType="num">
                                      <p:cBhvr>
                                        <p:cTn id="84" dur="250" fill="hold"/>
                                        <p:tgtEl>
                                          <p:spTgt spid="74"/>
                                        </p:tgtEl>
                                        <p:attrNameLst>
                                          <p:attrName>style.rotation</p:attrName>
                                        </p:attrNameLst>
                                      </p:cBhvr>
                                      <p:tavLst>
                                        <p:tav tm="0">
                                          <p:val>
                                            <p:fltVal val="90"/>
                                          </p:val>
                                        </p:tav>
                                        <p:tav tm="100000">
                                          <p:val>
                                            <p:fltVal val="0"/>
                                          </p:val>
                                        </p:tav>
                                      </p:tavLst>
                                    </p:anim>
                                    <p:animEffect transition="in" filter="fade">
                                      <p:cBhvr>
                                        <p:cTn id="85" dur="250"/>
                                        <p:tgtEl>
                                          <p:spTgt spid="74"/>
                                        </p:tgtEl>
                                      </p:cBhvr>
                                    </p:animEffect>
                                  </p:childTnLst>
                                </p:cTn>
                              </p:par>
                            </p:childTnLst>
                          </p:cTn>
                        </p:par>
                        <p:par>
                          <p:cTn id="86" fill="hold">
                            <p:stCondLst>
                              <p:cond delay="513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250"/>
                                        <p:tgtEl>
                                          <p:spTgt spid="35"/>
                                        </p:tgtEl>
                                      </p:cBhvr>
                                    </p:animEffect>
                                  </p:childTnLst>
                                </p:cTn>
                              </p:par>
                            </p:childTnLst>
                          </p:cTn>
                        </p:par>
                        <p:par>
                          <p:cTn id="90" fill="hold">
                            <p:stCondLst>
                              <p:cond delay="5380"/>
                            </p:stCondLst>
                            <p:childTnLst>
                              <p:par>
                                <p:cTn id="91" presetID="31" presetClass="entr" presetSubtype="0" fill="hold" nodeType="afterEffect">
                                  <p:stCondLst>
                                    <p:cond delay="0"/>
                                  </p:stCondLst>
                                  <p:childTnLst>
                                    <p:set>
                                      <p:cBhvr>
                                        <p:cTn id="92" dur="1" fill="hold">
                                          <p:stCondLst>
                                            <p:cond delay="0"/>
                                          </p:stCondLst>
                                        </p:cTn>
                                        <p:tgtEl>
                                          <p:spTgt spid="89"/>
                                        </p:tgtEl>
                                        <p:attrNameLst>
                                          <p:attrName>style.visibility</p:attrName>
                                        </p:attrNameLst>
                                      </p:cBhvr>
                                      <p:to>
                                        <p:strVal val="visible"/>
                                      </p:to>
                                    </p:set>
                                    <p:anim calcmode="lin" valueType="num">
                                      <p:cBhvr>
                                        <p:cTn id="93" dur="250" fill="hold"/>
                                        <p:tgtEl>
                                          <p:spTgt spid="89"/>
                                        </p:tgtEl>
                                        <p:attrNameLst>
                                          <p:attrName>ppt_w</p:attrName>
                                        </p:attrNameLst>
                                      </p:cBhvr>
                                      <p:tavLst>
                                        <p:tav tm="0">
                                          <p:val>
                                            <p:fltVal val="0"/>
                                          </p:val>
                                        </p:tav>
                                        <p:tav tm="100000">
                                          <p:val>
                                            <p:strVal val="#ppt_w"/>
                                          </p:val>
                                        </p:tav>
                                      </p:tavLst>
                                    </p:anim>
                                    <p:anim calcmode="lin" valueType="num">
                                      <p:cBhvr>
                                        <p:cTn id="94" dur="250" fill="hold"/>
                                        <p:tgtEl>
                                          <p:spTgt spid="89"/>
                                        </p:tgtEl>
                                        <p:attrNameLst>
                                          <p:attrName>ppt_h</p:attrName>
                                        </p:attrNameLst>
                                      </p:cBhvr>
                                      <p:tavLst>
                                        <p:tav tm="0">
                                          <p:val>
                                            <p:fltVal val="0"/>
                                          </p:val>
                                        </p:tav>
                                        <p:tav tm="100000">
                                          <p:val>
                                            <p:strVal val="#ppt_h"/>
                                          </p:val>
                                        </p:tav>
                                      </p:tavLst>
                                    </p:anim>
                                    <p:anim calcmode="lin" valueType="num">
                                      <p:cBhvr>
                                        <p:cTn id="95" dur="250" fill="hold"/>
                                        <p:tgtEl>
                                          <p:spTgt spid="89"/>
                                        </p:tgtEl>
                                        <p:attrNameLst>
                                          <p:attrName>style.rotation</p:attrName>
                                        </p:attrNameLst>
                                      </p:cBhvr>
                                      <p:tavLst>
                                        <p:tav tm="0">
                                          <p:val>
                                            <p:fltVal val="90"/>
                                          </p:val>
                                        </p:tav>
                                        <p:tav tm="100000">
                                          <p:val>
                                            <p:fltVal val="0"/>
                                          </p:val>
                                        </p:tav>
                                      </p:tavLst>
                                    </p:anim>
                                    <p:animEffect transition="in" filter="fade">
                                      <p:cBhvr>
                                        <p:cTn id="96" dur="250"/>
                                        <p:tgtEl>
                                          <p:spTgt spid="89"/>
                                        </p:tgtEl>
                                      </p:cBhvr>
                                    </p:animEffect>
                                  </p:childTnLst>
                                </p:cTn>
                              </p:par>
                            </p:childTnLst>
                          </p:cTn>
                        </p:par>
                        <p:par>
                          <p:cTn id="97" fill="hold">
                            <p:stCondLst>
                              <p:cond delay="5630"/>
                            </p:stCondLst>
                            <p:childTnLst>
                              <p:par>
                                <p:cTn id="98" presetID="22" presetClass="entr" presetSubtype="8" fill="hold" nodeType="after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wipe(left)">
                                      <p:cBhvr>
                                        <p:cTn id="100" dur="250"/>
                                        <p:tgtEl>
                                          <p:spTgt spid="41"/>
                                        </p:tgtEl>
                                      </p:cBhvr>
                                    </p:animEffect>
                                  </p:childTnLst>
                                </p:cTn>
                              </p:par>
                            </p:childTnLst>
                          </p:cTn>
                        </p:par>
                        <p:par>
                          <p:cTn id="101" fill="hold">
                            <p:stCondLst>
                              <p:cond delay="5880"/>
                            </p:stCondLst>
                            <p:childTnLst>
                              <p:par>
                                <p:cTn id="102" presetID="31" presetClass="entr" presetSubtype="0" fill="hold" nodeType="afterEffect">
                                  <p:stCondLst>
                                    <p:cond delay="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250" fill="hold"/>
                                        <p:tgtEl>
                                          <p:spTgt spid="95"/>
                                        </p:tgtEl>
                                        <p:attrNameLst>
                                          <p:attrName>ppt_w</p:attrName>
                                        </p:attrNameLst>
                                      </p:cBhvr>
                                      <p:tavLst>
                                        <p:tav tm="0">
                                          <p:val>
                                            <p:fltVal val="0"/>
                                          </p:val>
                                        </p:tav>
                                        <p:tav tm="100000">
                                          <p:val>
                                            <p:strVal val="#ppt_w"/>
                                          </p:val>
                                        </p:tav>
                                      </p:tavLst>
                                    </p:anim>
                                    <p:anim calcmode="lin" valueType="num">
                                      <p:cBhvr>
                                        <p:cTn id="105" dur="250" fill="hold"/>
                                        <p:tgtEl>
                                          <p:spTgt spid="95"/>
                                        </p:tgtEl>
                                        <p:attrNameLst>
                                          <p:attrName>ppt_h</p:attrName>
                                        </p:attrNameLst>
                                      </p:cBhvr>
                                      <p:tavLst>
                                        <p:tav tm="0">
                                          <p:val>
                                            <p:fltVal val="0"/>
                                          </p:val>
                                        </p:tav>
                                        <p:tav tm="100000">
                                          <p:val>
                                            <p:strVal val="#ppt_h"/>
                                          </p:val>
                                        </p:tav>
                                      </p:tavLst>
                                    </p:anim>
                                    <p:anim calcmode="lin" valueType="num">
                                      <p:cBhvr>
                                        <p:cTn id="106" dur="250" fill="hold"/>
                                        <p:tgtEl>
                                          <p:spTgt spid="95"/>
                                        </p:tgtEl>
                                        <p:attrNameLst>
                                          <p:attrName>style.rotation</p:attrName>
                                        </p:attrNameLst>
                                      </p:cBhvr>
                                      <p:tavLst>
                                        <p:tav tm="0">
                                          <p:val>
                                            <p:fltVal val="90"/>
                                          </p:val>
                                        </p:tav>
                                        <p:tav tm="100000">
                                          <p:val>
                                            <p:fltVal val="0"/>
                                          </p:val>
                                        </p:tav>
                                      </p:tavLst>
                                    </p:anim>
                                    <p:animEffect transition="in" filter="fade">
                                      <p:cBhvr>
                                        <p:cTn id="107" dur="250"/>
                                        <p:tgtEl>
                                          <p:spTgt spid="95"/>
                                        </p:tgtEl>
                                      </p:cBhvr>
                                    </p:animEffect>
                                  </p:childTnLst>
                                </p:cTn>
                              </p:par>
                            </p:childTnLst>
                          </p:cTn>
                        </p:par>
                        <p:par>
                          <p:cTn id="108" fill="hold">
                            <p:stCondLst>
                              <p:cond delay="6130"/>
                            </p:stCondLst>
                            <p:childTnLst>
                              <p:par>
                                <p:cTn id="109" presetID="22" presetClass="entr" presetSubtype="8" fill="hold"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wipe(left)">
                                      <p:cBhvr>
                                        <p:cTn id="111" dur="250"/>
                                        <p:tgtEl>
                                          <p:spTgt spid="40"/>
                                        </p:tgtEl>
                                      </p:cBhvr>
                                    </p:animEffect>
                                  </p:childTnLst>
                                </p:cTn>
                              </p:par>
                            </p:childTnLst>
                          </p:cTn>
                        </p:par>
                        <p:par>
                          <p:cTn id="112" fill="hold">
                            <p:stCondLst>
                              <p:cond delay="6380"/>
                            </p:stCondLst>
                            <p:childTnLst>
                              <p:par>
                                <p:cTn id="113" presetID="31" presetClass="entr" presetSubtype="0" fill="hold" nodeType="afterEffect">
                                  <p:stCondLst>
                                    <p:cond delay="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250" fill="hold"/>
                                        <p:tgtEl>
                                          <p:spTgt spid="98"/>
                                        </p:tgtEl>
                                        <p:attrNameLst>
                                          <p:attrName>ppt_w</p:attrName>
                                        </p:attrNameLst>
                                      </p:cBhvr>
                                      <p:tavLst>
                                        <p:tav tm="0">
                                          <p:val>
                                            <p:fltVal val="0"/>
                                          </p:val>
                                        </p:tav>
                                        <p:tav tm="100000">
                                          <p:val>
                                            <p:strVal val="#ppt_w"/>
                                          </p:val>
                                        </p:tav>
                                      </p:tavLst>
                                    </p:anim>
                                    <p:anim calcmode="lin" valueType="num">
                                      <p:cBhvr>
                                        <p:cTn id="116" dur="250" fill="hold"/>
                                        <p:tgtEl>
                                          <p:spTgt spid="98"/>
                                        </p:tgtEl>
                                        <p:attrNameLst>
                                          <p:attrName>ppt_h</p:attrName>
                                        </p:attrNameLst>
                                      </p:cBhvr>
                                      <p:tavLst>
                                        <p:tav tm="0">
                                          <p:val>
                                            <p:fltVal val="0"/>
                                          </p:val>
                                        </p:tav>
                                        <p:tav tm="100000">
                                          <p:val>
                                            <p:strVal val="#ppt_h"/>
                                          </p:val>
                                        </p:tav>
                                      </p:tavLst>
                                    </p:anim>
                                    <p:anim calcmode="lin" valueType="num">
                                      <p:cBhvr>
                                        <p:cTn id="117" dur="250" fill="hold"/>
                                        <p:tgtEl>
                                          <p:spTgt spid="98"/>
                                        </p:tgtEl>
                                        <p:attrNameLst>
                                          <p:attrName>style.rotation</p:attrName>
                                        </p:attrNameLst>
                                      </p:cBhvr>
                                      <p:tavLst>
                                        <p:tav tm="0">
                                          <p:val>
                                            <p:fltVal val="90"/>
                                          </p:val>
                                        </p:tav>
                                        <p:tav tm="100000">
                                          <p:val>
                                            <p:fltVal val="0"/>
                                          </p:val>
                                        </p:tav>
                                      </p:tavLst>
                                    </p:anim>
                                    <p:animEffect transition="in" filter="fade">
                                      <p:cBhvr>
                                        <p:cTn id="118" dur="250"/>
                                        <p:tgtEl>
                                          <p:spTgt spid="98"/>
                                        </p:tgtEl>
                                      </p:cBhvr>
                                    </p:animEffect>
                                  </p:childTnLst>
                                </p:cTn>
                              </p:par>
                            </p:childTnLst>
                          </p:cTn>
                        </p:par>
                        <p:par>
                          <p:cTn id="119" fill="hold">
                            <p:stCondLst>
                              <p:cond delay="6630"/>
                            </p:stCondLst>
                            <p:childTnLst>
                              <p:par>
                                <p:cTn id="120" presetID="22" presetClass="entr" presetSubtype="8" fill="hold" nodeType="after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wipe(left)">
                                      <p:cBhvr>
                                        <p:cTn id="122" dur="250"/>
                                        <p:tgtEl>
                                          <p:spTgt spid="37"/>
                                        </p:tgtEl>
                                      </p:cBhvr>
                                    </p:animEffect>
                                  </p:childTnLst>
                                </p:cTn>
                              </p:par>
                            </p:childTnLst>
                          </p:cTn>
                        </p:par>
                        <p:par>
                          <p:cTn id="123" fill="hold">
                            <p:stCondLst>
                              <p:cond delay="6880"/>
                            </p:stCondLst>
                            <p:childTnLst>
                              <p:par>
                                <p:cTn id="124" presetID="31" presetClass="entr" presetSubtype="0" fill="hold" nodeType="afterEffect">
                                  <p:stCondLst>
                                    <p:cond delay="0"/>
                                  </p:stCondLst>
                                  <p:childTnLst>
                                    <p:set>
                                      <p:cBhvr>
                                        <p:cTn id="125" dur="1" fill="hold">
                                          <p:stCondLst>
                                            <p:cond delay="0"/>
                                          </p:stCondLst>
                                        </p:cTn>
                                        <p:tgtEl>
                                          <p:spTgt spid="101"/>
                                        </p:tgtEl>
                                        <p:attrNameLst>
                                          <p:attrName>style.visibility</p:attrName>
                                        </p:attrNameLst>
                                      </p:cBhvr>
                                      <p:to>
                                        <p:strVal val="visible"/>
                                      </p:to>
                                    </p:set>
                                    <p:anim calcmode="lin" valueType="num">
                                      <p:cBhvr>
                                        <p:cTn id="126" dur="250" fill="hold"/>
                                        <p:tgtEl>
                                          <p:spTgt spid="101"/>
                                        </p:tgtEl>
                                        <p:attrNameLst>
                                          <p:attrName>ppt_w</p:attrName>
                                        </p:attrNameLst>
                                      </p:cBhvr>
                                      <p:tavLst>
                                        <p:tav tm="0">
                                          <p:val>
                                            <p:fltVal val="0"/>
                                          </p:val>
                                        </p:tav>
                                        <p:tav tm="100000">
                                          <p:val>
                                            <p:strVal val="#ppt_w"/>
                                          </p:val>
                                        </p:tav>
                                      </p:tavLst>
                                    </p:anim>
                                    <p:anim calcmode="lin" valueType="num">
                                      <p:cBhvr>
                                        <p:cTn id="127" dur="250" fill="hold"/>
                                        <p:tgtEl>
                                          <p:spTgt spid="101"/>
                                        </p:tgtEl>
                                        <p:attrNameLst>
                                          <p:attrName>ppt_h</p:attrName>
                                        </p:attrNameLst>
                                      </p:cBhvr>
                                      <p:tavLst>
                                        <p:tav tm="0">
                                          <p:val>
                                            <p:fltVal val="0"/>
                                          </p:val>
                                        </p:tav>
                                        <p:tav tm="100000">
                                          <p:val>
                                            <p:strVal val="#ppt_h"/>
                                          </p:val>
                                        </p:tav>
                                      </p:tavLst>
                                    </p:anim>
                                    <p:anim calcmode="lin" valueType="num">
                                      <p:cBhvr>
                                        <p:cTn id="128" dur="250" fill="hold"/>
                                        <p:tgtEl>
                                          <p:spTgt spid="101"/>
                                        </p:tgtEl>
                                        <p:attrNameLst>
                                          <p:attrName>style.rotation</p:attrName>
                                        </p:attrNameLst>
                                      </p:cBhvr>
                                      <p:tavLst>
                                        <p:tav tm="0">
                                          <p:val>
                                            <p:fltVal val="90"/>
                                          </p:val>
                                        </p:tav>
                                        <p:tav tm="100000">
                                          <p:val>
                                            <p:fltVal val="0"/>
                                          </p:val>
                                        </p:tav>
                                      </p:tavLst>
                                    </p:anim>
                                    <p:animEffect transition="in" filter="fade">
                                      <p:cBhvr>
                                        <p:cTn id="129" dur="250"/>
                                        <p:tgtEl>
                                          <p:spTgt spid="101"/>
                                        </p:tgtEl>
                                      </p:cBhvr>
                                    </p:animEffect>
                                  </p:childTnLst>
                                </p:cTn>
                              </p:par>
                            </p:childTnLst>
                          </p:cTn>
                        </p:par>
                        <p:par>
                          <p:cTn id="130" fill="hold">
                            <p:stCondLst>
                              <p:cond delay="7130"/>
                            </p:stCondLst>
                            <p:childTnLst>
                              <p:par>
                                <p:cTn id="131" presetID="22" presetClass="entr" presetSubtype="8" fill="hold" nodeType="after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wipe(left)">
                                      <p:cBhvr>
                                        <p:cTn id="133" dur="250"/>
                                        <p:tgtEl>
                                          <p:spTgt spid="44"/>
                                        </p:tgtEl>
                                      </p:cBhvr>
                                    </p:animEffect>
                                  </p:childTnLst>
                                </p:cTn>
                              </p:par>
                            </p:childTnLst>
                          </p:cTn>
                        </p:par>
                        <p:par>
                          <p:cTn id="134" fill="hold">
                            <p:stCondLst>
                              <p:cond delay="7380"/>
                            </p:stCondLst>
                            <p:childTnLst>
                              <p:par>
                                <p:cTn id="135" presetID="31" presetClass="entr" presetSubtype="0" fill="hold" nodeType="afterEffect">
                                  <p:stCondLst>
                                    <p:cond delay="0"/>
                                  </p:stCondLst>
                                  <p:childTnLst>
                                    <p:set>
                                      <p:cBhvr>
                                        <p:cTn id="136" dur="1" fill="hold">
                                          <p:stCondLst>
                                            <p:cond delay="0"/>
                                          </p:stCondLst>
                                        </p:cTn>
                                        <p:tgtEl>
                                          <p:spTgt spid="104"/>
                                        </p:tgtEl>
                                        <p:attrNameLst>
                                          <p:attrName>style.visibility</p:attrName>
                                        </p:attrNameLst>
                                      </p:cBhvr>
                                      <p:to>
                                        <p:strVal val="visible"/>
                                      </p:to>
                                    </p:set>
                                    <p:anim calcmode="lin" valueType="num">
                                      <p:cBhvr>
                                        <p:cTn id="137" dur="250" fill="hold"/>
                                        <p:tgtEl>
                                          <p:spTgt spid="104"/>
                                        </p:tgtEl>
                                        <p:attrNameLst>
                                          <p:attrName>ppt_w</p:attrName>
                                        </p:attrNameLst>
                                      </p:cBhvr>
                                      <p:tavLst>
                                        <p:tav tm="0">
                                          <p:val>
                                            <p:fltVal val="0"/>
                                          </p:val>
                                        </p:tav>
                                        <p:tav tm="100000">
                                          <p:val>
                                            <p:strVal val="#ppt_w"/>
                                          </p:val>
                                        </p:tav>
                                      </p:tavLst>
                                    </p:anim>
                                    <p:anim calcmode="lin" valueType="num">
                                      <p:cBhvr>
                                        <p:cTn id="138" dur="250" fill="hold"/>
                                        <p:tgtEl>
                                          <p:spTgt spid="104"/>
                                        </p:tgtEl>
                                        <p:attrNameLst>
                                          <p:attrName>ppt_h</p:attrName>
                                        </p:attrNameLst>
                                      </p:cBhvr>
                                      <p:tavLst>
                                        <p:tav tm="0">
                                          <p:val>
                                            <p:fltVal val="0"/>
                                          </p:val>
                                        </p:tav>
                                        <p:tav tm="100000">
                                          <p:val>
                                            <p:strVal val="#ppt_h"/>
                                          </p:val>
                                        </p:tav>
                                      </p:tavLst>
                                    </p:anim>
                                    <p:anim calcmode="lin" valueType="num">
                                      <p:cBhvr>
                                        <p:cTn id="139" dur="250" fill="hold"/>
                                        <p:tgtEl>
                                          <p:spTgt spid="104"/>
                                        </p:tgtEl>
                                        <p:attrNameLst>
                                          <p:attrName>style.rotation</p:attrName>
                                        </p:attrNameLst>
                                      </p:cBhvr>
                                      <p:tavLst>
                                        <p:tav tm="0">
                                          <p:val>
                                            <p:fltVal val="90"/>
                                          </p:val>
                                        </p:tav>
                                        <p:tav tm="100000">
                                          <p:val>
                                            <p:fltVal val="0"/>
                                          </p:val>
                                        </p:tav>
                                      </p:tavLst>
                                    </p:anim>
                                    <p:animEffect transition="in" filter="fade">
                                      <p:cBhvr>
                                        <p:cTn id="140" dur="250"/>
                                        <p:tgtEl>
                                          <p:spTgt spid="104"/>
                                        </p:tgtEl>
                                      </p:cBhvr>
                                    </p:animEffect>
                                  </p:childTnLst>
                                </p:cTn>
                              </p:par>
                            </p:childTnLst>
                          </p:cTn>
                        </p:par>
                        <p:par>
                          <p:cTn id="141" fill="hold">
                            <p:stCondLst>
                              <p:cond delay="7630"/>
                            </p:stCondLst>
                            <p:childTnLst>
                              <p:par>
                                <p:cTn id="142" presetID="22" presetClass="entr" presetSubtype="8" fill="hold" nodeType="afterEffect">
                                  <p:stCondLst>
                                    <p:cond delay="0"/>
                                  </p:stCondLst>
                                  <p:childTnLst>
                                    <p:set>
                                      <p:cBhvr>
                                        <p:cTn id="143" dur="1" fill="hold">
                                          <p:stCondLst>
                                            <p:cond delay="0"/>
                                          </p:stCondLst>
                                        </p:cTn>
                                        <p:tgtEl>
                                          <p:spTgt spid="47"/>
                                        </p:tgtEl>
                                        <p:attrNameLst>
                                          <p:attrName>style.visibility</p:attrName>
                                        </p:attrNameLst>
                                      </p:cBhvr>
                                      <p:to>
                                        <p:strVal val="visible"/>
                                      </p:to>
                                    </p:set>
                                    <p:animEffect transition="in" filter="wipe(left)">
                                      <p:cBhvr>
                                        <p:cTn id="144" dur="250"/>
                                        <p:tgtEl>
                                          <p:spTgt spid="47"/>
                                        </p:tgtEl>
                                      </p:cBhvr>
                                    </p:animEffect>
                                  </p:childTnLst>
                                </p:cTn>
                              </p:par>
                            </p:childTnLst>
                          </p:cTn>
                        </p:par>
                        <p:par>
                          <p:cTn id="145" fill="hold">
                            <p:stCondLst>
                              <p:cond delay="7880"/>
                            </p:stCondLst>
                            <p:childTnLst>
                              <p:par>
                                <p:cTn id="146" presetID="31" presetClass="entr" presetSubtype="0" fill="hold" nodeType="afterEffect">
                                  <p:stCondLst>
                                    <p:cond delay="0"/>
                                  </p:stCondLst>
                                  <p:childTnLst>
                                    <p:set>
                                      <p:cBhvr>
                                        <p:cTn id="147" dur="1" fill="hold">
                                          <p:stCondLst>
                                            <p:cond delay="0"/>
                                          </p:stCondLst>
                                        </p:cTn>
                                        <p:tgtEl>
                                          <p:spTgt spid="107"/>
                                        </p:tgtEl>
                                        <p:attrNameLst>
                                          <p:attrName>style.visibility</p:attrName>
                                        </p:attrNameLst>
                                      </p:cBhvr>
                                      <p:to>
                                        <p:strVal val="visible"/>
                                      </p:to>
                                    </p:set>
                                    <p:anim calcmode="lin" valueType="num">
                                      <p:cBhvr>
                                        <p:cTn id="148" dur="250" fill="hold"/>
                                        <p:tgtEl>
                                          <p:spTgt spid="107"/>
                                        </p:tgtEl>
                                        <p:attrNameLst>
                                          <p:attrName>ppt_w</p:attrName>
                                        </p:attrNameLst>
                                      </p:cBhvr>
                                      <p:tavLst>
                                        <p:tav tm="0">
                                          <p:val>
                                            <p:fltVal val="0"/>
                                          </p:val>
                                        </p:tav>
                                        <p:tav tm="100000">
                                          <p:val>
                                            <p:strVal val="#ppt_w"/>
                                          </p:val>
                                        </p:tav>
                                      </p:tavLst>
                                    </p:anim>
                                    <p:anim calcmode="lin" valueType="num">
                                      <p:cBhvr>
                                        <p:cTn id="149" dur="250" fill="hold"/>
                                        <p:tgtEl>
                                          <p:spTgt spid="107"/>
                                        </p:tgtEl>
                                        <p:attrNameLst>
                                          <p:attrName>ppt_h</p:attrName>
                                        </p:attrNameLst>
                                      </p:cBhvr>
                                      <p:tavLst>
                                        <p:tav tm="0">
                                          <p:val>
                                            <p:fltVal val="0"/>
                                          </p:val>
                                        </p:tav>
                                        <p:tav tm="100000">
                                          <p:val>
                                            <p:strVal val="#ppt_h"/>
                                          </p:val>
                                        </p:tav>
                                      </p:tavLst>
                                    </p:anim>
                                    <p:anim calcmode="lin" valueType="num">
                                      <p:cBhvr>
                                        <p:cTn id="150" dur="250" fill="hold"/>
                                        <p:tgtEl>
                                          <p:spTgt spid="107"/>
                                        </p:tgtEl>
                                        <p:attrNameLst>
                                          <p:attrName>style.rotation</p:attrName>
                                        </p:attrNameLst>
                                      </p:cBhvr>
                                      <p:tavLst>
                                        <p:tav tm="0">
                                          <p:val>
                                            <p:fltVal val="90"/>
                                          </p:val>
                                        </p:tav>
                                        <p:tav tm="100000">
                                          <p:val>
                                            <p:fltVal val="0"/>
                                          </p:val>
                                        </p:tav>
                                      </p:tavLst>
                                    </p:anim>
                                    <p:animEffect transition="in" filter="fade">
                                      <p:cBhvr>
                                        <p:cTn id="151" dur="250"/>
                                        <p:tgtEl>
                                          <p:spTgt spid="107"/>
                                        </p:tgtEl>
                                      </p:cBhvr>
                                    </p:animEffect>
                                  </p:childTnLst>
                                </p:cTn>
                              </p:par>
                            </p:childTnLst>
                          </p:cTn>
                        </p:par>
                        <p:par>
                          <p:cTn id="152" fill="hold">
                            <p:stCondLst>
                              <p:cond delay="8130"/>
                            </p:stCondLst>
                            <p:childTnLst>
                              <p:par>
                                <p:cTn id="153" presetID="22" presetClass="entr" presetSubtype="8" fill="hold" nodeType="afterEffect">
                                  <p:stCondLst>
                                    <p:cond delay="0"/>
                                  </p:stCondLst>
                                  <p:childTnLst>
                                    <p:set>
                                      <p:cBhvr>
                                        <p:cTn id="154" dur="1" fill="hold">
                                          <p:stCondLst>
                                            <p:cond delay="0"/>
                                          </p:stCondLst>
                                        </p:cTn>
                                        <p:tgtEl>
                                          <p:spTgt spid="50"/>
                                        </p:tgtEl>
                                        <p:attrNameLst>
                                          <p:attrName>style.visibility</p:attrName>
                                        </p:attrNameLst>
                                      </p:cBhvr>
                                      <p:to>
                                        <p:strVal val="visible"/>
                                      </p:to>
                                    </p:set>
                                    <p:animEffect transition="in" filter="wipe(left)">
                                      <p:cBhvr>
                                        <p:cTn id="155" dur="250"/>
                                        <p:tgtEl>
                                          <p:spTgt spid="50"/>
                                        </p:tgtEl>
                                      </p:cBhvr>
                                    </p:animEffect>
                                  </p:childTnLst>
                                </p:cTn>
                              </p:par>
                            </p:childTnLst>
                          </p:cTn>
                        </p:par>
                        <p:par>
                          <p:cTn id="156" fill="hold">
                            <p:stCondLst>
                              <p:cond delay="8380"/>
                            </p:stCondLst>
                            <p:childTnLst>
                              <p:par>
                                <p:cTn id="157" presetID="31" presetClass="entr" presetSubtype="0" fill="hold" nodeType="afterEffect">
                                  <p:stCondLst>
                                    <p:cond delay="0"/>
                                  </p:stCondLst>
                                  <p:childTnLst>
                                    <p:set>
                                      <p:cBhvr>
                                        <p:cTn id="158" dur="1" fill="hold">
                                          <p:stCondLst>
                                            <p:cond delay="0"/>
                                          </p:stCondLst>
                                        </p:cTn>
                                        <p:tgtEl>
                                          <p:spTgt spid="110"/>
                                        </p:tgtEl>
                                        <p:attrNameLst>
                                          <p:attrName>style.visibility</p:attrName>
                                        </p:attrNameLst>
                                      </p:cBhvr>
                                      <p:to>
                                        <p:strVal val="visible"/>
                                      </p:to>
                                    </p:set>
                                    <p:anim calcmode="lin" valueType="num">
                                      <p:cBhvr>
                                        <p:cTn id="159" dur="250" fill="hold"/>
                                        <p:tgtEl>
                                          <p:spTgt spid="110"/>
                                        </p:tgtEl>
                                        <p:attrNameLst>
                                          <p:attrName>ppt_w</p:attrName>
                                        </p:attrNameLst>
                                      </p:cBhvr>
                                      <p:tavLst>
                                        <p:tav tm="0">
                                          <p:val>
                                            <p:fltVal val="0"/>
                                          </p:val>
                                        </p:tav>
                                        <p:tav tm="100000">
                                          <p:val>
                                            <p:strVal val="#ppt_w"/>
                                          </p:val>
                                        </p:tav>
                                      </p:tavLst>
                                    </p:anim>
                                    <p:anim calcmode="lin" valueType="num">
                                      <p:cBhvr>
                                        <p:cTn id="160" dur="250" fill="hold"/>
                                        <p:tgtEl>
                                          <p:spTgt spid="110"/>
                                        </p:tgtEl>
                                        <p:attrNameLst>
                                          <p:attrName>ppt_h</p:attrName>
                                        </p:attrNameLst>
                                      </p:cBhvr>
                                      <p:tavLst>
                                        <p:tav tm="0">
                                          <p:val>
                                            <p:fltVal val="0"/>
                                          </p:val>
                                        </p:tav>
                                        <p:tav tm="100000">
                                          <p:val>
                                            <p:strVal val="#ppt_h"/>
                                          </p:val>
                                        </p:tav>
                                      </p:tavLst>
                                    </p:anim>
                                    <p:anim calcmode="lin" valueType="num">
                                      <p:cBhvr>
                                        <p:cTn id="161" dur="250" fill="hold"/>
                                        <p:tgtEl>
                                          <p:spTgt spid="110"/>
                                        </p:tgtEl>
                                        <p:attrNameLst>
                                          <p:attrName>style.rotation</p:attrName>
                                        </p:attrNameLst>
                                      </p:cBhvr>
                                      <p:tavLst>
                                        <p:tav tm="0">
                                          <p:val>
                                            <p:fltVal val="90"/>
                                          </p:val>
                                        </p:tav>
                                        <p:tav tm="100000">
                                          <p:val>
                                            <p:fltVal val="0"/>
                                          </p:val>
                                        </p:tav>
                                      </p:tavLst>
                                    </p:anim>
                                    <p:animEffect transition="in" filter="fade">
                                      <p:cBhvr>
                                        <p:cTn id="162" dur="250"/>
                                        <p:tgtEl>
                                          <p:spTgt spid="110"/>
                                        </p:tgtEl>
                                      </p:cBhvr>
                                    </p:animEffect>
                                  </p:childTnLst>
                                </p:cTn>
                              </p:par>
                            </p:childTnLst>
                          </p:cTn>
                        </p:par>
                        <p:par>
                          <p:cTn id="163" fill="hold">
                            <p:stCondLst>
                              <p:cond delay="8630"/>
                            </p:stCondLst>
                            <p:childTnLst>
                              <p:par>
                                <p:cTn id="164" presetID="22" presetClass="entr" presetSubtype="8" fill="hold" nodeType="afterEffect">
                                  <p:stCondLst>
                                    <p:cond delay="0"/>
                                  </p:stCondLst>
                                  <p:childTnLst>
                                    <p:set>
                                      <p:cBhvr>
                                        <p:cTn id="165" dur="1" fill="hold">
                                          <p:stCondLst>
                                            <p:cond delay="0"/>
                                          </p:stCondLst>
                                        </p:cTn>
                                        <p:tgtEl>
                                          <p:spTgt spid="36"/>
                                        </p:tgtEl>
                                        <p:attrNameLst>
                                          <p:attrName>style.visibility</p:attrName>
                                        </p:attrNameLst>
                                      </p:cBhvr>
                                      <p:to>
                                        <p:strVal val="visible"/>
                                      </p:to>
                                    </p:set>
                                    <p:animEffect transition="in" filter="wipe(left)">
                                      <p:cBhvr>
                                        <p:cTn id="166" dur="250"/>
                                        <p:tgtEl>
                                          <p:spTgt spid="36"/>
                                        </p:tgtEl>
                                      </p:cBhvr>
                                    </p:animEffect>
                                  </p:childTnLst>
                                </p:cTn>
                              </p:par>
                            </p:childTnLst>
                          </p:cTn>
                        </p:par>
                        <p:par>
                          <p:cTn id="167" fill="hold">
                            <p:stCondLst>
                              <p:cond delay="8880"/>
                            </p:stCondLst>
                            <p:childTnLst>
                              <p:par>
                                <p:cTn id="168" presetID="31" presetClass="entr" presetSubtype="0" fill="hold" nodeType="afterEffect">
                                  <p:stCondLst>
                                    <p:cond delay="0"/>
                                  </p:stCondLst>
                                  <p:childTnLst>
                                    <p:set>
                                      <p:cBhvr>
                                        <p:cTn id="169" dur="1" fill="hold">
                                          <p:stCondLst>
                                            <p:cond delay="0"/>
                                          </p:stCondLst>
                                        </p:cTn>
                                        <p:tgtEl>
                                          <p:spTgt spid="125"/>
                                        </p:tgtEl>
                                        <p:attrNameLst>
                                          <p:attrName>style.visibility</p:attrName>
                                        </p:attrNameLst>
                                      </p:cBhvr>
                                      <p:to>
                                        <p:strVal val="visible"/>
                                      </p:to>
                                    </p:set>
                                    <p:anim calcmode="lin" valueType="num">
                                      <p:cBhvr>
                                        <p:cTn id="170" dur="250" fill="hold"/>
                                        <p:tgtEl>
                                          <p:spTgt spid="125"/>
                                        </p:tgtEl>
                                        <p:attrNameLst>
                                          <p:attrName>ppt_w</p:attrName>
                                        </p:attrNameLst>
                                      </p:cBhvr>
                                      <p:tavLst>
                                        <p:tav tm="0">
                                          <p:val>
                                            <p:fltVal val="0"/>
                                          </p:val>
                                        </p:tav>
                                        <p:tav tm="100000">
                                          <p:val>
                                            <p:strVal val="#ppt_w"/>
                                          </p:val>
                                        </p:tav>
                                      </p:tavLst>
                                    </p:anim>
                                    <p:anim calcmode="lin" valueType="num">
                                      <p:cBhvr>
                                        <p:cTn id="171" dur="250" fill="hold"/>
                                        <p:tgtEl>
                                          <p:spTgt spid="125"/>
                                        </p:tgtEl>
                                        <p:attrNameLst>
                                          <p:attrName>ppt_h</p:attrName>
                                        </p:attrNameLst>
                                      </p:cBhvr>
                                      <p:tavLst>
                                        <p:tav tm="0">
                                          <p:val>
                                            <p:fltVal val="0"/>
                                          </p:val>
                                        </p:tav>
                                        <p:tav tm="100000">
                                          <p:val>
                                            <p:strVal val="#ppt_h"/>
                                          </p:val>
                                        </p:tav>
                                      </p:tavLst>
                                    </p:anim>
                                    <p:anim calcmode="lin" valueType="num">
                                      <p:cBhvr>
                                        <p:cTn id="172" dur="250" fill="hold"/>
                                        <p:tgtEl>
                                          <p:spTgt spid="125"/>
                                        </p:tgtEl>
                                        <p:attrNameLst>
                                          <p:attrName>style.rotation</p:attrName>
                                        </p:attrNameLst>
                                      </p:cBhvr>
                                      <p:tavLst>
                                        <p:tav tm="0">
                                          <p:val>
                                            <p:fltVal val="90"/>
                                          </p:val>
                                        </p:tav>
                                        <p:tav tm="100000">
                                          <p:val>
                                            <p:fltVal val="0"/>
                                          </p:val>
                                        </p:tav>
                                      </p:tavLst>
                                    </p:anim>
                                    <p:animEffect transition="in" filter="fade">
                                      <p:cBhvr>
                                        <p:cTn id="173" dur="250"/>
                                        <p:tgtEl>
                                          <p:spTgt spid="125"/>
                                        </p:tgtEl>
                                      </p:cBhvr>
                                    </p:animEffect>
                                  </p:childTnLst>
                                </p:cTn>
                              </p:par>
                            </p:childTnLst>
                          </p:cTn>
                        </p:par>
                        <p:par>
                          <p:cTn id="174" fill="hold">
                            <p:stCondLst>
                              <p:cond delay="9130"/>
                            </p:stCondLst>
                            <p:childTnLst>
                              <p:par>
                                <p:cTn id="175" presetID="22" presetClass="entr" presetSubtype="8" fill="hold" nodeType="afterEffect">
                                  <p:stCondLst>
                                    <p:cond delay="0"/>
                                  </p:stCondLst>
                                  <p:childTnLst>
                                    <p:set>
                                      <p:cBhvr>
                                        <p:cTn id="176" dur="1" fill="hold">
                                          <p:stCondLst>
                                            <p:cond delay="0"/>
                                          </p:stCondLst>
                                        </p:cTn>
                                        <p:tgtEl>
                                          <p:spTgt spid="53"/>
                                        </p:tgtEl>
                                        <p:attrNameLst>
                                          <p:attrName>style.visibility</p:attrName>
                                        </p:attrNameLst>
                                      </p:cBhvr>
                                      <p:to>
                                        <p:strVal val="visible"/>
                                      </p:to>
                                    </p:set>
                                    <p:animEffect transition="in" filter="wipe(left)">
                                      <p:cBhvr>
                                        <p:cTn id="177" dur="250"/>
                                        <p:tgtEl>
                                          <p:spTgt spid="53"/>
                                        </p:tgtEl>
                                      </p:cBhvr>
                                    </p:animEffect>
                                  </p:childTnLst>
                                </p:cTn>
                              </p:par>
                            </p:childTnLst>
                          </p:cTn>
                        </p:par>
                        <p:par>
                          <p:cTn id="178" fill="hold">
                            <p:stCondLst>
                              <p:cond delay="9380"/>
                            </p:stCondLst>
                            <p:childTnLst>
                              <p:par>
                                <p:cTn id="179" presetID="31" presetClass="entr" presetSubtype="0" fill="hold" nodeType="afterEffect">
                                  <p:stCondLst>
                                    <p:cond delay="0"/>
                                  </p:stCondLst>
                                  <p:childTnLst>
                                    <p:set>
                                      <p:cBhvr>
                                        <p:cTn id="180" dur="1" fill="hold">
                                          <p:stCondLst>
                                            <p:cond delay="0"/>
                                          </p:stCondLst>
                                        </p:cTn>
                                        <p:tgtEl>
                                          <p:spTgt spid="113"/>
                                        </p:tgtEl>
                                        <p:attrNameLst>
                                          <p:attrName>style.visibility</p:attrName>
                                        </p:attrNameLst>
                                      </p:cBhvr>
                                      <p:to>
                                        <p:strVal val="visible"/>
                                      </p:to>
                                    </p:set>
                                    <p:anim calcmode="lin" valueType="num">
                                      <p:cBhvr>
                                        <p:cTn id="181" dur="250" fill="hold"/>
                                        <p:tgtEl>
                                          <p:spTgt spid="113"/>
                                        </p:tgtEl>
                                        <p:attrNameLst>
                                          <p:attrName>ppt_w</p:attrName>
                                        </p:attrNameLst>
                                      </p:cBhvr>
                                      <p:tavLst>
                                        <p:tav tm="0">
                                          <p:val>
                                            <p:fltVal val="0"/>
                                          </p:val>
                                        </p:tav>
                                        <p:tav tm="100000">
                                          <p:val>
                                            <p:strVal val="#ppt_w"/>
                                          </p:val>
                                        </p:tav>
                                      </p:tavLst>
                                    </p:anim>
                                    <p:anim calcmode="lin" valueType="num">
                                      <p:cBhvr>
                                        <p:cTn id="182" dur="250" fill="hold"/>
                                        <p:tgtEl>
                                          <p:spTgt spid="113"/>
                                        </p:tgtEl>
                                        <p:attrNameLst>
                                          <p:attrName>ppt_h</p:attrName>
                                        </p:attrNameLst>
                                      </p:cBhvr>
                                      <p:tavLst>
                                        <p:tav tm="0">
                                          <p:val>
                                            <p:fltVal val="0"/>
                                          </p:val>
                                        </p:tav>
                                        <p:tav tm="100000">
                                          <p:val>
                                            <p:strVal val="#ppt_h"/>
                                          </p:val>
                                        </p:tav>
                                      </p:tavLst>
                                    </p:anim>
                                    <p:anim calcmode="lin" valueType="num">
                                      <p:cBhvr>
                                        <p:cTn id="183" dur="250" fill="hold"/>
                                        <p:tgtEl>
                                          <p:spTgt spid="113"/>
                                        </p:tgtEl>
                                        <p:attrNameLst>
                                          <p:attrName>style.rotation</p:attrName>
                                        </p:attrNameLst>
                                      </p:cBhvr>
                                      <p:tavLst>
                                        <p:tav tm="0">
                                          <p:val>
                                            <p:fltVal val="90"/>
                                          </p:val>
                                        </p:tav>
                                        <p:tav tm="100000">
                                          <p:val>
                                            <p:fltVal val="0"/>
                                          </p:val>
                                        </p:tav>
                                      </p:tavLst>
                                    </p:anim>
                                    <p:animEffect transition="in" filter="fade">
                                      <p:cBhvr>
                                        <p:cTn id="184" dur="250"/>
                                        <p:tgtEl>
                                          <p:spTgt spid="113"/>
                                        </p:tgtEl>
                                      </p:cBhvr>
                                    </p:animEffect>
                                  </p:childTnLst>
                                </p:cTn>
                              </p:par>
                            </p:childTnLst>
                          </p:cTn>
                        </p:par>
                        <p:par>
                          <p:cTn id="185" fill="hold">
                            <p:stCondLst>
                              <p:cond delay="9630"/>
                            </p:stCondLst>
                            <p:childTnLst>
                              <p:par>
                                <p:cTn id="186" presetID="22" presetClass="entr" presetSubtype="8" fill="hold" nodeType="afterEffect">
                                  <p:stCondLst>
                                    <p:cond delay="0"/>
                                  </p:stCondLst>
                                  <p:childTnLst>
                                    <p:set>
                                      <p:cBhvr>
                                        <p:cTn id="187" dur="1" fill="hold">
                                          <p:stCondLst>
                                            <p:cond delay="0"/>
                                          </p:stCondLst>
                                        </p:cTn>
                                        <p:tgtEl>
                                          <p:spTgt spid="56"/>
                                        </p:tgtEl>
                                        <p:attrNameLst>
                                          <p:attrName>style.visibility</p:attrName>
                                        </p:attrNameLst>
                                      </p:cBhvr>
                                      <p:to>
                                        <p:strVal val="visible"/>
                                      </p:to>
                                    </p:set>
                                    <p:animEffect transition="in" filter="wipe(left)">
                                      <p:cBhvr>
                                        <p:cTn id="188" dur="250"/>
                                        <p:tgtEl>
                                          <p:spTgt spid="56"/>
                                        </p:tgtEl>
                                      </p:cBhvr>
                                    </p:animEffect>
                                  </p:childTnLst>
                                </p:cTn>
                              </p:par>
                            </p:childTnLst>
                          </p:cTn>
                        </p:par>
                        <p:par>
                          <p:cTn id="189" fill="hold">
                            <p:stCondLst>
                              <p:cond delay="9880"/>
                            </p:stCondLst>
                            <p:childTnLst>
                              <p:par>
                                <p:cTn id="190" presetID="31" presetClass="entr" presetSubtype="0" fill="hold" nodeType="afterEffect">
                                  <p:stCondLst>
                                    <p:cond delay="0"/>
                                  </p:stCondLst>
                                  <p:childTnLst>
                                    <p:set>
                                      <p:cBhvr>
                                        <p:cTn id="191" dur="1" fill="hold">
                                          <p:stCondLst>
                                            <p:cond delay="0"/>
                                          </p:stCondLst>
                                        </p:cTn>
                                        <p:tgtEl>
                                          <p:spTgt spid="116"/>
                                        </p:tgtEl>
                                        <p:attrNameLst>
                                          <p:attrName>style.visibility</p:attrName>
                                        </p:attrNameLst>
                                      </p:cBhvr>
                                      <p:to>
                                        <p:strVal val="visible"/>
                                      </p:to>
                                    </p:set>
                                    <p:anim calcmode="lin" valueType="num">
                                      <p:cBhvr>
                                        <p:cTn id="192" dur="250" fill="hold"/>
                                        <p:tgtEl>
                                          <p:spTgt spid="116"/>
                                        </p:tgtEl>
                                        <p:attrNameLst>
                                          <p:attrName>ppt_w</p:attrName>
                                        </p:attrNameLst>
                                      </p:cBhvr>
                                      <p:tavLst>
                                        <p:tav tm="0">
                                          <p:val>
                                            <p:fltVal val="0"/>
                                          </p:val>
                                        </p:tav>
                                        <p:tav tm="100000">
                                          <p:val>
                                            <p:strVal val="#ppt_w"/>
                                          </p:val>
                                        </p:tav>
                                      </p:tavLst>
                                    </p:anim>
                                    <p:anim calcmode="lin" valueType="num">
                                      <p:cBhvr>
                                        <p:cTn id="193" dur="250" fill="hold"/>
                                        <p:tgtEl>
                                          <p:spTgt spid="116"/>
                                        </p:tgtEl>
                                        <p:attrNameLst>
                                          <p:attrName>ppt_h</p:attrName>
                                        </p:attrNameLst>
                                      </p:cBhvr>
                                      <p:tavLst>
                                        <p:tav tm="0">
                                          <p:val>
                                            <p:fltVal val="0"/>
                                          </p:val>
                                        </p:tav>
                                        <p:tav tm="100000">
                                          <p:val>
                                            <p:strVal val="#ppt_h"/>
                                          </p:val>
                                        </p:tav>
                                      </p:tavLst>
                                    </p:anim>
                                    <p:anim calcmode="lin" valueType="num">
                                      <p:cBhvr>
                                        <p:cTn id="194" dur="250" fill="hold"/>
                                        <p:tgtEl>
                                          <p:spTgt spid="116"/>
                                        </p:tgtEl>
                                        <p:attrNameLst>
                                          <p:attrName>style.rotation</p:attrName>
                                        </p:attrNameLst>
                                      </p:cBhvr>
                                      <p:tavLst>
                                        <p:tav tm="0">
                                          <p:val>
                                            <p:fltVal val="90"/>
                                          </p:val>
                                        </p:tav>
                                        <p:tav tm="100000">
                                          <p:val>
                                            <p:fltVal val="0"/>
                                          </p:val>
                                        </p:tav>
                                      </p:tavLst>
                                    </p:anim>
                                    <p:animEffect transition="in" filter="fade">
                                      <p:cBhvr>
                                        <p:cTn id="195" dur="250"/>
                                        <p:tgtEl>
                                          <p:spTgt spid="116"/>
                                        </p:tgtEl>
                                      </p:cBhvr>
                                    </p:animEffect>
                                  </p:childTnLst>
                                </p:cTn>
                              </p:par>
                            </p:childTnLst>
                          </p:cTn>
                        </p:par>
                        <p:par>
                          <p:cTn id="196" fill="hold">
                            <p:stCondLst>
                              <p:cond delay="10130"/>
                            </p:stCondLst>
                            <p:childTnLst>
                              <p:par>
                                <p:cTn id="197" presetID="22" presetClass="entr" presetSubtype="8" fill="hold" nodeType="afterEffect">
                                  <p:stCondLst>
                                    <p:cond delay="0"/>
                                  </p:stCondLst>
                                  <p:childTnLst>
                                    <p:set>
                                      <p:cBhvr>
                                        <p:cTn id="198" dur="1" fill="hold">
                                          <p:stCondLst>
                                            <p:cond delay="0"/>
                                          </p:stCondLst>
                                        </p:cTn>
                                        <p:tgtEl>
                                          <p:spTgt spid="84"/>
                                        </p:tgtEl>
                                        <p:attrNameLst>
                                          <p:attrName>style.visibility</p:attrName>
                                        </p:attrNameLst>
                                      </p:cBhvr>
                                      <p:to>
                                        <p:strVal val="visible"/>
                                      </p:to>
                                    </p:set>
                                    <p:animEffect transition="in" filter="wipe(left)">
                                      <p:cBhvr>
                                        <p:cTn id="199" dur="250"/>
                                        <p:tgtEl>
                                          <p:spTgt spid="84"/>
                                        </p:tgtEl>
                                      </p:cBhvr>
                                    </p:animEffect>
                                  </p:childTnLst>
                                </p:cTn>
                              </p:par>
                            </p:childTnLst>
                          </p:cTn>
                        </p:par>
                        <p:par>
                          <p:cTn id="200" fill="hold">
                            <p:stCondLst>
                              <p:cond delay="10380"/>
                            </p:stCondLst>
                            <p:childTnLst>
                              <p:par>
                                <p:cTn id="201" presetID="31" presetClass="entr" presetSubtype="0" fill="hold" nodeType="afterEffect">
                                  <p:stCondLst>
                                    <p:cond delay="0"/>
                                  </p:stCondLst>
                                  <p:childTnLst>
                                    <p:set>
                                      <p:cBhvr>
                                        <p:cTn id="202" dur="1" fill="hold">
                                          <p:stCondLst>
                                            <p:cond delay="0"/>
                                          </p:stCondLst>
                                        </p:cTn>
                                        <p:tgtEl>
                                          <p:spTgt spid="119"/>
                                        </p:tgtEl>
                                        <p:attrNameLst>
                                          <p:attrName>style.visibility</p:attrName>
                                        </p:attrNameLst>
                                      </p:cBhvr>
                                      <p:to>
                                        <p:strVal val="visible"/>
                                      </p:to>
                                    </p:set>
                                    <p:anim calcmode="lin" valueType="num">
                                      <p:cBhvr>
                                        <p:cTn id="203" dur="250" fill="hold"/>
                                        <p:tgtEl>
                                          <p:spTgt spid="119"/>
                                        </p:tgtEl>
                                        <p:attrNameLst>
                                          <p:attrName>ppt_w</p:attrName>
                                        </p:attrNameLst>
                                      </p:cBhvr>
                                      <p:tavLst>
                                        <p:tav tm="0">
                                          <p:val>
                                            <p:fltVal val="0"/>
                                          </p:val>
                                        </p:tav>
                                        <p:tav tm="100000">
                                          <p:val>
                                            <p:strVal val="#ppt_w"/>
                                          </p:val>
                                        </p:tav>
                                      </p:tavLst>
                                    </p:anim>
                                    <p:anim calcmode="lin" valueType="num">
                                      <p:cBhvr>
                                        <p:cTn id="204" dur="250" fill="hold"/>
                                        <p:tgtEl>
                                          <p:spTgt spid="119"/>
                                        </p:tgtEl>
                                        <p:attrNameLst>
                                          <p:attrName>ppt_h</p:attrName>
                                        </p:attrNameLst>
                                      </p:cBhvr>
                                      <p:tavLst>
                                        <p:tav tm="0">
                                          <p:val>
                                            <p:fltVal val="0"/>
                                          </p:val>
                                        </p:tav>
                                        <p:tav tm="100000">
                                          <p:val>
                                            <p:strVal val="#ppt_h"/>
                                          </p:val>
                                        </p:tav>
                                      </p:tavLst>
                                    </p:anim>
                                    <p:anim calcmode="lin" valueType="num">
                                      <p:cBhvr>
                                        <p:cTn id="205" dur="250" fill="hold"/>
                                        <p:tgtEl>
                                          <p:spTgt spid="119"/>
                                        </p:tgtEl>
                                        <p:attrNameLst>
                                          <p:attrName>style.rotation</p:attrName>
                                        </p:attrNameLst>
                                      </p:cBhvr>
                                      <p:tavLst>
                                        <p:tav tm="0">
                                          <p:val>
                                            <p:fltVal val="90"/>
                                          </p:val>
                                        </p:tav>
                                        <p:tav tm="100000">
                                          <p:val>
                                            <p:fltVal val="0"/>
                                          </p:val>
                                        </p:tav>
                                      </p:tavLst>
                                    </p:anim>
                                    <p:animEffect transition="in" filter="fade">
                                      <p:cBhvr>
                                        <p:cTn id="206" dur="250"/>
                                        <p:tgtEl>
                                          <p:spTgt spid="119"/>
                                        </p:tgtEl>
                                      </p:cBhvr>
                                    </p:animEffect>
                                  </p:childTnLst>
                                </p:cTn>
                              </p:par>
                            </p:childTnLst>
                          </p:cTn>
                        </p:par>
                        <p:par>
                          <p:cTn id="207" fill="hold">
                            <p:stCondLst>
                              <p:cond delay="10630"/>
                            </p:stCondLst>
                            <p:childTnLst>
                              <p:par>
                                <p:cTn id="208" presetID="22" presetClass="entr" presetSubtype="8" fill="hold" nodeType="afterEffect">
                                  <p:stCondLst>
                                    <p:cond delay="0"/>
                                  </p:stCondLst>
                                  <p:childTnLst>
                                    <p:set>
                                      <p:cBhvr>
                                        <p:cTn id="209" dur="1" fill="hold">
                                          <p:stCondLst>
                                            <p:cond delay="0"/>
                                          </p:stCondLst>
                                        </p:cTn>
                                        <p:tgtEl>
                                          <p:spTgt spid="86"/>
                                        </p:tgtEl>
                                        <p:attrNameLst>
                                          <p:attrName>style.visibility</p:attrName>
                                        </p:attrNameLst>
                                      </p:cBhvr>
                                      <p:to>
                                        <p:strVal val="visible"/>
                                      </p:to>
                                    </p:set>
                                    <p:animEffect transition="in" filter="wipe(left)">
                                      <p:cBhvr>
                                        <p:cTn id="210" dur="250"/>
                                        <p:tgtEl>
                                          <p:spTgt spid="86"/>
                                        </p:tgtEl>
                                      </p:cBhvr>
                                    </p:animEffect>
                                  </p:childTnLst>
                                </p:cTn>
                              </p:par>
                            </p:childTnLst>
                          </p:cTn>
                        </p:par>
                        <p:par>
                          <p:cTn id="211" fill="hold">
                            <p:stCondLst>
                              <p:cond delay="10880"/>
                            </p:stCondLst>
                            <p:childTnLst>
                              <p:par>
                                <p:cTn id="212" presetID="31" presetClass="entr" presetSubtype="0" fill="hold" nodeType="afterEffect">
                                  <p:stCondLst>
                                    <p:cond delay="0"/>
                                  </p:stCondLst>
                                  <p:childTnLst>
                                    <p:set>
                                      <p:cBhvr>
                                        <p:cTn id="213" dur="1" fill="hold">
                                          <p:stCondLst>
                                            <p:cond delay="0"/>
                                          </p:stCondLst>
                                        </p:cTn>
                                        <p:tgtEl>
                                          <p:spTgt spid="122"/>
                                        </p:tgtEl>
                                        <p:attrNameLst>
                                          <p:attrName>style.visibility</p:attrName>
                                        </p:attrNameLst>
                                      </p:cBhvr>
                                      <p:to>
                                        <p:strVal val="visible"/>
                                      </p:to>
                                    </p:set>
                                    <p:anim calcmode="lin" valueType="num">
                                      <p:cBhvr>
                                        <p:cTn id="214" dur="250" fill="hold"/>
                                        <p:tgtEl>
                                          <p:spTgt spid="122"/>
                                        </p:tgtEl>
                                        <p:attrNameLst>
                                          <p:attrName>ppt_w</p:attrName>
                                        </p:attrNameLst>
                                      </p:cBhvr>
                                      <p:tavLst>
                                        <p:tav tm="0">
                                          <p:val>
                                            <p:fltVal val="0"/>
                                          </p:val>
                                        </p:tav>
                                        <p:tav tm="100000">
                                          <p:val>
                                            <p:strVal val="#ppt_w"/>
                                          </p:val>
                                        </p:tav>
                                      </p:tavLst>
                                    </p:anim>
                                    <p:anim calcmode="lin" valueType="num">
                                      <p:cBhvr>
                                        <p:cTn id="215" dur="250" fill="hold"/>
                                        <p:tgtEl>
                                          <p:spTgt spid="122"/>
                                        </p:tgtEl>
                                        <p:attrNameLst>
                                          <p:attrName>ppt_h</p:attrName>
                                        </p:attrNameLst>
                                      </p:cBhvr>
                                      <p:tavLst>
                                        <p:tav tm="0">
                                          <p:val>
                                            <p:fltVal val="0"/>
                                          </p:val>
                                        </p:tav>
                                        <p:tav tm="100000">
                                          <p:val>
                                            <p:strVal val="#ppt_h"/>
                                          </p:val>
                                        </p:tav>
                                      </p:tavLst>
                                    </p:anim>
                                    <p:anim calcmode="lin" valueType="num">
                                      <p:cBhvr>
                                        <p:cTn id="216" dur="250" fill="hold"/>
                                        <p:tgtEl>
                                          <p:spTgt spid="122"/>
                                        </p:tgtEl>
                                        <p:attrNameLst>
                                          <p:attrName>style.rotation</p:attrName>
                                        </p:attrNameLst>
                                      </p:cBhvr>
                                      <p:tavLst>
                                        <p:tav tm="0">
                                          <p:val>
                                            <p:fltVal val="90"/>
                                          </p:val>
                                        </p:tav>
                                        <p:tav tm="100000">
                                          <p:val>
                                            <p:fltVal val="0"/>
                                          </p:val>
                                        </p:tav>
                                      </p:tavLst>
                                    </p:anim>
                                    <p:animEffect transition="in" filter="fade">
                                      <p:cBhvr>
                                        <p:cTn id="217" dur="250"/>
                                        <p:tgtEl>
                                          <p:spTgt spid="122"/>
                                        </p:tgtEl>
                                      </p:cBhvr>
                                    </p:animEffect>
                                  </p:childTnLst>
                                </p:cTn>
                              </p:par>
                            </p:childTnLst>
                          </p:cTn>
                        </p:par>
                        <p:par>
                          <p:cTn id="218" fill="hold">
                            <p:stCondLst>
                              <p:cond delay="11130"/>
                            </p:stCondLst>
                            <p:childTnLst>
                              <p:par>
                                <p:cTn id="219" presetID="31" presetClass="entr" presetSubtype="0" fill="hold" nodeType="afterEffect">
                                  <p:stCondLst>
                                    <p:cond delay="0"/>
                                  </p:stCondLst>
                                  <p:childTnLst>
                                    <p:set>
                                      <p:cBhvr>
                                        <p:cTn id="220" dur="1" fill="hold">
                                          <p:stCondLst>
                                            <p:cond delay="0"/>
                                          </p:stCondLst>
                                        </p:cTn>
                                        <p:tgtEl>
                                          <p:spTgt spid="128"/>
                                        </p:tgtEl>
                                        <p:attrNameLst>
                                          <p:attrName>style.visibility</p:attrName>
                                        </p:attrNameLst>
                                      </p:cBhvr>
                                      <p:to>
                                        <p:strVal val="visible"/>
                                      </p:to>
                                    </p:set>
                                    <p:anim calcmode="lin" valueType="num">
                                      <p:cBhvr>
                                        <p:cTn id="221" dur="500" fill="hold"/>
                                        <p:tgtEl>
                                          <p:spTgt spid="128"/>
                                        </p:tgtEl>
                                        <p:attrNameLst>
                                          <p:attrName>ppt_w</p:attrName>
                                        </p:attrNameLst>
                                      </p:cBhvr>
                                      <p:tavLst>
                                        <p:tav tm="0">
                                          <p:val>
                                            <p:fltVal val="0"/>
                                          </p:val>
                                        </p:tav>
                                        <p:tav tm="100000">
                                          <p:val>
                                            <p:strVal val="#ppt_w"/>
                                          </p:val>
                                        </p:tav>
                                      </p:tavLst>
                                    </p:anim>
                                    <p:anim calcmode="lin" valueType="num">
                                      <p:cBhvr>
                                        <p:cTn id="222" dur="500" fill="hold"/>
                                        <p:tgtEl>
                                          <p:spTgt spid="128"/>
                                        </p:tgtEl>
                                        <p:attrNameLst>
                                          <p:attrName>ppt_h</p:attrName>
                                        </p:attrNameLst>
                                      </p:cBhvr>
                                      <p:tavLst>
                                        <p:tav tm="0">
                                          <p:val>
                                            <p:fltVal val="0"/>
                                          </p:val>
                                        </p:tav>
                                        <p:tav tm="100000">
                                          <p:val>
                                            <p:strVal val="#ppt_h"/>
                                          </p:val>
                                        </p:tav>
                                      </p:tavLst>
                                    </p:anim>
                                    <p:anim calcmode="lin" valueType="num">
                                      <p:cBhvr>
                                        <p:cTn id="223" dur="500" fill="hold"/>
                                        <p:tgtEl>
                                          <p:spTgt spid="128"/>
                                        </p:tgtEl>
                                        <p:attrNameLst>
                                          <p:attrName>style.rotation</p:attrName>
                                        </p:attrNameLst>
                                      </p:cBhvr>
                                      <p:tavLst>
                                        <p:tav tm="0">
                                          <p:val>
                                            <p:fltVal val="90"/>
                                          </p:val>
                                        </p:tav>
                                        <p:tav tm="100000">
                                          <p:val>
                                            <p:fltVal val="0"/>
                                          </p:val>
                                        </p:tav>
                                      </p:tavLst>
                                    </p:anim>
                                    <p:animEffect transition="in" filter="fade">
                                      <p:cBhvr>
                                        <p:cTn id="22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项目来源</a:t>
              </a: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需求分析</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解决问题</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行业前景</a:t>
              </a: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latin typeface="微软雅黑" panose="020B0503020204020204" pitchFamily="34" charset="-122"/>
                <a:ea typeface="微软雅黑" panose="020B0503020204020204" pitchFamily="34" charset="-122"/>
              </a:rPr>
              <a:t>我们要做什么</a:t>
            </a:r>
          </a:p>
        </p:txBody>
      </p:sp>
      <p:sp>
        <p:nvSpPr>
          <p:cNvPr id="24" name="椭圆 23"/>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第二章</a:t>
            </a:r>
          </a:p>
        </p:txBody>
      </p:sp>
      <p:sp>
        <p:nvSpPr>
          <p:cNvPr id="36" name="椭圆 35"/>
          <p:cNvSpPr/>
          <p:nvPr/>
        </p:nvSpPr>
        <p:spPr>
          <a:xfrm>
            <a:off x="4996314" y="1076363"/>
            <a:ext cx="2240761" cy="2240761"/>
          </a:xfrm>
          <a:prstGeom prst="ellipse">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4808413" y="4293096"/>
            <a:ext cx="2477306" cy="0"/>
          </a:xfrm>
          <a:prstGeom prst="line">
            <a:avLst/>
          </a:prstGeom>
          <a:ln>
            <a:solidFill>
              <a:schemeClr val="tx1">
                <a:lumMod val="95000"/>
                <a:lumOff val="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4801443" y="5157772"/>
            <a:ext cx="1436675" cy="215444"/>
            <a:chOff x="4369395" y="3284984"/>
            <a:chExt cx="1436675" cy="215444"/>
          </a:xfrm>
        </p:grpSpPr>
        <p:sp>
          <p:nvSpPr>
            <p:cNvPr id="4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竞争对手</a:t>
              </a:r>
            </a:p>
          </p:txBody>
        </p:sp>
        <p:grpSp>
          <p:nvGrpSpPr>
            <p:cNvPr id="41" name="组合 40"/>
            <p:cNvGrpSpPr/>
            <p:nvPr/>
          </p:nvGrpSpPr>
          <p:grpSpPr>
            <a:xfrm>
              <a:off x="4369395" y="3316401"/>
              <a:ext cx="168551" cy="168551"/>
              <a:chOff x="5005199" y="3717032"/>
              <a:chExt cx="168551" cy="168551"/>
            </a:xfrm>
          </p:grpSpPr>
          <p:sp>
            <p:nvSpPr>
              <p:cNvPr id="42" name="椭圆 4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44" name="KSO_Shape"/>
          <p:cNvSpPr>
            <a:spLocks/>
          </p:cNvSpPr>
          <p:nvPr/>
        </p:nvSpPr>
        <p:spPr bwMode="auto">
          <a:xfrm>
            <a:off x="5356820" y="1519958"/>
            <a:ext cx="1481536" cy="126177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5" name="组合 44"/>
          <p:cNvGrpSpPr/>
          <p:nvPr/>
        </p:nvGrpSpPr>
        <p:grpSpPr>
          <a:xfrm>
            <a:off x="6468158" y="515719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可行性分析</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4798684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fltVal val="0.5"/>
                                          </p:val>
                                        </p:tav>
                                        <p:tav tm="100000">
                                          <p:val>
                                            <p:strVal val="#ppt_x"/>
                                          </p:val>
                                        </p:tav>
                                      </p:tavLst>
                                    </p:anim>
                                    <p:anim calcmode="lin" valueType="num">
                                      <p:cBhvr>
                                        <p:cTn id="27" dur="500" fill="hold"/>
                                        <p:tgtEl>
                                          <p:spTgt spid="4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
                                        </p:tgtEl>
                                        <p:attrNameLst>
                                          <p:attrName>r</p:attrName>
                                        </p:attrNameLst>
                                      </p:cBhvr>
                                    </p:animRot>
                                    <p:animRot by="-240000">
                                      <p:cBhvr>
                                        <p:cTn id="68" dur="200" fill="hold">
                                          <p:stCondLst>
                                            <p:cond delay="200"/>
                                          </p:stCondLst>
                                        </p:cTn>
                                        <p:tgtEl>
                                          <p:spTgt spid="3"/>
                                        </p:tgtEl>
                                        <p:attrNameLst>
                                          <p:attrName>r</p:attrName>
                                        </p:attrNameLst>
                                      </p:cBhvr>
                                    </p:animRot>
                                    <p:animRot by="240000">
                                      <p:cBhvr>
                                        <p:cTn id="69" dur="200" fill="hold">
                                          <p:stCondLst>
                                            <p:cond delay="400"/>
                                          </p:stCondLst>
                                        </p:cTn>
                                        <p:tgtEl>
                                          <p:spTgt spid="3"/>
                                        </p:tgtEl>
                                        <p:attrNameLst>
                                          <p:attrName>r</p:attrName>
                                        </p:attrNameLst>
                                      </p:cBhvr>
                                    </p:animRot>
                                    <p:animRot by="-240000">
                                      <p:cBhvr>
                                        <p:cTn id="70" dur="200" fill="hold">
                                          <p:stCondLst>
                                            <p:cond delay="600"/>
                                          </p:stCondLst>
                                        </p:cTn>
                                        <p:tgtEl>
                                          <p:spTgt spid="3"/>
                                        </p:tgtEl>
                                        <p:attrNameLst>
                                          <p:attrName>r</p:attrName>
                                        </p:attrNameLst>
                                      </p:cBhvr>
                                    </p:animRot>
                                    <p:animRot by="120000">
                                      <p:cBhvr>
                                        <p:cTn id="71" dur="200" fill="hold">
                                          <p:stCondLst>
                                            <p:cond delay="800"/>
                                          </p:stCondLst>
                                        </p:cTn>
                                        <p:tgtEl>
                                          <p:spTgt spid="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8"/>
                                        </p:tgtEl>
                                        <p:attrNameLst>
                                          <p:attrName>r</p:attrName>
                                        </p:attrNameLst>
                                      </p:cBhvr>
                                    </p:animRot>
                                    <p:animRot by="-240000">
                                      <p:cBhvr>
                                        <p:cTn id="74" dur="200" fill="hold">
                                          <p:stCondLst>
                                            <p:cond delay="200"/>
                                          </p:stCondLst>
                                        </p:cTn>
                                        <p:tgtEl>
                                          <p:spTgt spid="8"/>
                                        </p:tgtEl>
                                        <p:attrNameLst>
                                          <p:attrName>r</p:attrName>
                                        </p:attrNameLst>
                                      </p:cBhvr>
                                    </p:animRot>
                                    <p:animRot by="240000">
                                      <p:cBhvr>
                                        <p:cTn id="75" dur="200" fill="hold">
                                          <p:stCondLst>
                                            <p:cond delay="400"/>
                                          </p:stCondLst>
                                        </p:cTn>
                                        <p:tgtEl>
                                          <p:spTgt spid="8"/>
                                        </p:tgtEl>
                                        <p:attrNameLst>
                                          <p:attrName>r</p:attrName>
                                        </p:attrNameLst>
                                      </p:cBhvr>
                                    </p:animRot>
                                    <p:animRot by="-240000">
                                      <p:cBhvr>
                                        <p:cTn id="76" dur="200" fill="hold">
                                          <p:stCondLst>
                                            <p:cond delay="600"/>
                                          </p:stCondLst>
                                        </p:cTn>
                                        <p:tgtEl>
                                          <p:spTgt spid="8"/>
                                        </p:tgtEl>
                                        <p:attrNameLst>
                                          <p:attrName>r</p:attrName>
                                        </p:attrNameLst>
                                      </p:cBhvr>
                                    </p:animRot>
                                    <p:animRot by="120000">
                                      <p:cBhvr>
                                        <p:cTn id="77" dur="200" fill="hold">
                                          <p:stCondLst>
                                            <p:cond delay="800"/>
                                          </p:stCondLst>
                                        </p:cTn>
                                        <p:tgtEl>
                                          <p:spTgt spid="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13"/>
                                        </p:tgtEl>
                                        <p:attrNameLst>
                                          <p:attrName>r</p:attrName>
                                        </p:attrNameLst>
                                      </p:cBhvr>
                                    </p:animRot>
                                    <p:animRot by="-240000">
                                      <p:cBhvr>
                                        <p:cTn id="80" dur="200" fill="hold">
                                          <p:stCondLst>
                                            <p:cond delay="200"/>
                                          </p:stCondLst>
                                        </p:cTn>
                                        <p:tgtEl>
                                          <p:spTgt spid="13"/>
                                        </p:tgtEl>
                                        <p:attrNameLst>
                                          <p:attrName>r</p:attrName>
                                        </p:attrNameLst>
                                      </p:cBhvr>
                                    </p:animRot>
                                    <p:animRot by="240000">
                                      <p:cBhvr>
                                        <p:cTn id="81" dur="200" fill="hold">
                                          <p:stCondLst>
                                            <p:cond delay="400"/>
                                          </p:stCondLst>
                                        </p:cTn>
                                        <p:tgtEl>
                                          <p:spTgt spid="13"/>
                                        </p:tgtEl>
                                        <p:attrNameLst>
                                          <p:attrName>r</p:attrName>
                                        </p:attrNameLst>
                                      </p:cBhvr>
                                    </p:animRot>
                                    <p:animRot by="-240000">
                                      <p:cBhvr>
                                        <p:cTn id="82" dur="200" fill="hold">
                                          <p:stCondLst>
                                            <p:cond delay="600"/>
                                          </p:stCondLst>
                                        </p:cTn>
                                        <p:tgtEl>
                                          <p:spTgt spid="13"/>
                                        </p:tgtEl>
                                        <p:attrNameLst>
                                          <p:attrName>r</p:attrName>
                                        </p:attrNameLst>
                                      </p:cBhvr>
                                    </p:animRot>
                                    <p:animRot by="120000">
                                      <p:cBhvr>
                                        <p:cTn id="83" dur="200" fill="hold">
                                          <p:stCondLst>
                                            <p:cond delay="800"/>
                                          </p:stCondLst>
                                        </p:cTn>
                                        <p:tgtEl>
                                          <p:spTgt spid="13"/>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18"/>
                                        </p:tgtEl>
                                        <p:attrNameLst>
                                          <p:attrName>r</p:attrName>
                                        </p:attrNameLst>
                                      </p:cBhvr>
                                    </p:animRot>
                                    <p:animRot by="-240000">
                                      <p:cBhvr>
                                        <p:cTn id="86" dur="200" fill="hold">
                                          <p:stCondLst>
                                            <p:cond delay="200"/>
                                          </p:stCondLst>
                                        </p:cTn>
                                        <p:tgtEl>
                                          <p:spTgt spid="18"/>
                                        </p:tgtEl>
                                        <p:attrNameLst>
                                          <p:attrName>r</p:attrName>
                                        </p:attrNameLst>
                                      </p:cBhvr>
                                    </p:animRot>
                                    <p:animRot by="240000">
                                      <p:cBhvr>
                                        <p:cTn id="87" dur="200" fill="hold">
                                          <p:stCondLst>
                                            <p:cond delay="400"/>
                                          </p:stCondLst>
                                        </p:cTn>
                                        <p:tgtEl>
                                          <p:spTgt spid="18"/>
                                        </p:tgtEl>
                                        <p:attrNameLst>
                                          <p:attrName>r</p:attrName>
                                        </p:attrNameLst>
                                      </p:cBhvr>
                                    </p:animRot>
                                    <p:animRot by="-240000">
                                      <p:cBhvr>
                                        <p:cTn id="88" dur="200" fill="hold">
                                          <p:stCondLst>
                                            <p:cond delay="600"/>
                                          </p:stCondLst>
                                        </p:cTn>
                                        <p:tgtEl>
                                          <p:spTgt spid="18"/>
                                        </p:tgtEl>
                                        <p:attrNameLst>
                                          <p:attrName>r</p:attrName>
                                        </p:attrNameLst>
                                      </p:cBhvr>
                                    </p:animRot>
                                    <p:animRot by="120000">
                                      <p:cBhvr>
                                        <p:cTn id="89" dur="200" fill="hold">
                                          <p:stCondLst>
                                            <p:cond delay="800"/>
                                          </p:stCondLst>
                                        </p:cTn>
                                        <p:tgtEl>
                                          <p:spTgt spid="1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39"/>
                                        </p:tgtEl>
                                        <p:attrNameLst>
                                          <p:attrName>r</p:attrName>
                                        </p:attrNameLst>
                                      </p:cBhvr>
                                    </p:animRot>
                                    <p:animRot by="-240000">
                                      <p:cBhvr>
                                        <p:cTn id="92" dur="200" fill="hold">
                                          <p:stCondLst>
                                            <p:cond delay="200"/>
                                          </p:stCondLst>
                                        </p:cTn>
                                        <p:tgtEl>
                                          <p:spTgt spid="39"/>
                                        </p:tgtEl>
                                        <p:attrNameLst>
                                          <p:attrName>r</p:attrName>
                                        </p:attrNameLst>
                                      </p:cBhvr>
                                    </p:animRot>
                                    <p:animRot by="240000">
                                      <p:cBhvr>
                                        <p:cTn id="93" dur="200" fill="hold">
                                          <p:stCondLst>
                                            <p:cond delay="400"/>
                                          </p:stCondLst>
                                        </p:cTn>
                                        <p:tgtEl>
                                          <p:spTgt spid="39"/>
                                        </p:tgtEl>
                                        <p:attrNameLst>
                                          <p:attrName>r</p:attrName>
                                        </p:attrNameLst>
                                      </p:cBhvr>
                                    </p:animRot>
                                    <p:animRot by="-240000">
                                      <p:cBhvr>
                                        <p:cTn id="94" dur="200" fill="hold">
                                          <p:stCondLst>
                                            <p:cond delay="600"/>
                                          </p:stCondLst>
                                        </p:cTn>
                                        <p:tgtEl>
                                          <p:spTgt spid="39"/>
                                        </p:tgtEl>
                                        <p:attrNameLst>
                                          <p:attrName>r</p:attrName>
                                        </p:attrNameLst>
                                      </p:cBhvr>
                                    </p:animRot>
                                    <p:animRot by="120000">
                                      <p:cBhvr>
                                        <p:cTn id="95" dur="200" fill="hold">
                                          <p:stCondLst>
                                            <p:cond delay="800"/>
                                          </p:stCondLst>
                                        </p:cTn>
                                        <p:tgtEl>
                                          <p:spTgt spid="3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45"/>
                                        </p:tgtEl>
                                        <p:attrNameLst>
                                          <p:attrName>r</p:attrName>
                                        </p:attrNameLst>
                                      </p:cBhvr>
                                    </p:animRot>
                                    <p:animRot by="-240000">
                                      <p:cBhvr>
                                        <p:cTn id="98" dur="200" fill="hold">
                                          <p:stCondLst>
                                            <p:cond delay="200"/>
                                          </p:stCondLst>
                                        </p:cTn>
                                        <p:tgtEl>
                                          <p:spTgt spid="45"/>
                                        </p:tgtEl>
                                        <p:attrNameLst>
                                          <p:attrName>r</p:attrName>
                                        </p:attrNameLst>
                                      </p:cBhvr>
                                    </p:animRot>
                                    <p:animRot by="240000">
                                      <p:cBhvr>
                                        <p:cTn id="99" dur="200" fill="hold">
                                          <p:stCondLst>
                                            <p:cond delay="400"/>
                                          </p:stCondLst>
                                        </p:cTn>
                                        <p:tgtEl>
                                          <p:spTgt spid="45"/>
                                        </p:tgtEl>
                                        <p:attrNameLst>
                                          <p:attrName>r</p:attrName>
                                        </p:attrNameLst>
                                      </p:cBhvr>
                                    </p:animRot>
                                    <p:animRot by="-240000">
                                      <p:cBhvr>
                                        <p:cTn id="100" dur="200" fill="hold">
                                          <p:stCondLst>
                                            <p:cond delay="600"/>
                                          </p:stCondLst>
                                        </p:cTn>
                                        <p:tgtEl>
                                          <p:spTgt spid="45"/>
                                        </p:tgtEl>
                                        <p:attrNameLst>
                                          <p:attrName>r</p:attrName>
                                        </p:attrNameLst>
                                      </p:cBhvr>
                                    </p:animRot>
                                    <p:animRot by="120000">
                                      <p:cBhvr>
                                        <p:cTn id="101" dur="200" fill="hold">
                                          <p:stCondLst>
                                            <p:cond delay="800"/>
                                          </p:stCondLst>
                                        </p:cTn>
                                        <p:tgtEl>
                                          <p:spTgt spid="4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500"/>
                                        <p:tgtEl>
                                          <p:spTgt spid="2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500"/>
                                        <p:tgtEl>
                                          <p:spTgt spid="3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fade">
                                      <p:cBhvr>
                                        <p:cTn id="132" dur="500"/>
                                        <p:tgtEl>
                                          <p:spTgt spid="3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2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2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2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2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2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2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3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3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3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a:off x="-163175" y="3584405"/>
            <a:ext cx="12484453" cy="0"/>
          </a:xfrm>
          <a:prstGeom prst="line">
            <a:avLst/>
          </a:prstGeom>
          <a:ln w="25400">
            <a:solidFill>
              <a:schemeClr val="tx1">
                <a:lumMod val="50000"/>
                <a:lumOff val="50000"/>
              </a:schemeClr>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205455" y="2860415"/>
            <a:ext cx="1402651" cy="1399231"/>
            <a:chOff x="1201941" y="2518177"/>
            <a:chExt cx="1402976" cy="1399555"/>
          </a:xfrm>
        </p:grpSpPr>
        <p:sp>
          <p:nvSpPr>
            <p:cNvPr id="2" name="椭圆 1"/>
            <p:cNvSpPr/>
            <p:nvPr/>
          </p:nvSpPr>
          <p:spPr>
            <a:xfrm>
              <a:off x="1201941"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423738" y="2738264"/>
              <a:ext cx="959381" cy="959381"/>
            </a:xfrm>
            <a:prstGeom prst="ellipse">
              <a:avLst/>
            </a:prstGeom>
            <a:solidFill>
              <a:schemeClr val="accent2"/>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2904183" y="2860415"/>
            <a:ext cx="1402651" cy="1399231"/>
            <a:chOff x="2901063" y="2518177"/>
            <a:chExt cx="1402976" cy="1399555"/>
          </a:xfrm>
        </p:grpSpPr>
        <p:sp>
          <p:nvSpPr>
            <p:cNvPr id="3" name="椭圆 2"/>
            <p:cNvSpPr/>
            <p:nvPr/>
          </p:nvSpPr>
          <p:spPr>
            <a:xfrm>
              <a:off x="2901063"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122860" y="2738264"/>
              <a:ext cx="959381" cy="959381"/>
            </a:xfrm>
            <a:prstGeom prst="ellipse">
              <a:avLst/>
            </a:prstGeom>
            <a:solidFill>
              <a:srgbClr val="0099CC"/>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4587963" y="2860415"/>
            <a:ext cx="1402651" cy="1399231"/>
            <a:chOff x="4585232" y="2518177"/>
            <a:chExt cx="1402976" cy="1399555"/>
          </a:xfrm>
        </p:grpSpPr>
        <p:sp>
          <p:nvSpPr>
            <p:cNvPr id="4" name="椭圆 3"/>
            <p:cNvSpPr/>
            <p:nvPr/>
          </p:nvSpPr>
          <p:spPr>
            <a:xfrm>
              <a:off x="4585232"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807029" y="2738264"/>
              <a:ext cx="959381" cy="959381"/>
            </a:xfrm>
            <a:prstGeom prst="ellipse">
              <a:avLst/>
            </a:prstGeom>
            <a:solidFill>
              <a:srgbClr val="00B050"/>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294165" y="2860415"/>
            <a:ext cx="1402651" cy="1399231"/>
            <a:chOff x="6291829" y="2518177"/>
            <a:chExt cx="1402976" cy="1399555"/>
          </a:xfrm>
        </p:grpSpPr>
        <p:sp>
          <p:nvSpPr>
            <p:cNvPr id="5" name="椭圆 4"/>
            <p:cNvSpPr/>
            <p:nvPr/>
          </p:nvSpPr>
          <p:spPr>
            <a:xfrm>
              <a:off x="6291829"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513626" y="2738264"/>
              <a:ext cx="959381" cy="959381"/>
            </a:xfrm>
            <a:prstGeom prst="ellipse">
              <a:avLst/>
            </a:prstGeom>
            <a:solidFill>
              <a:srgbClr val="7030A0"/>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8008268" y="2860415"/>
            <a:ext cx="1402651" cy="1399231"/>
            <a:chOff x="8006329" y="2518177"/>
            <a:chExt cx="1402976" cy="1399555"/>
          </a:xfrm>
        </p:grpSpPr>
        <p:sp>
          <p:nvSpPr>
            <p:cNvPr id="30" name="椭圆 29"/>
            <p:cNvSpPr/>
            <p:nvPr/>
          </p:nvSpPr>
          <p:spPr>
            <a:xfrm>
              <a:off x="8006329"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228126" y="2738264"/>
              <a:ext cx="959381" cy="959381"/>
            </a:xfrm>
            <a:prstGeom prst="ellipse">
              <a:avLst/>
            </a:prstGeom>
            <a:solidFill>
              <a:srgbClr val="C30D23"/>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9741417" y="2860415"/>
            <a:ext cx="1402651" cy="1399231"/>
            <a:chOff x="9739879" y="2518177"/>
            <a:chExt cx="1402976" cy="1399555"/>
          </a:xfrm>
        </p:grpSpPr>
        <p:sp>
          <p:nvSpPr>
            <p:cNvPr id="33" name="椭圆 32"/>
            <p:cNvSpPr/>
            <p:nvPr/>
          </p:nvSpPr>
          <p:spPr>
            <a:xfrm>
              <a:off x="9739879" y="2518177"/>
              <a:ext cx="1402976" cy="1399555"/>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961676" y="2738264"/>
              <a:ext cx="959381" cy="959381"/>
            </a:xfrm>
            <a:prstGeom prst="ellipse">
              <a:avLst/>
            </a:prstGeom>
            <a:solidFill>
              <a:schemeClr val="accent5"/>
            </a:solidFill>
            <a:ln>
              <a:noFill/>
            </a:ln>
            <a:effectLst>
              <a:innerShdw blurRad="177800" dist="76200" dir="13500000">
                <a:schemeClr val="tx1">
                  <a:alpha val="2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5"/>
          <p:cNvSpPr txBox="1"/>
          <p:nvPr/>
        </p:nvSpPr>
        <p:spPr>
          <a:xfrm>
            <a:off x="1431057"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2000</a:t>
            </a:r>
            <a:endParaRPr lang="zh-CN" altLang="zh-CN" sz="2400" dirty="0">
              <a:solidFill>
                <a:schemeClr val="bg1"/>
              </a:solidFill>
              <a:effectLst/>
            </a:endParaRPr>
          </a:p>
        </p:txBody>
      </p:sp>
      <p:sp>
        <p:nvSpPr>
          <p:cNvPr id="44" name="文本框 5"/>
          <p:cNvSpPr txBox="1"/>
          <p:nvPr/>
        </p:nvSpPr>
        <p:spPr>
          <a:xfrm>
            <a:off x="3125929"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2005</a:t>
            </a:r>
            <a:endParaRPr lang="zh-CN" altLang="zh-CN" sz="2400" dirty="0">
              <a:solidFill>
                <a:schemeClr val="bg1"/>
              </a:solidFill>
              <a:effectLst/>
            </a:endParaRPr>
          </a:p>
        </p:txBody>
      </p:sp>
      <p:sp>
        <p:nvSpPr>
          <p:cNvPr id="45" name="文本框 5"/>
          <p:cNvSpPr txBox="1"/>
          <p:nvPr/>
        </p:nvSpPr>
        <p:spPr>
          <a:xfrm>
            <a:off x="4781229"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2010</a:t>
            </a:r>
            <a:endParaRPr lang="zh-CN" altLang="zh-CN" sz="2400" dirty="0">
              <a:solidFill>
                <a:schemeClr val="bg1"/>
              </a:solidFill>
              <a:effectLst/>
            </a:endParaRPr>
          </a:p>
        </p:txBody>
      </p:sp>
      <p:sp>
        <p:nvSpPr>
          <p:cNvPr id="46" name="文本框 5"/>
          <p:cNvSpPr txBox="1"/>
          <p:nvPr/>
        </p:nvSpPr>
        <p:spPr>
          <a:xfrm>
            <a:off x="6458952"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2014</a:t>
            </a:r>
            <a:endParaRPr lang="zh-CN" altLang="zh-CN" sz="2400" dirty="0">
              <a:solidFill>
                <a:schemeClr val="bg1"/>
              </a:solidFill>
              <a:effectLst/>
            </a:endParaRPr>
          </a:p>
        </p:txBody>
      </p:sp>
      <p:sp>
        <p:nvSpPr>
          <p:cNvPr id="47" name="文本框 5"/>
          <p:cNvSpPr txBox="1"/>
          <p:nvPr/>
        </p:nvSpPr>
        <p:spPr>
          <a:xfrm>
            <a:off x="8201534"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2015</a:t>
            </a:r>
            <a:endParaRPr lang="zh-CN" altLang="zh-CN" sz="2400" dirty="0">
              <a:solidFill>
                <a:schemeClr val="bg1"/>
              </a:solidFill>
              <a:effectLst/>
            </a:endParaRPr>
          </a:p>
        </p:txBody>
      </p:sp>
      <p:sp>
        <p:nvSpPr>
          <p:cNvPr id="48" name="文本框 5"/>
          <p:cNvSpPr txBox="1"/>
          <p:nvPr/>
        </p:nvSpPr>
        <p:spPr>
          <a:xfrm>
            <a:off x="9963163" y="3360171"/>
            <a:ext cx="1016118" cy="461558"/>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2400" dirty="0">
                <a:solidFill>
                  <a:schemeClr val="bg1"/>
                </a:solidFill>
                <a:effectLst/>
              </a:rPr>
              <a:t>2016</a:t>
            </a:r>
            <a:endParaRPr lang="zh-CN" altLang="zh-CN" sz="2400" dirty="0">
              <a:solidFill>
                <a:schemeClr val="bg1"/>
              </a:solidFill>
              <a:effectLst/>
            </a:endParaRPr>
          </a:p>
        </p:txBody>
      </p:sp>
      <p:sp>
        <p:nvSpPr>
          <p:cNvPr id="49" name="TextBox 48"/>
          <p:cNvSpPr txBox="1"/>
          <p:nvPr/>
        </p:nvSpPr>
        <p:spPr>
          <a:xfrm>
            <a:off x="1305730" y="4618893"/>
            <a:ext cx="1820199" cy="175392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微软雅黑" pitchFamily="34" charset="-122"/>
                <a:ea typeface="微软雅黑" pitchFamily="34" charset="-122"/>
              </a:rPr>
              <a:t>公司成立</a:t>
            </a:r>
            <a:endParaRPr lang="en-US" altLang="zh-CN"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dirty="0">
                <a:solidFill>
                  <a:schemeClr val="tx1">
                    <a:lumMod val="65000"/>
                    <a:lumOff val="35000"/>
                  </a:schemeClr>
                </a:solidFill>
                <a:latin typeface="微软雅黑" pitchFamily="34" charset="-122"/>
                <a:ea typeface="微软雅黑" pitchFamily="34" charset="-122"/>
              </a:rPr>
              <a:t>单击此处添加你的</a:t>
            </a:r>
            <a:endParaRPr lang="en-US" altLang="zh-CN"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dirty="0">
                <a:solidFill>
                  <a:schemeClr val="tx1">
                    <a:lumMod val="65000"/>
                    <a:lumOff val="35000"/>
                  </a:schemeClr>
                </a:solidFill>
                <a:latin typeface="微软雅黑" pitchFamily="34" charset="-122"/>
                <a:ea typeface="微软雅黑" pitchFamily="34" charset="-122"/>
              </a:rPr>
              <a:t>正文详细内容</a:t>
            </a:r>
          </a:p>
        </p:txBody>
      </p:sp>
      <p:sp>
        <p:nvSpPr>
          <p:cNvPr id="50" name="TextBox 49"/>
          <p:cNvSpPr txBox="1"/>
          <p:nvPr/>
        </p:nvSpPr>
        <p:spPr>
          <a:xfrm>
            <a:off x="2999523" y="1220356"/>
            <a:ext cx="1805541" cy="1753920"/>
          </a:xfrm>
          <a:prstGeom prst="rect">
            <a:avLst/>
          </a:prstGeom>
          <a:noFill/>
        </p:spPr>
        <p:txBody>
          <a:bodyPr wrap="square" rtlCol="0">
            <a:spAutoFit/>
          </a:bodyPr>
          <a:lstStyle>
            <a:defPPr>
              <a:defRPr lang="zh-CN"/>
            </a:defPPr>
            <a:lvl1pPr>
              <a:lnSpc>
                <a:spcPct val="150000"/>
              </a:lnSpc>
              <a:defRPr>
                <a:solidFill>
                  <a:schemeClr val="tx1">
                    <a:lumMod val="65000"/>
                    <a:lumOff val="35000"/>
                  </a:schemeClr>
                </a:solidFill>
                <a:latin typeface="微软雅黑" pitchFamily="34" charset="-122"/>
                <a:ea typeface="微软雅黑" pitchFamily="34" charset="-122"/>
              </a:defRPr>
            </a:lvl1pPr>
          </a:lstStyle>
          <a:p>
            <a:r>
              <a:rPr lang="zh-CN" altLang="en-US" dirty="0"/>
              <a:t>公司处于发展阶段单击此处添加你的</a:t>
            </a:r>
            <a:endParaRPr lang="en-US" altLang="zh-CN" dirty="0"/>
          </a:p>
          <a:p>
            <a:r>
              <a:rPr lang="zh-CN" altLang="en-US" dirty="0"/>
              <a:t>正文详细内容</a:t>
            </a:r>
          </a:p>
        </p:txBody>
      </p:sp>
      <p:sp>
        <p:nvSpPr>
          <p:cNvPr id="51" name="TextBox 50"/>
          <p:cNvSpPr txBox="1"/>
          <p:nvPr/>
        </p:nvSpPr>
        <p:spPr>
          <a:xfrm>
            <a:off x="4781228" y="4618893"/>
            <a:ext cx="1972320" cy="1753920"/>
          </a:xfrm>
          <a:prstGeom prst="rect">
            <a:avLst/>
          </a:prstGeom>
          <a:noFill/>
        </p:spPr>
        <p:txBody>
          <a:bodyPr wrap="square" rtlCol="0">
            <a:spAutoFit/>
          </a:bodyPr>
          <a:lstStyle>
            <a:defPPr>
              <a:defRPr lang="zh-CN"/>
            </a:defPPr>
            <a:lvl1pPr>
              <a:lnSpc>
                <a:spcPct val="150000"/>
              </a:lnSpc>
              <a:defRPr>
                <a:solidFill>
                  <a:schemeClr val="tx1">
                    <a:lumMod val="65000"/>
                    <a:lumOff val="35000"/>
                  </a:schemeClr>
                </a:solidFill>
                <a:latin typeface="微软雅黑" pitchFamily="34" charset="-122"/>
                <a:ea typeface="微软雅黑" pitchFamily="34" charset="-122"/>
              </a:defRPr>
            </a:lvl1pPr>
          </a:lstStyle>
          <a:p>
            <a:r>
              <a:rPr lang="zh-CN" altLang="en-US" dirty="0"/>
              <a:t>公司转型</a:t>
            </a:r>
            <a:endParaRPr lang="en-US" altLang="zh-CN" dirty="0"/>
          </a:p>
          <a:p>
            <a:r>
              <a:rPr lang="zh-CN" altLang="en-US" dirty="0"/>
              <a:t>单击此处添加你的</a:t>
            </a:r>
            <a:endParaRPr lang="en-US" altLang="zh-CN" dirty="0"/>
          </a:p>
          <a:p>
            <a:r>
              <a:rPr lang="zh-CN" altLang="en-US" dirty="0"/>
              <a:t>正文详细内容</a:t>
            </a:r>
          </a:p>
        </p:txBody>
      </p:sp>
      <p:sp>
        <p:nvSpPr>
          <p:cNvPr id="52" name="TextBox 51"/>
          <p:cNvSpPr txBox="1"/>
          <p:nvPr/>
        </p:nvSpPr>
        <p:spPr>
          <a:xfrm>
            <a:off x="6344379" y="1205119"/>
            <a:ext cx="2095775" cy="1753920"/>
          </a:xfrm>
          <a:prstGeom prst="rect">
            <a:avLst/>
          </a:prstGeom>
          <a:noFill/>
        </p:spPr>
        <p:txBody>
          <a:bodyPr wrap="square" rtlCol="0">
            <a:spAutoFit/>
          </a:bodyPr>
          <a:lstStyle>
            <a:defPPr>
              <a:defRPr lang="zh-CN"/>
            </a:defPPr>
            <a:lvl1pPr>
              <a:lnSpc>
                <a:spcPct val="150000"/>
              </a:lnSpc>
              <a:defRPr>
                <a:solidFill>
                  <a:schemeClr val="tx1">
                    <a:lumMod val="65000"/>
                    <a:lumOff val="35000"/>
                  </a:schemeClr>
                </a:solidFill>
                <a:latin typeface="微软雅黑" pitchFamily="34" charset="-122"/>
                <a:ea typeface="微软雅黑" pitchFamily="34" charset="-122"/>
              </a:defRPr>
            </a:lvl1pPr>
          </a:lstStyle>
          <a:p>
            <a:r>
              <a:rPr lang="zh-CN" altLang="en-US" dirty="0"/>
              <a:t>公司资产突破</a:t>
            </a:r>
            <a:r>
              <a:rPr lang="en-US" altLang="zh-CN" dirty="0"/>
              <a:t>1000</a:t>
            </a:r>
            <a:r>
              <a:rPr lang="zh-CN" altLang="en-US" dirty="0"/>
              <a:t>万单击此处添加你的</a:t>
            </a:r>
            <a:endParaRPr lang="en-US" altLang="zh-CN" dirty="0"/>
          </a:p>
          <a:p>
            <a:r>
              <a:rPr lang="zh-CN" altLang="en-US" dirty="0"/>
              <a:t>正文详细内容</a:t>
            </a:r>
          </a:p>
        </p:txBody>
      </p:sp>
      <p:sp>
        <p:nvSpPr>
          <p:cNvPr id="53" name="TextBox 52"/>
          <p:cNvSpPr txBox="1"/>
          <p:nvPr/>
        </p:nvSpPr>
        <p:spPr>
          <a:xfrm>
            <a:off x="8201534" y="4618893"/>
            <a:ext cx="1995458" cy="1753920"/>
          </a:xfrm>
          <a:prstGeom prst="rect">
            <a:avLst/>
          </a:prstGeom>
          <a:noFill/>
        </p:spPr>
        <p:txBody>
          <a:bodyPr wrap="square" rtlCol="0">
            <a:spAutoFit/>
          </a:bodyPr>
          <a:lstStyle>
            <a:defPPr>
              <a:defRPr lang="zh-CN"/>
            </a:defPPr>
            <a:lvl1pPr>
              <a:lnSpc>
                <a:spcPct val="150000"/>
              </a:lnSpc>
              <a:defRPr>
                <a:solidFill>
                  <a:schemeClr val="tx1">
                    <a:lumMod val="65000"/>
                    <a:lumOff val="35000"/>
                  </a:schemeClr>
                </a:solidFill>
                <a:latin typeface="微软雅黑" pitchFamily="34" charset="-122"/>
                <a:ea typeface="微软雅黑" pitchFamily="34" charset="-122"/>
              </a:defRPr>
            </a:lvl1pPr>
          </a:lstStyle>
          <a:p>
            <a:r>
              <a:rPr lang="zh-CN" altLang="en-US" dirty="0"/>
              <a:t>公司下设分公司单击此处添加你的</a:t>
            </a:r>
            <a:endParaRPr lang="en-US" altLang="zh-CN" dirty="0"/>
          </a:p>
          <a:p>
            <a:r>
              <a:rPr lang="zh-CN" altLang="en-US" dirty="0"/>
              <a:t>正文详细内容</a:t>
            </a:r>
          </a:p>
        </p:txBody>
      </p:sp>
      <p:sp>
        <p:nvSpPr>
          <p:cNvPr id="54" name="TextBox 53"/>
          <p:cNvSpPr txBox="1"/>
          <p:nvPr/>
        </p:nvSpPr>
        <p:spPr>
          <a:xfrm>
            <a:off x="9907526" y="1220356"/>
            <a:ext cx="1869415" cy="1753920"/>
          </a:xfrm>
          <a:prstGeom prst="rect">
            <a:avLst/>
          </a:prstGeom>
          <a:noFill/>
        </p:spPr>
        <p:txBody>
          <a:bodyPr wrap="square" rtlCol="0">
            <a:spAutoFit/>
          </a:bodyPr>
          <a:lstStyle>
            <a:defPPr>
              <a:defRPr lang="zh-CN"/>
            </a:defPPr>
            <a:lvl1pPr>
              <a:lnSpc>
                <a:spcPct val="150000"/>
              </a:lnSpc>
              <a:defRPr>
                <a:solidFill>
                  <a:schemeClr val="tx1">
                    <a:lumMod val="65000"/>
                    <a:lumOff val="35000"/>
                  </a:schemeClr>
                </a:solidFill>
                <a:latin typeface="微软雅黑" pitchFamily="34" charset="-122"/>
                <a:ea typeface="微软雅黑" pitchFamily="34" charset="-122"/>
              </a:defRPr>
            </a:lvl1pPr>
          </a:lstStyle>
          <a:p>
            <a:r>
              <a:rPr lang="zh-CN" altLang="en-US" dirty="0"/>
              <a:t>公司正式上市</a:t>
            </a:r>
            <a:endParaRPr lang="en-US" altLang="zh-CN" dirty="0"/>
          </a:p>
          <a:p>
            <a:r>
              <a:rPr lang="zh-CN" altLang="en-US" dirty="0"/>
              <a:t>单击此处添加你的</a:t>
            </a:r>
            <a:endParaRPr lang="en-US" altLang="zh-CN" dirty="0"/>
          </a:p>
          <a:p>
            <a:r>
              <a:rPr lang="zh-CN" altLang="en-US" dirty="0"/>
              <a:t>正文详细内容</a:t>
            </a:r>
          </a:p>
        </p:txBody>
      </p:sp>
      <p:sp>
        <p:nvSpPr>
          <p:cNvPr id="56" name="文本框 5"/>
          <p:cNvSpPr txBox="1"/>
          <p:nvPr/>
        </p:nvSpPr>
        <p:spPr>
          <a:xfrm>
            <a:off x="828094" y="168435"/>
            <a:ext cx="3313953"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公司大事记</a:t>
            </a:r>
            <a:endParaRPr lang="zh-CN" altLang="zh-CN" sz="3599" dirty="0"/>
          </a:p>
        </p:txBody>
      </p:sp>
      <p:sp>
        <p:nvSpPr>
          <p:cNvPr id="57" name="TextBox 56"/>
          <p:cNvSpPr txBox="1"/>
          <p:nvPr/>
        </p:nvSpPr>
        <p:spPr>
          <a:xfrm>
            <a:off x="3331383" y="354547"/>
            <a:ext cx="2407545" cy="33847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events</a:t>
            </a:r>
          </a:p>
        </p:txBody>
      </p:sp>
      <p:grpSp>
        <p:nvGrpSpPr>
          <p:cNvPr id="58" name="组合 57"/>
          <p:cNvGrpSpPr/>
          <p:nvPr/>
        </p:nvGrpSpPr>
        <p:grpSpPr>
          <a:xfrm>
            <a:off x="3792" y="231784"/>
            <a:ext cx="758949" cy="693260"/>
            <a:chOff x="0" y="532828"/>
            <a:chExt cx="759125" cy="568897"/>
          </a:xfrm>
        </p:grpSpPr>
        <p:sp>
          <p:nvSpPr>
            <p:cNvPr id="59" name="矩形 5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64" name="组合 63"/>
          <p:cNvGrpSpPr/>
          <p:nvPr/>
        </p:nvGrpSpPr>
        <p:grpSpPr>
          <a:xfrm>
            <a:off x="3792" y="921962"/>
            <a:ext cx="12187592" cy="45708"/>
            <a:chOff x="0" y="532828"/>
            <a:chExt cx="759125" cy="568897"/>
          </a:xfrm>
        </p:grpSpPr>
        <p:sp>
          <p:nvSpPr>
            <p:cNvPr id="65" name="矩形 6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6083767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56"/>
                                        </p:tgtEl>
                                        <p:attrNameLst>
                                          <p:attrName>style.visibility</p:attrName>
                                        </p:attrNameLst>
                                      </p:cBhvr>
                                      <p:to>
                                        <p:strVal val="visible"/>
                                      </p:to>
                                    </p:set>
                                    <p:anim calcmode="lin" valueType="num">
                                      <p:cBhvr>
                                        <p:cTn id="10" dur="4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1" dur="400" fill="hold"/>
                                        <p:tgtEl>
                                          <p:spTgt spid="56"/>
                                        </p:tgtEl>
                                        <p:attrNameLst>
                                          <p:attrName>ppt_y</p:attrName>
                                        </p:attrNameLst>
                                      </p:cBhvr>
                                      <p:tavLst>
                                        <p:tav tm="0">
                                          <p:val>
                                            <p:strVal val="#ppt_y"/>
                                          </p:val>
                                        </p:tav>
                                        <p:tav tm="100000">
                                          <p:val>
                                            <p:strVal val="#ppt_y"/>
                                          </p:val>
                                        </p:tav>
                                      </p:tavLst>
                                    </p:anim>
                                    <p:anim calcmode="lin" valueType="num">
                                      <p:cBhvr>
                                        <p:cTn id="12" dur="4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3" dur="4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4" dur="400" tmFilter="0,0; .5, 1; 1, 1"/>
                                        <p:tgtEl>
                                          <p:spTgt spid="56"/>
                                        </p:tgtEl>
                                      </p:cBhvr>
                                    </p:animEffect>
                                  </p:childTnLst>
                                </p:cTn>
                              </p:par>
                            </p:childTnLst>
                          </p:cTn>
                        </p:par>
                        <p:par>
                          <p:cTn id="15" fill="hold">
                            <p:stCondLst>
                              <p:cond delay="56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7"/>
                                        </p:tgtEl>
                                        <p:attrNameLst>
                                          <p:attrName>style.visibility</p:attrName>
                                        </p:attrNameLst>
                                      </p:cBhvr>
                                      <p:to>
                                        <p:strVal val="visible"/>
                                      </p:to>
                                    </p:set>
                                    <p:anim calcmode="lin" valueType="num">
                                      <p:cBhvr>
                                        <p:cTn id="18" dur="4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57"/>
                                        </p:tgtEl>
                                        <p:attrNameLst>
                                          <p:attrName>ppt_y</p:attrName>
                                        </p:attrNameLst>
                                      </p:cBhvr>
                                      <p:tavLst>
                                        <p:tav tm="0">
                                          <p:val>
                                            <p:strVal val="#ppt_y"/>
                                          </p:val>
                                        </p:tav>
                                        <p:tav tm="100000">
                                          <p:val>
                                            <p:strVal val="#ppt_y"/>
                                          </p:val>
                                        </p:tav>
                                      </p:tavLst>
                                    </p:anim>
                                    <p:anim calcmode="lin" valueType="num">
                                      <p:cBhvr>
                                        <p:cTn id="20" dur="4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57"/>
                                        </p:tgtEl>
                                      </p:cBhvr>
                                    </p:animEffect>
                                  </p:childTnLst>
                                </p:cTn>
                              </p:par>
                            </p:childTnLst>
                          </p:cTn>
                        </p:par>
                        <p:par>
                          <p:cTn id="23" fill="hold">
                            <p:stCondLst>
                              <p:cond delay="1440"/>
                            </p:stCondLst>
                            <p:childTnLst>
                              <p:par>
                                <p:cTn id="24" presetID="2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1940"/>
                            </p:stCondLst>
                            <p:childTnLst>
                              <p:par>
                                <p:cTn id="28" presetID="2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childTnLst>
                                </p:cTn>
                              </p:par>
                            </p:childTnLst>
                          </p:cTn>
                        </p:par>
                        <p:par>
                          <p:cTn id="32" fill="hold">
                            <p:stCondLst>
                              <p:cond delay="244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2940"/>
                            </p:stCondLst>
                            <p:childTnLst>
                              <p:par>
                                <p:cTn id="37" presetID="53" presetClass="entr" presetSubtype="16"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500" fill="hold"/>
                                        <p:tgtEl>
                                          <p:spTgt spid="49"/>
                                        </p:tgtEl>
                                        <p:attrNameLst>
                                          <p:attrName>ppt_w</p:attrName>
                                        </p:attrNameLst>
                                      </p:cBhvr>
                                      <p:tavLst>
                                        <p:tav tm="0">
                                          <p:val>
                                            <p:fltVal val="0"/>
                                          </p:val>
                                        </p:tav>
                                        <p:tav tm="100000">
                                          <p:val>
                                            <p:strVal val="#ppt_w"/>
                                          </p:val>
                                        </p:tav>
                                      </p:tavLst>
                                    </p:anim>
                                    <p:anim calcmode="lin" valueType="num">
                                      <p:cBhvr>
                                        <p:cTn id="40" dur="500" fill="hold"/>
                                        <p:tgtEl>
                                          <p:spTgt spid="49"/>
                                        </p:tgtEl>
                                        <p:attrNameLst>
                                          <p:attrName>ppt_h</p:attrName>
                                        </p:attrNameLst>
                                      </p:cBhvr>
                                      <p:tavLst>
                                        <p:tav tm="0">
                                          <p:val>
                                            <p:fltVal val="0"/>
                                          </p:val>
                                        </p:tav>
                                        <p:tav tm="100000">
                                          <p:val>
                                            <p:strVal val="#ppt_h"/>
                                          </p:val>
                                        </p:tav>
                                      </p:tavLst>
                                    </p:anim>
                                    <p:animEffect transition="in" filter="fade">
                                      <p:cBhvr>
                                        <p:cTn id="41" dur="500"/>
                                        <p:tgtEl>
                                          <p:spTgt spid="49"/>
                                        </p:tgtEl>
                                      </p:cBhvr>
                                    </p:animEffect>
                                  </p:childTnLst>
                                </p:cTn>
                              </p:par>
                            </p:childTnLst>
                          </p:cTn>
                        </p:par>
                        <p:par>
                          <p:cTn id="42" fill="hold">
                            <p:stCondLst>
                              <p:cond delay="3440"/>
                            </p:stCondLst>
                            <p:childTnLst>
                              <p:par>
                                <p:cTn id="43" presetID="2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childTnLst>
                                </p:cTn>
                              </p:par>
                            </p:childTnLst>
                          </p:cTn>
                        </p:par>
                        <p:par>
                          <p:cTn id="47" fill="hold">
                            <p:stCondLst>
                              <p:cond delay="3940"/>
                            </p:stCondLst>
                            <p:childTnLst>
                              <p:par>
                                <p:cTn id="48" presetID="22" presetClass="entr" presetSubtype="8"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500"/>
                                        <p:tgtEl>
                                          <p:spTgt spid="44"/>
                                        </p:tgtEl>
                                      </p:cBhvr>
                                    </p:animEffect>
                                  </p:childTnLst>
                                </p:cTn>
                              </p:par>
                            </p:childTnLst>
                          </p:cTn>
                        </p:par>
                        <p:par>
                          <p:cTn id="51" fill="hold">
                            <p:stCondLst>
                              <p:cond delay="4440"/>
                            </p:stCondLst>
                            <p:childTnLst>
                              <p:par>
                                <p:cTn id="52" presetID="53" presetClass="entr" presetSubtype="16" fill="hold" grpId="0"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940"/>
                            </p:stCondLst>
                            <p:childTnLst>
                              <p:par>
                                <p:cTn id="58" presetID="23" presetClass="entr" presetSubtype="16"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594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6440"/>
                            </p:stCondLst>
                            <p:childTnLst>
                              <p:par>
                                <p:cTn id="73" presetID="23" presetClass="entr" presetSubtype="16"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childTnLst>
                                </p:cTn>
                              </p:par>
                            </p:childTnLst>
                          </p:cTn>
                        </p:par>
                        <p:par>
                          <p:cTn id="77" fill="hold">
                            <p:stCondLst>
                              <p:cond delay="6940"/>
                            </p:stCondLst>
                            <p:childTnLst>
                              <p:par>
                                <p:cTn id="78" presetID="22" presetClass="entr" presetSubtype="8"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left)">
                                      <p:cBhvr>
                                        <p:cTn id="80" dur="500"/>
                                        <p:tgtEl>
                                          <p:spTgt spid="46"/>
                                        </p:tgtEl>
                                      </p:cBhvr>
                                    </p:animEffect>
                                  </p:childTnLst>
                                </p:cTn>
                              </p:par>
                            </p:childTnLst>
                          </p:cTn>
                        </p:par>
                        <p:par>
                          <p:cTn id="81" fill="hold">
                            <p:stCondLst>
                              <p:cond delay="7440"/>
                            </p:stCondLst>
                            <p:childTnLst>
                              <p:par>
                                <p:cTn id="82" presetID="53" presetClass="entr" presetSubtype="16"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p:cTn id="84" dur="500" fill="hold"/>
                                        <p:tgtEl>
                                          <p:spTgt spid="52"/>
                                        </p:tgtEl>
                                        <p:attrNameLst>
                                          <p:attrName>ppt_w</p:attrName>
                                        </p:attrNameLst>
                                      </p:cBhvr>
                                      <p:tavLst>
                                        <p:tav tm="0">
                                          <p:val>
                                            <p:fltVal val="0"/>
                                          </p:val>
                                        </p:tav>
                                        <p:tav tm="100000">
                                          <p:val>
                                            <p:strVal val="#ppt_w"/>
                                          </p:val>
                                        </p:tav>
                                      </p:tavLst>
                                    </p:anim>
                                    <p:anim calcmode="lin" valueType="num">
                                      <p:cBhvr>
                                        <p:cTn id="85" dur="500" fill="hold"/>
                                        <p:tgtEl>
                                          <p:spTgt spid="52"/>
                                        </p:tgtEl>
                                        <p:attrNameLst>
                                          <p:attrName>ppt_h</p:attrName>
                                        </p:attrNameLst>
                                      </p:cBhvr>
                                      <p:tavLst>
                                        <p:tav tm="0">
                                          <p:val>
                                            <p:fltVal val="0"/>
                                          </p:val>
                                        </p:tav>
                                        <p:tav tm="100000">
                                          <p:val>
                                            <p:strVal val="#ppt_h"/>
                                          </p:val>
                                        </p:tav>
                                      </p:tavLst>
                                    </p:anim>
                                    <p:animEffect transition="in" filter="fade">
                                      <p:cBhvr>
                                        <p:cTn id="86" dur="500"/>
                                        <p:tgtEl>
                                          <p:spTgt spid="52"/>
                                        </p:tgtEl>
                                      </p:cBhvr>
                                    </p:animEffect>
                                  </p:childTnLst>
                                </p:cTn>
                              </p:par>
                            </p:childTnLst>
                          </p:cTn>
                        </p:par>
                        <p:par>
                          <p:cTn id="87" fill="hold">
                            <p:stCondLst>
                              <p:cond delay="7940"/>
                            </p:stCondLst>
                            <p:childTnLst>
                              <p:par>
                                <p:cTn id="88" presetID="23" presetClass="entr" presetSubtype="16" fill="hold"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p:cTn id="90" dur="500" fill="hold"/>
                                        <p:tgtEl>
                                          <p:spTgt spid="41"/>
                                        </p:tgtEl>
                                        <p:attrNameLst>
                                          <p:attrName>ppt_w</p:attrName>
                                        </p:attrNameLst>
                                      </p:cBhvr>
                                      <p:tavLst>
                                        <p:tav tm="0">
                                          <p:val>
                                            <p:fltVal val="0"/>
                                          </p:val>
                                        </p:tav>
                                        <p:tav tm="100000">
                                          <p:val>
                                            <p:strVal val="#ppt_w"/>
                                          </p:val>
                                        </p:tav>
                                      </p:tavLst>
                                    </p:anim>
                                    <p:anim calcmode="lin" valueType="num">
                                      <p:cBhvr>
                                        <p:cTn id="91" dur="500" fill="hold"/>
                                        <p:tgtEl>
                                          <p:spTgt spid="41"/>
                                        </p:tgtEl>
                                        <p:attrNameLst>
                                          <p:attrName>ppt_h</p:attrName>
                                        </p:attrNameLst>
                                      </p:cBhvr>
                                      <p:tavLst>
                                        <p:tav tm="0">
                                          <p:val>
                                            <p:fltVal val="0"/>
                                          </p:val>
                                        </p:tav>
                                        <p:tav tm="100000">
                                          <p:val>
                                            <p:strVal val="#ppt_h"/>
                                          </p:val>
                                        </p:tav>
                                      </p:tavLst>
                                    </p:anim>
                                  </p:childTnLst>
                                </p:cTn>
                              </p:par>
                            </p:childTnLst>
                          </p:cTn>
                        </p:par>
                        <p:par>
                          <p:cTn id="92" fill="hold">
                            <p:stCondLst>
                              <p:cond delay="8440"/>
                            </p:stCondLst>
                            <p:childTnLst>
                              <p:par>
                                <p:cTn id="93" presetID="22" presetClass="entr" presetSubtype="8"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left)">
                                      <p:cBhvr>
                                        <p:cTn id="95" dur="500"/>
                                        <p:tgtEl>
                                          <p:spTgt spid="47"/>
                                        </p:tgtEl>
                                      </p:cBhvr>
                                    </p:animEffect>
                                  </p:childTnLst>
                                </p:cTn>
                              </p:par>
                            </p:childTnLst>
                          </p:cTn>
                        </p:par>
                        <p:par>
                          <p:cTn id="96" fill="hold">
                            <p:stCondLst>
                              <p:cond delay="8940"/>
                            </p:stCondLst>
                            <p:childTnLst>
                              <p:par>
                                <p:cTn id="97" presetID="53" presetClass="entr" presetSubtype="16"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p:cTn id="99" dur="500" fill="hold"/>
                                        <p:tgtEl>
                                          <p:spTgt spid="53"/>
                                        </p:tgtEl>
                                        <p:attrNameLst>
                                          <p:attrName>ppt_w</p:attrName>
                                        </p:attrNameLst>
                                      </p:cBhvr>
                                      <p:tavLst>
                                        <p:tav tm="0">
                                          <p:val>
                                            <p:fltVal val="0"/>
                                          </p:val>
                                        </p:tav>
                                        <p:tav tm="100000">
                                          <p:val>
                                            <p:strVal val="#ppt_w"/>
                                          </p:val>
                                        </p:tav>
                                      </p:tavLst>
                                    </p:anim>
                                    <p:anim calcmode="lin" valueType="num">
                                      <p:cBhvr>
                                        <p:cTn id="100" dur="500" fill="hold"/>
                                        <p:tgtEl>
                                          <p:spTgt spid="53"/>
                                        </p:tgtEl>
                                        <p:attrNameLst>
                                          <p:attrName>ppt_h</p:attrName>
                                        </p:attrNameLst>
                                      </p:cBhvr>
                                      <p:tavLst>
                                        <p:tav tm="0">
                                          <p:val>
                                            <p:fltVal val="0"/>
                                          </p:val>
                                        </p:tav>
                                        <p:tav tm="100000">
                                          <p:val>
                                            <p:strVal val="#ppt_h"/>
                                          </p:val>
                                        </p:tav>
                                      </p:tavLst>
                                    </p:anim>
                                    <p:animEffect transition="in" filter="fade">
                                      <p:cBhvr>
                                        <p:cTn id="101" dur="500"/>
                                        <p:tgtEl>
                                          <p:spTgt spid="53"/>
                                        </p:tgtEl>
                                      </p:cBhvr>
                                    </p:animEffect>
                                  </p:childTnLst>
                                </p:cTn>
                              </p:par>
                            </p:childTnLst>
                          </p:cTn>
                        </p:par>
                        <p:par>
                          <p:cTn id="102" fill="hold">
                            <p:stCondLst>
                              <p:cond delay="9440"/>
                            </p:stCondLst>
                            <p:childTnLst>
                              <p:par>
                                <p:cTn id="103" presetID="23" presetClass="entr" presetSubtype="16"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childTnLst>
                                </p:cTn>
                              </p:par>
                            </p:childTnLst>
                          </p:cTn>
                        </p:par>
                        <p:par>
                          <p:cTn id="107" fill="hold">
                            <p:stCondLst>
                              <p:cond delay="9940"/>
                            </p:stCondLst>
                            <p:childTnLst>
                              <p:par>
                                <p:cTn id="108" presetID="22" presetClass="entr" presetSubtype="8" fill="hold" grpId="0" nodeType="after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par>
                          <p:cTn id="111" fill="hold">
                            <p:stCondLst>
                              <p:cond delay="10440"/>
                            </p:stCondLst>
                            <p:childTnLst>
                              <p:par>
                                <p:cTn id="112" presetID="53" presetClass="entr" presetSubtype="16" fill="hold" grpId="0" nodeType="afterEffect">
                                  <p:stCondLst>
                                    <p:cond delay="0"/>
                                  </p:stCondLst>
                                  <p:childTnLst>
                                    <p:set>
                                      <p:cBhvr>
                                        <p:cTn id="113" dur="1" fill="hold">
                                          <p:stCondLst>
                                            <p:cond delay="0"/>
                                          </p:stCondLst>
                                        </p:cTn>
                                        <p:tgtEl>
                                          <p:spTgt spid="54"/>
                                        </p:tgtEl>
                                        <p:attrNameLst>
                                          <p:attrName>style.visibility</p:attrName>
                                        </p:attrNameLst>
                                      </p:cBhvr>
                                      <p:to>
                                        <p:strVal val="visible"/>
                                      </p:to>
                                    </p:set>
                                    <p:anim calcmode="lin" valueType="num">
                                      <p:cBhvr>
                                        <p:cTn id="114" dur="500" fill="hold"/>
                                        <p:tgtEl>
                                          <p:spTgt spid="54"/>
                                        </p:tgtEl>
                                        <p:attrNameLst>
                                          <p:attrName>ppt_w</p:attrName>
                                        </p:attrNameLst>
                                      </p:cBhvr>
                                      <p:tavLst>
                                        <p:tav tm="0">
                                          <p:val>
                                            <p:fltVal val="0"/>
                                          </p:val>
                                        </p:tav>
                                        <p:tav tm="100000">
                                          <p:val>
                                            <p:strVal val="#ppt_w"/>
                                          </p:val>
                                        </p:tav>
                                      </p:tavLst>
                                    </p:anim>
                                    <p:anim calcmode="lin" valueType="num">
                                      <p:cBhvr>
                                        <p:cTn id="115" dur="500" fill="hold"/>
                                        <p:tgtEl>
                                          <p:spTgt spid="54"/>
                                        </p:tgtEl>
                                        <p:attrNameLst>
                                          <p:attrName>ppt_h</p:attrName>
                                        </p:attrNameLst>
                                      </p:cBhvr>
                                      <p:tavLst>
                                        <p:tav tm="0">
                                          <p:val>
                                            <p:fltVal val="0"/>
                                          </p:val>
                                        </p:tav>
                                        <p:tav tm="100000">
                                          <p:val>
                                            <p:strVal val="#ppt_h"/>
                                          </p:val>
                                        </p:tav>
                                      </p:tavLst>
                                    </p:anim>
                                    <p:animEffect transition="in" filter="fade">
                                      <p:cBhvr>
                                        <p:cTn id="11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51131" y="2406185"/>
            <a:ext cx="2976383" cy="2976383"/>
            <a:chOff x="6848924" y="2406742"/>
            <a:chExt cx="2977072" cy="2977072"/>
          </a:xfrm>
        </p:grpSpPr>
        <p:grpSp>
          <p:nvGrpSpPr>
            <p:cNvPr id="2" name="组合 1"/>
            <p:cNvGrpSpPr/>
            <p:nvPr/>
          </p:nvGrpSpPr>
          <p:grpSpPr>
            <a:xfrm>
              <a:off x="6848924" y="2406742"/>
              <a:ext cx="2977072" cy="2977072"/>
              <a:chOff x="4005943" y="1516285"/>
              <a:chExt cx="3600001" cy="3600001"/>
            </a:xfrm>
          </p:grpSpPr>
          <p:sp>
            <p:nvSpPr>
              <p:cNvPr id="4" name="椭圆 3"/>
              <p:cNvSpPr/>
              <p:nvPr/>
            </p:nvSpPr>
            <p:spPr>
              <a:xfrm>
                <a:off x="4909458" y="2409372"/>
                <a:ext cx="1799770" cy="1799770"/>
              </a:xfrm>
              <a:prstGeom prst="ellipse">
                <a:avLst/>
              </a:prstGeom>
              <a:solidFill>
                <a:schemeClr val="bg1"/>
              </a:solidFill>
              <a:ln>
                <a:noFill/>
              </a:ln>
              <a:effectLst>
                <a:innerShdw blurRad="584200">
                  <a:prstClr val="black">
                    <a:alpha val="3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p:cNvGraphicFramePr/>
              <p:nvPr/>
            </p:nvGraphicFramePr>
            <p:xfrm>
              <a:off x="4005943" y="1516285"/>
              <a:ext cx="3600001" cy="360000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6" name="组合 5"/>
            <p:cNvGrpSpPr/>
            <p:nvPr/>
          </p:nvGrpSpPr>
          <p:grpSpPr>
            <a:xfrm>
              <a:off x="7093857" y="3316989"/>
              <a:ext cx="273133" cy="263874"/>
              <a:chOff x="549275" y="533400"/>
              <a:chExt cx="561975" cy="542926"/>
            </a:xfrm>
          </p:grpSpPr>
          <p:sp>
            <p:nvSpPr>
              <p:cNvPr id="7"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2"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3"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14" name="Freeform 28"/>
            <p:cNvSpPr>
              <a:spLocks noEditPoints="1"/>
            </p:cNvSpPr>
            <p:nvPr/>
          </p:nvSpPr>
          <p:spPr bwMode="auto">
            <a:xfrm>
              <a:off x="9325124" y="3332990"/>
              <a:ext cx="245628" cy="245628"/>
            </a:xfrm>
            <a:custGeom>
              <a:avLst/>
              <a:gdLst>
                <a:gd name="T0" fmla="*/ 153 w 207"/>
                <a:gd name="T1" fmla="*/ 51 h 207"/>
                <a:gd name="T2" fmla="*/ 142 w 207"/>
                <a:gd name="T3" fmla="*/ 128 h 207"/>
                <a:gd name="T4" fmla="*/ 161 w 207"/>
                <a:gd name="T5" fmla="*/ 130 h 207"/>
                <a:gd name="T6" fmla="*/ 179 w 207"/>
                <a:gd name="T7" fmla="*/ 108 h 207"/>
                <a:gd name="T8" fmla="*/ 176 w 207"/>
                <a:gd name="T9" fmla="*/ 58 h 207"/>
                <a:gd name="T10" fmla="*/ 137 w 207"/>
                <a:gd name="T11" fmla="*/ 27 h 207"/>
                <a:gd name="T12" fmla="*/ 76 w 207"/>
                <a:gd name="T13" fmla="*/ 30 h 207"/>
                <a:gd name="T14" fmla="*/ 31 w 207"/>
                <a:gd name="T15" fmla="*/ 74 h 207"/>
                <a:gd name="T16" fmla="*/ 30 w 207"/>
                <a:gd name="T17" fmla="*/ 139 h 207"/>
                <a:gd name="T18" fmla="*/ 71 w 207"/>
                <a:gd name="T19" fmla="*/ 178 h 207"/>
                <a:gd name="T20" fmla="*/ 121 w 207"/>
                <a:gd name="T21" fmla="*/ 182 h 207"/>
                <a:gd name="T22" fmla="*/ 143 w 207"/>
                <a:gd name="T23" fmla="*/ 199 h 207"/>
                <a:gd name="T24" fmla="*/ 102 w 207"/>
                <a:gd name="T25" fmla="*/ 207 h 207"/>
                <a:gd name="T26" fmla="*/ 29 w 207"/>
                <a:gd name="T27" fmla="*/ 182 h 207"/>
                <a:gd name="T28" fmla="*/ 0 w 207"/>
                <a:gd name="T29" fmla="*/ 108 h 207"/>
                <a:gd name="T30" fmla="*/ 32 w 207"/>
                <a:gd name="T31" fmla="*/ 29 h 207"/>
                <a:gd name="T32" fmla="*/ 109 w 207"/>
                <a:gd name="T33" fmla="*/ 0 h 207"/>
                <a:gd name="T34" fmla="*/ 179 w 207"/>
                <a:gd name="T35" fmla="*/ 23 h 207"/>
                <a:gd name="T36" fmla="*/ 207 w 207"/>
                <a:gd name="T37" fmla="*/ 87 h 207"/>
                <a:gd name="T38" fmla="*/ 188 w 207"/>
                <a:gd name="T39" fmla="*/ 137 h 207"/>
                <a:gd name="T40" fmla="*/ 141 w 207"/>
                <a:gd name="T41" fmla="*/ 157 h 207"/>
                <a:gd name="T42" fmla="*/ 123 w 207"/>
                <a:gd name="T43" fmla="*/ 151 h 207"/>
                <a:gd name="T44" fmla="*/ 117 w 207"/>
                <a:gd name="T45" fmla="*/ 132 h 207"/>
                <a:gd name="T46" fmla="*/ 109 w 207"/>
                <a:gd name="T47" fmla="*/ 141 h 207"/>
                <a:gd name="T48" fmla="*/ 89 w 207"/>
                <a:gd name="T49" fmla="*/ 155 h 207"/>
                <a:gd name="T50" fmla="*/ 66 w 207"/>
                <a:gd name="T51" fmla="*/ 154 h 207"/>
                <a:gd name="T52" fmla="*/ 52 w 207"/>
                <a:gd name="T53" fmla="*/ 137 h 207"/>
                <a:gd name="T54" fmla="*/ 54 w 207"/>
                <a:gd name="T55" fmla="*/ 96 h 207"/>
                <a:gd name="T56" fmla="*/ 85 w 207"/>
                <a:gd name="T57" fmla="*/ 56 h 207"/>
                <a:gd name="T58" fmla="*/ 120 w 207"/>
                <a:gd name="T59" fmla="*/ 52 h 207"/>
                <a:gd name="T60" fmla="*/ 137 w 207"/>
                <a:gd name="T61" fmla="*/ 51 h 207"/>
                <a:gd name="T62" fmla="*/ 117 w 207"/>
                <a:gd name="T63" fmla="*/ 75 h 207"/>
                <a:gd name="T64" fmla="*/ 96 w 207"/>
                <a:gd name="T65" fmla="*/ 78 h 207"/>
                <a:gd name="T66" fmla="*/ 80 w 207"/>
                <a:gd name="T67" fmla="*/ 101 h 207"/>
                <a:gd name="T68" fmla="*/ 81 w 207"/>
                <a:gd name="T69" fmla="*/ 128 h 207"/>
                <a:gd name="T70" fmla="*/ 98 w 207"/>
                <a:gd name="T71" fmla="*/ 131 h 207"/>
                <a:gd name="T72" fmla="*/ 112 w 207"/>
                <a:gd name="T73" fmla="*/ 119 h 207"/>
                <a:gd name="T74" fmla="*/ 123 w 207"/>
                <a:gd name="T75" fmla="*/ 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5" name="Freeform 64"/>
            <p:cNvSpPr>
              <a:spLocks noEditPoints="1"/>
            </p:cNvSpPr>
            <p:nvPr/>
          </p:nvSpPr>
          <p:spPr bwMode="auto">
            <a:xfrm>
              <a:off x="7093857" y="4231545"/>
              <a:ext cx="261925" cy="260524"/>
            </a:xfrm>
            <a:custGeom>
              <a:avLst/>
              <a:gdLst>
                <a:gd name="T0" fmla="*/ 219 w 248"/>
                <a:gd name="T1" fmla="*/ 149 h 247"/>
                <a:gd name="T2" fmla="*/ 219 w 248"/>
                <a:gd name="T3" fmla="*/ 99 h 247"/>
                <a:gd name="T4" fmla="*/ 231 w 248"/>
                <a:gd name="T5" fmla="*/ 70 h 247"/>
                <a:gd name="T6" fmla="*/ 174 w 248"/>
                <a:gd name="T7" fmla="*/ 39 h 247"/>
                <a:gd name="T8" fmla="*/ 162 w 248"/>
                <a:gd name="T9" fmla="*/ 10 h 247"/>
                <a:gd name="T10" fmla="*/ 100 w 248"/>
                <a:gd name="T11" fmla="*/ 29 h 247"/>
                <a:gd name="T12" fmla="*/ 71 w 248"/>
                <a:gd name="T13" fmla="*/ 17 h 247"/>
                <a:gd name="T14" fmla="*/ 40 w 248"/>
                <a:gd name="T15" fmla="*/ 74 h 247"/>
                <a:gd name="T16" fmla="*/ 11 w 248"/>
                <a:gd name="T17" fmla="*/ 86 h 247"/>
                <a:gd name="T18" fmla="*/ 45 w 248"/>
                <a:gd name="T19" fmla="*/ 124 h 247"/>
                <a:gd name="T20" fmla="*/ 11 w 248"/>
                <a:gd name="T21" fmla="*/ 161 h 247"/>
                <a:gd name="T22" fmla="*/ 40 w 248"/>
                <a:gd name="T23" fmla="*/ 173 h 247"/>
                <a:gd name="T24" fmla="*/ 71 w 248"/>
                <a:gd name="T25" fmla="*/ 231 h 247"/>
                <a:gd name="T26" fmla="*/ 100 w 248"/>
                <a:gd name="T27" fmla="*/ 218 h 247"/>
                <a:gd name="T28" fmla="*/ 162 w 248"/>
                <a:gd name="T29" fmla="*/ 237 h 247"/>
                <a:gd name="T30" fmla="*/ 174 w 248"/>
                <a:gd name="T31" fmla="*/ 208 h 247"/>
                <a:gd name="T32" fmla="*/ 231 w 248"/>
                <a:gd name="T33" fmla="*/ 177 h 247"/>
                <a:gd name="T34" fmla="*/ 124 w 248"/>
                <a:gd name="T35" fmla="*/ 187 h 247"/>
                <a:gd name="T36" fmla="*/ 124 w 248"/>
                <a:gd name="T37" fmla="*/ 61 h 247"/>
                <a:gd name="T38" fmla="*/ 124 w 248"/>
                <a:gd name="T39" fmla="*/ 187 h 247"/>
                <a:gd name="T40" fmla="*/ 216 w 248"/>
                <a:gd name="T41" fmla="*/ 124 h 247"/>
                <a:gd name="T42" fmla="*/ 235 w 248"/>
                <a:gd name="T43" fmla="*/ 118 h 247"/>
                <a:gd name="T44" fmla="*/ 235 w 248"/>
                <a:gd name="T45" fmla="*/ 132 h 247"/>
                <a:gd name="T46" fmla="*/ 54 w 248"/>
                <a:gd name="T47" fmla="*/ 65 h 247"/>
                <a:gd name="T48" fmla="*/ 51 w 248"/>
                <a:gd name="T49" fmla="*/ 42 h 247"/>
                <a:gd name="T50" fmla="*/ 41 w 248"/>
                <a:gd name="T51" fmla="*/ 51 h 247"/>
                <a:gd name="T52" fmla="*/ 131 w 248"/>
                <a:gd name="T53" fmla="*/ 33 h 247"/>
                <a:gd name="T54" fmla="*/ 124 w 248"/>
                <a:gd name="T55" fmla="*/ 7 h 247"/>
                <a:gd name="T56" fmla="*/ 117 w 248"/>
                <a:gd name="T57" fmla="*/ 33 h 247"/>
                <a:gd name="T58" fmla="*/ 131 w 248"/>
                <a:gd name="T59" fmla="*/ 33 h 247"/>
                <a:gd name="T60" fmla="*/ 207 w 248"/>
                <a:gd name="T61" fmla="*/ 51 h 247"/>
                <a:gd name="T62" fmla="*/ 197 w 248"/>
                <a:gd name="T63" fmla="*/ 42 h 247"/>
                <a:gd name="T64" fmla="*/ 189 w 248"/>
                <a:gd name="T65" fmla="*/ 59 h 247"/>
                <a:gd name="T66" fmla="*/ 13 w 248"/>
                <a:gd name="T67" fmla="*/ 118 h 247"/>
                <a:gd name="T68" fmla="*/ 13 w 248"/>
                <a:gd name="T69" fmla="*/ 132 h 247"/>
                <a:gd name="T70" fmla="*/ 33 w 248"/>
                <a:gd name="T71" fmla="*/ 124 h 247"/>
                <a:gd name="T72" fmla="*/ 13 w 248"/>
                <a:gd name="T73" fmla="*/ 118 h 247"/>
                <a:gd name="T74" fmla="*/ 189 w 248"/>
                <a:gd name="T75" fmla="*/ 189 h 247"/>
                <a:gd name="T76" fmla="*/ 196 w 248"/>
                <a:gd name="T77" fmla="*/ 207 h 247"/>
                <a:gd name="T78" fmla="*/ 206 w 248"/>
                <a:gd name="T79" fmla="*/ 207 h 247"/>
                <a:gd name="T80" fmla="*/ 193 w 248"/>
                <a:gd name="T81" fmla="*/ 184 h 247"/>
                <a:gd name="T82" fmla="*/ 117 w 248"/>
                <a:gd name="T83" fmla="*/ 215 h 247"/>
                <a:gd name="T84" fmla="*/ 124 w 248"/>
                <a:gd name="T85" fmla="*/ 243 h 247"/>
                <a:gd name="T86" fmla="*/ 131 w 248"/>
                <a:gd name="T87" fmla="*/ 236 h 247"/>
                <a:gd name="T88" fmla="*/ 124 w 248"/>
                <a:gd name="T89" fmla="*/ 215 h 247"/>
                <a:gd name="T90" fmla="*/ 41 w 248"/>
                <a:gd name="T91" fmla="*/ 199 h 247"/>
                <a:gd name="T92" fmla="*/ 46 w 248"/>
                <a:gd name="T93" fmla="*/ 210 h 247"/>
                <a:gd name="T94" fmla="*/ 65 w 248"/>
                <a:gd name="T95" fmla="*/ 194 h 247"/>
                <a:gd name="T96" fmla="*/ 55 w 248"/>
                <a:gd name="T97" fmla="*/ 184 h 247"/>
                <a:gd name="T98" fmla="*/ 76 w 248"/>
                <a:gd name="T99" fmla="*/ 124 h 247"/>
                <a:gd name="T100" fmla="*/ 173 w 248"/>
                <a:gd name="T101" fmla="*/ 12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47">
                  <a:moveTo>
                    <a:pt x="238" y="161"/>
                  </a:moveTo>
                  <a:cubicBezTo>
                    <a:pt x="219" y="149"/>
                    <a:pt x="219" y="149"/>
                    <a:pt x="219" y="149"/>
                  </a:cubicBezTo>
                  <a:cubicBezTo>
                    <a:pt x="209" y="142"/>
                    <a:pt x="204" y="133"/>
                    <a:pt x="204" y="124"/>
                  </a:cubicBezTo>
                  <a:cubicBezTo>
                    <a:pt x="204" y="115"/>
                    <a:pt x="209" y="106"/>
                    <a:pt x="219" y="99"/>
                  </a:cubicBezTo>
                  <a:cubicBezTo>
                    <a:pt x="238" y="86"/>
                    <a:pt x="238" y="86"/>
                    <a:pt x="238" y="86"/>
                  </a:cubicBezTo>
                  <a:cubicBezTo>
                    <a:pt x="248" y="79"/>
                    <a:pt x="243" y="68"/>
                    <a:pt x="231" y="70"/>
                  </a:cubicBezTo>
                  <a:cubicBezTo>
                    <a:pt x="209" y="74"/>
                    <a:pt x="209" y="74"/>
                    <a:pt x="209" y="74"/>
                  </a:cubicBezTo>
                  <a:cubicBezTo>
                    <a:pt x="185" y="79"/>
                    <a:pt x="169" y="63"/>
                    <a:pt x="174" y="39"/>
                  </a:cubicBezTo>
                  <a:cubicBezTo>
                    <a:pt x="178" y="17"/>
                    <a:pt x="178" y="17"/>
                    <a:pt x="178" y="17"/>
                  </a:cubicBezTo>
                  <a:cubicBezTo>
                    <a:pt x="181" y="5"/>
                    <a:pt x="168" y="1"/>
                    <a:pt x="162" y="10"/>
                  </a:cubicBezTo>
                  <a:cubicBezTo>
                    <a:pt x="150" y="29"/>
                    <a:pt x="150" y="29"/>
                    <a:pt x="150" y="29"/>
                  </a:cubicBezTo>
                  <a:cubicBezTo>
                    <a:pt x="136" y="50"/>
                    <a:pt x="113" y="50"/>
                    <a:pt x="100" y="29"/>
                  </a:cubicBezTo>
                  <a:cubicBezTo>
                    <a:pt x="87" y="10"/>
                    <a:pt x="87" y="10"/>
                    <a:pt x="87" y="10"/>
                  </a:cubicBezTo>
                  <a:cubicBezTo>
                    <a:pt x="81" y="0"/>
                    <a:pt x="68" y="4"/>
                    <a:pt x="71" y="17"/>
                  </a:cubicBezTo>
                  <a:cubicBezTo>
                    <a:pt x="75" y="39"/>
                    <a:pt x="75" y="39"/>
                    <a:pt x="75" y="39"/>
                  </a:cubicBezTo>
                  <a:cubicBezTo>
                    <a:pt x="80" y="63"/>
                    <a:pt x="64" y="79"/>
                    <a:pt x="40" y="74"/>
                  </a:cubicBezTo>
                  <a:cubicBezTo>
                    <a:pt x="18" y="70"/>
                    <a:pt x="18" y="70"/>
                    <a:pt x="18" y="70"/>
                  </a:cubicBezTo>
                  <a:cubicBezTo>
                    <a:pt x="6" y="67"/>
                    <a:pt x="0" y="80"/>
                    <a:pt x="11" y="86"/>
                  </a:cubicBezTo>
                  <a:cubicBezTo>
                    <a:pt x="30" y="99"/>
                    <a:pt x="30" y="99"/>
                    <a:pt x="30" y="99"/>
                  </a:cubicBezTo>
                  <a:cubicBezTo>
                    <a:pt x="40" y="106"/>
                    <a:pt x="45" y="115"/>
                    <a:pt x="45" y="124"/>
                  </a:cubicBezTo>
                  <a:cubicBezTo>
                    <a:pt x="45" y="133"/>
                    <a:pt x="40" y="142"/>
                    <a:pt x="30" y="149"/>
                  </a:cubicBezTo>
                  <a:cubicBezTo>
                    <a:pt x="11" y="161"/>
                    <a:pt x="11" y="161"/>
                    <a:pt x="11" y="161"/>
                  </a:cubicBezTo>
                  <a:cubicBezTo>
                    <a:pt x="0" y="168"/>
                    <a:pt x="6" y="180"/>
                    <a:pt x="18" y="177"/>
                  </a:cubicBezTo>
                  <a:cubicBezTo>
                    <a:pt x="40" y="173"/>
                    <a:pt x="40" y="173"/>
                    <a:pt x="40" y="173"/>
                  </a:cubicBezTo>
                  <a:cubicBezTo>
                    <a:pt x="64" y="168"/>
                    <a:pt x="80" y="184"/>
                    <a:pt x="75" y="208"/>
                  </a:cubicBezTo>
                  <a:cubicBezTo>
                    <a:pt x="71" y="231"/>
                    <a:pt x="71" y="231"/>
                    <a:pt x="71" y="231"/>
                  </a:cubicBezTo>
                  <a:cubicBezTo>
                    <a:pt x="68" y="243"/>
                    <a:pt x="81" y="247"/>
                    <a:pt x="87" y="237"/>
                  </a:cubicBezTo>
                  <a:cubicBezTo>
                    <a:pt x="100" y="218"/>
                    <a:pt x="100" y="218"/>
                    <a:pt x="100" y="218"/>
                  </a:cubicBezTo>
                  <a:cubicBezTo>
                    <a:pt x="113" y="198"/>
                    <a:pt x="136" y="198"/>
                    <a:pt x="150" y="218"/>
                  </a:cubicBezTo>
                  <a:cubicBezTo>
                    <a:pt x="162" y="237"/>
                    <a:pt x="162" y="237"/>
                    <a:pt x="162" y="237"/>
                  </a:cubicBezTo>
                  <a:cubicBezTo>
                    <a:pt x="168" y="247"/>
                    <a:pt x="181" y="242"/>
                    <a:pt x="178" y="231"/>
                  </a:cubicBezTo>
                  <a:cubicBezTo>
                    <a:pt x="174" y="208"/>
                    <a:pt x="174" y="208"/>
                    <a:pt x="174" y="208"/>
                  </a:cubicBezTo>
                  <a:cubicBezTo>
                    <a:pt x="169" y="184"/>
                    <a:pt x="185" y="168"/>
                    <a:pt x="209" y="173"/>
                  </a:cubicBezTo>
                  <a:cubicBezTo>
                    <a:pt x="231" y="177"/>
                    <a:pt x="231" y="177"/>
                    <a:pt x="231" y="177"/>
                  </a:cubicBezTo>
                  <a:cubicBezTo>
                    <a:pt x="243" y="180"/>
                    <a:pt x="248" y="168"/>
                    <a:pt x="238" y="161"/>
                  </a:cubicBezTo>
                  <a:close/>
                  <a:moveTo>
                    <a:pt x="124" y="187"/>
                  </a:moveTo>
                  <a:cubicBezTo>
                    <a:pt x="89" y="187"/>
                    <a:pt x="61" y="159"/>
                    <a:pt x="61" y="124"/>
                  </a:cubicBezTo>
                  <a:cubicBezTo>
                    <a:pt x="61" y="89"/>
                    <a:pt x="89" y="61"/>
                    <a:pt x="124" y="61"/>
                  </a:cubicBezTo>
                  <a:cubicBezTo>
                    <a:pt x="159" y="61"/>
                    <a:pt x="187" y="89"/>
                    <a:pt x="187" y="124"/>
                  </a:cubicBezTo>
                  <a:cubicBezTo>
                    <a:pt x="187" y="159"/>
                    <a:pt x="159" y="187"/>
                    <a:pt x="124" y="187"/>
                  </a:cubicBezTo>
                  <a:close/>
                  <a:moveTo>
                    <a:pt x="215" y="132"/>
                  </a:moveTo>
                  <a:cubicBezTo>
                    <a:pt x="215" y="129"/>
                    <a:pt x="216" y="127"/>
                    <a:pt x="216" y="124"/>
                  </a:cubicBezTo>
                  <a:cubicBezTo>
                    <a:pt x="216" y="122"/>
                    <a:pt x="215" y="120"/>
                    <a:pt x="215" y="118"/>
                  </a:cubicBezTo>
                  <a:cubicBezTo>
                    <a:pt x="235" y="118"/>
                    <a:pt x="235" y="118"/>
                    <a:pt x="235" y="118"/>
                  </a:cubicBezTo>
                  <a:cubicBezTo>
                    <a:pt x="238" y="118"/>
                    <a:pt x="242" y="121"/>
                    <a:pt x="242" y="125"/>
                  </a:cubicBezTo>
                  <a:cubicBezTo>
                    <a:pt x="242" y="129"/>
                    <a:pt x="238" y="132"/>
                    <a:pt x="235" y="132"/>
                  </a:cubicBezTo>
                  <a:lnTo>
                    <a:pt x="215" y="132"/>
                  </a:lnTo>
                  <a:close/>
                  <a:moveTo>
                    <a:pt x="54" y="65"/>
                  </a:moveTo>
                  <a:cubicBezTo>
                    <a:pt x="57" y="61"/>
                    <a:pt x="60" y="58"/>
                    <a:pt x="64" y="55"/>
                  </a:cubicBezTo>
                  <a:cubicBezTo>
                    <a:pt x="51" y="42"/>
                    <a:pt x="51" y="42"/>
                    <a:pt x="51" y="42"/>
                  </a:cubicBezTo>
                  <a:cubicBezTo>
                    <a:pt x="48" y="39"/>
                    <a:pt x="44" y="39"/>
                    <a:pt x="41" y="42"/>
                  </a:cubicBezTo>
                  <a:cubicBezTo>
                    <a:pt x="38" y="44"/>
                    <a:pt x="38" y="49"/>
                    <a:pt x="41" y="51"/>
                  </a:cubicBezTo>
                  <a:lnTo>
                    <a:pt x="54" y="65"/>
                  </a:lnTo>
                  <a:close/>
                  <a:moveTo>
                    <a:pt x="131" y="33"/>
                  </a:moveTo>
                  <a:cubicBezTo>
                    <a:pt x="131" y="14"/>
                    <a:pt x="131" y="14"/>
                    <a:pt x="131" y="14"/>
                  </a:cubicBezTo>
                  <a:cubicBezTo>
                    <a:pt x="131" y="10"/>
                    <a:pt x="128" y="7"/>
                    <a:pt x="124" y="7"/>
                  </a:cubicBezTo>
                  <a:cubicBezTo>
                    <a:pt x="120" y="7"/>
                    <a:pt x="117" y="10"/>
                    <a:pt x="117" y="14"/>
                  </a:cubicBezTo>
                  <a:cubicBezTo>
                    <a:pt x="117" y="33"/>
                    <a:pt x="117" y="33"/>
                    <a:pt x="117" y="33"/>
                  </a:cubicBezTo>
                  <a:cubicBezTo>
                    <a:pt x="119" y="32"/>
                    <a:pt x="122" y="32"/>
                    <a:pt x="124" y="32"/>
                  </a:cubicBezTo>
                  <a:cubicBezTo>
                    <a:pt x="126" y="32"/>
                    <a:pt x="129" y="32"/>
                    <a:pt x="131" y="33"/>
                  </a:cubicBezTo>
                  <a:close/>
                  <a:moveTo>
                    <a:pt x="194" y="65"/>
                  </a:moveTo>
                  <a:cubicBezTo>
                    <a:pt x="207" y="51"/>
                    <a:pt x="207" y="51"/>
                    <a:pt x="207" y="51"/>
                  </a:cubicBezTo>
                  <a:cubicBezTo>
                    <a:pt x="210" y="49"/>
                    <a:pt x="210" y="44"/>
                    <a:pt x="207" y="42"/>
                  </a:cubicBezTo>
                  <a:cubicBezTo>
                    <a:pt x="204" y="39"/>
                    <a:pt x="200" y="39"/>
                    <a:pt x="197" y="42"/>
                  </a:cubicBezTo>
                  <a:cubicBezTo>
                    <a:pt x="184" y="55"/>
                    <a:pt x="184" y="55"/>
                    <a:pt x="184" y="55"/>
                  </a:cubicBezTo>
                  <a:cubicBezTo>
                    <a:pt x="186" y="56"/>
                    <a:pt x="187" y="58"/>
                    <a:pt x="189" y="59"/>
                  </a:cubicBezTo>
                  <a:cubicBezTo>
                    <a:pt x="191" y="61"/>
                    <a:pt x="192" y="63"/>
                    <a:pt x="194" y="65"/>
                  </a:cubicBezTo>
                  <a:close/>
                  <a:moveTo>
                    <a:pt x="13" y="118"/>
                  </a:moveTo>
                  <a:cubicBezTo>
                    <a:pt x="10" y="118"/>
                    <a:pt x="6" y="121"/>
                    <a:pt x="6" y="125"/>
                  </a:cubicBezTo>
                  <a:cubicBezTo>
                    <a:pt x="6" y="129"/>
                    <a:pt x="10" y="132"/>
                    <a:pt x="13" y="132"/>
                  </a:cubicBezTo>
                  <a:cubicBezTo>
                    <a:pt x="33" y="132"/>
                    <a:pt x="33" y="132"/>
                    <a:pt x="33" y="132"/>
                  </a:cubicBezTo>
                  <a:cubicBezTo>
                    <a:pt x="33" y="129"/>
                    <a:pt x="33" y="127"/>
                    <a:pt x="33" y="124"/>
                  </a:cubicBezTo>
                  <a:cubicBezTo>
                    <a:pt x="33" y="122"/>
                    <a:pt x="33" y="120"/>
                    <a:pt x="33" y="118"/>
                  </a:cubicBezTo>
                  <a:lnTo>
                    <a:pt x="13" y="118"/>
                  </a:lnTo>
                  <a:close/>
                  <a:moveTo>
                    <a:pt x="193" y="184"/>
                  </a:moveTo>
                  <a:cubicBezTo>
                    <a:pt x="191" y="186"/>
                    <a:pt x="190" y="187"/>
                    <a:pt x="189" y="189"/>
                  </a:cubicBezTo>
                  <a:cubicBezTo>
                    <a:pt x="187" y="190"/>
                    <a:pt x="185" y="192"/>
                    <a:pt x="183" y="194"/>
                  </a:cubicBezTo>
                  <a:cubicBezTo>
                    <a:pt x="196" y="207"/>
                    <a:pt x="196" y="207"/>
                    <a:pt x="196" y="207"/>
                  </a:cubicBezTo>
                  <a:cubicBezTo>
                    <a:pt x="197" y="208"/>
                    <a:pt x="199" y="209"/>
                    <a:pt x="201" y="209"/>
                  </a:cubicBezTo>
                  <a:cubicBezTo>
                    <a:pt x="202" y="209"/>
                    <a:pt x="204" y="208"/>
                    <a:pt x="206" y="207"/>
                  </a:cubicBezTo>
                  <a:cubicBezTo>
                    <a:pt x="208" y="204"/>
                    <a:pt x="208" y="200"/>
                    <a:pt x="206" y="197"/>
                  </a:cubicBezTo>
                  <a:lnTo>
                    <a:pt x="193" y="184"/>
                  </a:lnTo>
                  <a:close/>
                  <a:moveTo>
                    <a:pt x="124" y="215"/>
                  </a:moveTo>
                  <a:cubicBezTo>
                    <a:pt x="122" y="215"/>
                    <a:pt x="119" y="215"/>
                    <a:pt x="117" y="215"/>
                  </a:cubicBezTo>
                  <a:cubicBezTo>
                    <a:pt x="117" y="236"/>
                    <a:pt x="117" y="236"/>
                    <a:pt x="117" y="236"/>
                  </a:cubicBezTo>
                  <a:cubicBezTo>
                    <a:pt x="117" y="240"/>
                    <a:pt x="120" y="243"/>
                    <a:pt x="124" y="243"/>
                  </a:cubicBezTo>
                  <a:cubicBezTo>
                    <a:pt x="124" y="243"/>
                    <a:pt x="124" y="243"/>
                    <a:pt x="124" y="243"/>
                  </a:cubicBezTo>
                  <a:cubicBezTo>
                    <a:pt x="128" y="243"/>
                    <a:pt x="131" y="240"/>
                    <a:pt x="131" y="236"/>
                  </a:cubicBezTo>
                  <a:cubicBezTo>
                    <a:pt x="131" y="215"/>
                    <a:pt x="131" y="215"/>
                    <a:pt x="131" y="215"/>
                  </a:cubicBezTo>
                  <a:cubicBezTo>
                    <a:pt x="129" y="215"/>
                    <a:pt x="126" y="215"/>
                    <a:pt x="124" y="215"/>
                  </a:cubicBezTo>
                  <a:close/>
                  <a:moveTo>
                    <a:pt x="55" y="184"/>
                  </a:moveTo>
                  <a:cubicBezTo>
                    <a:pt x="41" y="199"/>
                    <a:pt x="41" y="199"/>
                    <a:pt x="41" y="199"/>
                  </a:cubicBezTo>
                  <a:cubicBezTo>
                    <a:pt x="38" y="201"/>
                    <a:pt x="38" y="206"/>
                    <a:pt x="41" y="208"/>
                  </a:cubicBezTo>
                  <a:cubicBezTo>
                    <a:pt x="42" y="210"/>
                    <a:pt x="44" y="210"/>
                    <a:pt x="46" y="210"/>
                  </a:cubicBezTo>
                  <a:cubicBezTo>
                    <a:pt x="48" y="210"/>
                    <a:pt x="49" y="210"/>
                    <a:pt x="51" y="208"/>
                  </a:cubicBezTo>
                  <a:cubicBezTo>
                    <a:pt x="65" y="194"/>
                    <a:pt x="65" y="194"/>
                    <a:pt x="65" y="194"/>
                  </a:cubicBezTo>
                  <a:cubicBezTo>
                    <a:pt x="63" y="192"/>
                    <a:pt x="61" y="190"/>
                    <a:pt x="59" y="188"/>
                  </a:cubicBezTo>
                  <a:cubicBezTo>
                    <a:pt x="58" y="187"/>
                    <a:pt x="57" y="186"/>
                    <a:pt x="55" y="184"/>
                  </a:cubicBezTo>
                  <a:close/>
                  <a:moveTo>
                    <a:pt x="124" y="75"/>
                  </a:moveTo>
                  <a:cubicBezTo>
                    <a:pt x="98" y="75"/>
                    <a:pt x="76" y="97"/>
                    <a:pt x="76" y="124"/>
                  </a:cubicBezTo>
                  <a:cubicBezTo>
                    <a:pt x="76" y="150"/>
                    <a:pt x="98" y="172"/>
                    <a:pt x="124" y="172"/>
                  </a:cubicBezTo>
                  <a:cubicBezTo>
                    <a:pt x="151" y="172"/>
                    <a:pt x="173" y="150"/>
                    <a:pt x="173" y="124"/>
                  </a:cubicBezTo>
                  <a:cubicBezTo>
                    <a:pt x="173" y="97"/>
                    <a:pt x="151" y="75"/>
                    <a:pt x="124" y="75"/>
                  </a:cubicBez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6" name="Freeform 135"/>
            <p:cNvSpPr>
              <a:spLocks noEditPoints="1"/>
            </p:cNvSpPr>
            <p:nvPr/>
          </p:nvSpPr>
          <p:spPr bwMode="auto">
            <a:xfrm>
              <a:off x="9305898" y="4231545"/>
              <a:ext cx="274530" cy="274530"/>
            </a:xfrm>
            <a:custGeom>
              <a:avLst/>
              <a:gdLst>
                <a:gd name="T0" fmla="*/ 121 w 260"/>
                <a:gd name="T1" fmla="*/ 109 h 261"/>
                <a:gd name="T2" fmla="*/ 120 w 260"/>
                <a:gd name="T3" fmla="*/ 133 h 261"/>
                <a:gd name="T4" fmla="*/ 107 w 260"/>
                <a:gd name="T5" fmla="*/ 133 h 261"/>
                <a:gd name="T6" fmla="*/ 121 w 260"/>
                <a:gd name="T7" fmla="*/ 109 h 261"/>
                <a:gd name="T8" fmla="*/ 125 w 260"/>
                <a:gd name="T9" fmla="*/ 0 h 261"/>
                <a:gd name="T10" fmla="*/ 51 w 260"/>
                <a:gd name="T11" fmla="*/ 44 h 261"/>
                <a:gd name="T12" fmla="*/ 41 w 260"/>
                <a:gd name="T13" fmla="*/ 226 h 261"/>
                <a:gd name="T14" fmla="*/ 125 w 260"/>
                <a:gd name="T15" fmla="*/ 248 h 261"/>
                <a:gd name="T16" fmla="*/ 41 w 260"/>
                <a:gd name="T17" fmla="*/ 226 h 261"/>
                <a:gd name="T18" fmla="*/ 0 w 260"/>
                <a:gd name="T19" fmla="*/ 136 h 261"/>
                <a:gd name="T20" fmla="*/ 43 w 260"/>
                <a:gd name="T21" fmla="*/ 210 h 261"/>
                <a:gd name="T22" fmla="*/ 43 w 260"/>
                <a:gd name="T23" fmla="*/ 51 h 261"/>
                <a:gd name="T24" fmla="*/ 0 w 260"/>
                <a:gd name="T25" fmla="*/ 126 h 261"/>
                <a:gd name="T26" fmla="*/ 43 w 260"/>
                <a:gd name="T27" fmla="*/ 51 h 261"/>
                <a:gd name="T28" fmla="*/ 260 w 260"/>
                <a:gd name="T29" fmla="*/ 126 h 261"/>
                <a:gd name="T30" fmla="*/ 217 w 260"/>
                <a:gd name="T31" fmla="*/ 51 h 261"/>
                <a:gd name="T32" fmla="*/ 218 w 260"/>
                <a:gd name="T33" fmla="*/ 35 h 261"/>
                <a:gd name="T34" fmla="*/ 135 w 260"/>
                <a:gd name="T35" fmla="*/ 13 h 261"/>
                <a:gd name="T36" fmla="*/ 218 w 260"/>
                <a:gd name="T37" fmla="*/ 35 h 261"/>
                <a:gd name="T38" fmla="*/ 135 w 260"/>
                <a:gd name="T39" fmla="*/ 261 h 261"/>
                <a:gd name="T40" fmla="*/ 209 w 260"/>
                <a:gd name="T41" fmla="*/ 217 h 261"/>
                <a:gd name="T42" fmla="*/ 130 w 260"/>
                <a:gd name="T43" fmla="*/ 238 h 261"/>
                <a:gd name="T44" fmla="*/ 130 w 260"/>
                <a:gd name="T45" fmla="*/ 23 h 261"/>
                <a:gd name="T46" fmla="*/ 130 w 260"/>
                <a:gd name="T47" fmla="*/ 238 h 261"/>
                <a:gd name="T48" fmla="*/ 65 w 260"/>
                <a:gd name="T49" fmla="*/ 146 h 261"/>
                <a:gd name="T50" fmla="*/ 71 w 260"/>
                <a:gd name="T51" fmla="*/ 141 h 261"/>
                <a:gd name="T52" fmla="*/ 66 w 260"/>
                <a:gd name="T53" fmla="*/ 97 h 261"/>
                <a:gd name="T54" fmla="*/ 50 w 260"/>
                <a:gd name="T55" fmla="*/ 113 h 261"/>
                <a:gd name="T56" fmla="*/ 73 w 260"/>
                <a:gd name="T57" fmla="*/ 117 h 261"/>
                <a:gd name="T58" fmla="*/ 46 w 260"/>
                <a:gd name="T59" fmla="*/ 149 h 261"/>
                <a:gd name="T60" fmla="*/ 88 w 260"/>
                <a:gd name="T61" fmla="*/ 157 h 261"/>
                <a:gd name="T62" fmla="*/ 141 w 260"/>
                <a:gd name="T63" fmla="*/ 133 h 261"/>
                <a:gd name="T64" fmla="*/ 134 w 260"/>
                <a:gd name="T65" fmla="*/ 98 h 261"/>
                <a:gd name="T66" fmla="*/ 94 w 260"/>
                <a:gd name="T67" fmla="*/ 134 h 261"/>
                <a:gd name="T68" fmla="*/ 120 w 260"/>
                <a:gd name="T69" fmla="*/ 143 h 261"/>
                <a:gd name="T70" fmla="*/ 134 w 260"/>
                <a:gd name="T71" fmla="*/ 157 h 261"/>
                <a:gd name="T72" fmla="*/ 141 w 260"/>
                <a:gd name="T73" fmla="*/ 143 h 261"/>
                <a:gd name="T74" fmla="*/ 160 w 260"/>
                <a:gd name="T75" fmla="*/ 89 h 261"/>
                <a:gd name="T76" fmla="*/ 151 w 260"/>
                <a:gd name="T77" fmla="*/ 180 h 261"/>
                <a:gd name="T78" fmla="*/ 160 w 260"/>
                <a:gd name="T79" fmla="*/ 89 h 261"/>
                <a:gd name="T80" fmla="*/ 215 w 260"/>
                <a:gd name="T81" fmla="*/ 107 h 261"/>
                <a:gd name="T82" fmla="*/ 173 w 260"/>
                <a:gd name="T83" fmla="*/ 98 h 261"/>
                <a:gd name="T84" fmla="*/ 200 w 260"/>
                <a:gd name="T85" fmla="*/ 110 h 261"/>
                <a:gd name="T86" fmla="*/ 176 w 260"/>
                <a:gd name="T87" fmla="*/ 157 h 261"/>
                <a:gd name="T88" fmla="*/ 217 w 260"/>
                <a:gd name="T89" fmla="*/ 210 h 261"/>
                <a:gd name="T90" fmla="*/ 260 w 260"/>
                <a:gd name="T91" fmla="*/ 136 h 261"/>
                <a:gd name="T92" fmla="*/ 217 w 260"/>
                <a:gd name="T93" fmla="*/ 2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261">
                  <a:moveTo>
                    <a:pt x="121" y="109"/>
                  </a:moveTo>
                  <a:cubicBezTo>
                    <a:pt x="121" y="109"/>
                    <a:pt x="121" y="109"/>
                    <a:pt x="121" y="109"/>
                  </a:cubicBezTo>
                  <a:cubicBezTo>
                    <a:pt x="121" y="113"/>
                    <a:pt x="120" y="116"/>
                    <a:pt x="120" y="120"/>
                  </a:cubicBezTo>
                  <a:cubicBezTo>
                    <a:pt x="120" y="133"/>
                    <a:pt x="120" y="133"/>
                    <a:pt x="120" y="133"/>
                  </a:cubicBezTo>
                  <a:cubicBezTo>
                    <a:pt x="107" y="133"/>
                    <a:pt x="107" y="133"/>
                    <a:pt x="107" y="133"/>
                  </a:cubicBezTo>
                  <a:cubicBezTo>
                    <a:pt x="107" y="133"/>
                    <a:pt x="107" y="133"/>
                    <a:pt x="107" y="133"/>
                  </a:cubicBezTo>
                  <a:cubicBezTo>
                    <a:pt x="115" y="120"/>
                    <a:pt x="115" y="120"/>
                    <a:pt x="115" y="120"/>
                  </a:cubicBezTo>
                  <a:cubicBezTo>
                    <a:pt x="117" y="116"/>
                    <a:pt x="119" y="113"/>
                    <a:pt x="121" y="109"/>
                  </a:cubicBezTo>
                  <a:close/>
                  <a:moveTo>
                    <a:pt x="125" y="13"/>
                  </a:moveTo>
                  <a:cubicBezTo>
                    <a:pt x="125" y="0"/>
                    <a:pt x="125" y="0"/>
                    <a:pt x="125" y="0"/>
                  </a:cubicBezTo>
                  <a:cubicBezTo>
                    <a:pt x="93" y="2"/>
                    <a:pt x="64" y="15"/>
                    <a:pt x="41" y="35"/>
                  </a:cubicBezTo>
                  <a:cubicBezTo>
                    <a:pt x="51" y="44"/>
                    <a:pt x="51" y="44"/>
                    <a:pt x="51" y="44"/>
                  </a:cubicBezTo>
                  <a:cubicBezTo>
                    <a:pt x="70" y="26"/>
                    <a:pt x="96" y="15"/>
                    <a:pt x="125" y="13"/>
                  </a:cubicBezTo>
                  <a:close/>
                  <a:moveTo>
                    <a:pt x="41" y="226"/>
                  </a:moveTo>
                  <a:cubicBezTo>
                    <a:pt x="64" y="247"/>
                    <a:pt x="93" y="260"/>
                    <a:pt x="125" y="261"/>
                  </a:cubicBezTo>
                  <a:cubicBezTo>
                    <a:pt x="125" y="248"/>
                    <a:pt x="125" y="248"/>
                    <a:pt x="125" y="248"/>
                  </a:cubicBezTo>
                  <a:cubicBezTo>
                    <a:pt x="96" y="247"/>
                    <a:pt x="70" y="235"/>
                    <a:pt x="51" y="217"/>
                  </a:cubicBezTo>
                  <a:lnTo>
                    <a:pt x="41" y="226"/>
                  </a:lnTo>
                  <a:close/>
                  <a:moveTo>
                    <a:pt x="13" y="136"/>
                  </a:moveTo>
                  <a:cubicBezTo>
                    <a:pt x="0" y="136"/>
                    <a:pt x="0" y="136"/>
                    <a:pt x="0" y="136"/>
                  </a:cubicBezTo>
                  <a:cubicBezTo>
                    <a:pt x="1" y="168"/>
                    <a:pt x="14" y="197"/>
                    <a:pt x="34" y="219"/>
                  </a:cubicBezTo>
                  <a:cubicBezTo>
                    <a:pt x="43" y="210"/>
                    <a:pt x="43" y="210"/>
                    <a:pt x="43" y="210"/>
                  </a:cubicBezTo>
                  <a:cubicBezTo>
                    <a:pt x="25" y="190"/>
                    <a:pt x="14" y="164"/>
                    <a:pt x="13" y="136"/>
                  </a:cubicBezTo>
                  <a:close/>
                  <a:moveTo>
                    <a:pt x="43" y="51"/>
                  </a:moveTo>
                  <a:cubicBezTo>
                    <a:pt x="34" y="42"/>
                    <a:pt x="34" y="42"/>
                    <a:pt x="34" y="42"/>
                  </a:cubicBezTo>
                  <a:cubicBezTo>
                    <a:pt x="14" y="64"/>
                    <a:pt x="1" y="94"/>
                    <a:pt x="0" y="126"/>
                  </a:cubicBezTo>
                  <a:cubicBezTo>
                    <a:pt x="13" y="126"/>
                    <a:pt x="13" y="126"/>
                    <a:pt x="13" y="126"/>
                  </a:cubicBezTo>
                  <a:cubicBezTo>
                    <a:pt x="14" y="97"/>
                    <a:pt x="25" y="71"/>
                    <a:pt x="43" y="51"/>
                  </a:cubicBezTo>
                  <a:close/>
                  <a:moveTo>
                    <a:pt x="248" y="126"/>
                  </a:moveTo>
                  <a:cubicBezTo>
                    <a:pt x="260" y="126"/>
                    <a:pt x="260" y="126"/>
                    <a:pt x="260" y="126"/>
                  </a:cubicBezTo>
                  <a:cubicBezTo>
                    <a:pt x="259" y="93"/>
                    <a:pt x="246" y="64"/>
                    <a:pt x="226" y="42"/>
                  </a:cubicBezTo>
                  <a:cubicBezTo>
                    <a:pt x="217" y="51"/>
                    <a:pt x="217" y="51"/>
                    <a:pt x="217" y="51"/>
                  </a:cubicBezTo>
                  <a:cubicBezTo>
                    <a:pt x="235" y="71"/>
                    <a:pt x="246" y="97"/>
                    <a:pt x="248" y="126"/>
                  </a:cubicBezTo>
                  <a:close/>
                  <a:moveTo>
                    <a:pt x="218" y="35"/>
                  </a:moveTo>
                  <a:cubicBezTo>
                    <a:pt x="196" y="14"/>
                    <a:pt x="167" y="2"/>
                    <a:pt x="135" y="0"/>
                  </a:cubicBezTo>
                  <a:cubicBezTo>
                    <a:pt x="135" y="13"/>
                    <a:pt x="135" y="13"/>
                    <a:pt x="135" y="13"/>
                  </a:cubicBezTo>
                  <a:cubicBezTo>
                    <a:pt x="164" y="14"/>
                    <a:pt x="190" y="26"/>
                    <a:pt x="209" y="44"/>
                  </a:cubicBezTo>
                  <a:lnTo>
                    <a:pt x="218" y="35"/>
                  </a:lnTo>
                  <a:close/>
                  <a:moveTo>
                    <a:pt x="135" y="248"/>
                  </a:moveTo>
                  <a:cubicBezTo>
                    <a:pt x="135" y="261"/>
                    <a:pt x="135" y="261"/>
                    <a:pt x="135" y="261"/>
                  </a:cubicBezTo>
                  <a:cubicBezTo>
                    <a:pt x="167" y="260"/>
                    <a:pt x="196" y="247"/>
                    <a:pt x="218" y="226"/>
                  </a:cubicBezTo>
                  <a:cubicBezTo>
                    <a:pt x="209" y="217"/>
                    <a:pt x="209" y="217"/>
                    <a:pt x="209" y="217"/>
                  </a:cubicBezTo>
                  <a:cubicBezTo>
                    <a:pt x="190" y="236"/>
                    <a:pt x="164" y="247"/>
                    <a:pt x="135" y="248"/>
                  </a:cubicBezTo>
                  <a:close/>
                  <a:moveTo>
                    <a:pt x="130" y="238"/>
                  </a:moveTo>
                  <a:cubicBezTo>
                    <a:pt x="71" y="238"/>
                    <a:pt x="23" y="190"/>
                    <a:pt x="23" y="131"/>
                  </a:cubicBezTo>
                  <a:cubicBezTo>
                    <a:pt x="23" y="71"/>
                    <a:pt x="71" y="23"/>
                    <a:pt x="130" y="23"/>
                  </a:cubicBezTo>
                  <a:cubicBezTo>
                    <a:pt x="189" y="23"/>
                    <a:pt x="238" y="71"/>
                    <a:pt x="238" y="131"/>
                  </a:cubicBezTo>
                  <a:cubicBezTo>
                    <a:pt x="238" y="190"/>
                    <a:pt x="189" y="238"/>
                    <a:pt x="130" y="238"/>
                  </a:cubicBezTo>
                  <a:close/>
                  <a:moveTo>
                    <a:pt x="88" y="146"/>
                  </a:moveTo>
                  <a:cubicBezTo>
                    <a:pt x="65" y="146"/>
                    <a:pt x="65" y="146"/>
                    <a:pt x="65" y="146"/>
                  </a:cubicBezTo>
                  <a:cubicBezTo>
                    <a:pt x="65" y="146"/>
                    <a:pt x="65" y="146"/>
                    <a:pt x="65" y="146"/>
                  </a:cubicBezTo>
                  <a:cubicBezTo>
                    <a:pt x="71" y="141"/>
                    <a:pt x="71" y="141"/>
                    <a:pt x="71" y="141"/>
                  </a:cubicBezTo>
                  <a:cubicBezTo>
                    <a:pt x="79" y="134"/>
                    <a:pt x="86" y="126"/>
                    <a:pt x="86" y="116"/>
                  </a:cubicBezTo>
                  <a:cubicBezTo>
                    <a:pt x="86" y="105"/>
                    <a:pt x="79" y="97"/>
                    <a:pt x="66" y="97"/>
                  </a:cubicBezTo>
                  <a:cubicBezTo>
                    <a:pt x="58" y="97"/>
                    <a:pt x="51" y="100"/>
                    <a:pt x="46" y="103"/>
                  </a:cubicBezTo>
                  <a:cubicBezTo>
                    <a:pt x="50" y="113"/>
                    <a:pt x="50" y="113"/>
                    <a:pt x="50" y="113"/>
                  </a:cubicBezTo>
                  <a:cubicBezTo>
                    <a:pt x="53" y="111"/>
                    <a:pt x="58" y="108"/>
                    <a:pt x="63" y="108"/>
                  </a:cubicBezTo>
                  <a:cubicBezTo>
                    <a:pt x="70" y="108"/>
                    <a:pt x="73" y="112"/>
                    <a:pt x="73" y="117"/>
                  </a:cubicBezTo>
                  <a:cubicBezTo>
                    <a:pt x="72" y="124"/>
                    <a:pt x="66" y="131"/>
                    <a:pt x="53" y="142"/>
                  </a:cubicBezTo>
                  <a:cubicBezTo>
                    <a:pt x="46" y="149"/>
                    <a:pt x="46" y="149"/>
                    <a:pt x="46" y="149"/>
                  </a:cubicBezTo>
                  <a:cubicBezTo>
                    <a:pt x="46" y="157"/>
                    <a:pt x="46" y="157"/>
                    <a:pt x="46" y="157"/>
                  </a:cubicBezTo>
                  <a:cubicBezTo>
                    <a:pt x="88" y="157"/>
                    <a:pt x="88" y="157"/>
                    <a:pt x="88" y="157"/>
                  </a:cubicBezTo>
                  <a:lnTo>
                    <a:pt x="88" y="146"/>
                  </a:lnTo>
                  <a:close/>
                  <a:moveTo>
                    <a:pt x="141" y="133"/>
                  </a:moveTo>
                  <a:cubicBezTo>
                    <a:pt x="134" y="133"/>
                    <a:pt x="134" y="133"/>
                    <a:pt x="134" y="133"/>
                  </a:cubicBezTo>
                  <a:cubicBezTo>
                    <a:pt x="134" y="98"/>
                    <a:pt x="134" y="98"/>
                    <a:pt x="134" y="98"/>
                  </a:cubicBezTo>
                  <a:cubicBezTo>
                    <a:pt x="117" y="98"/>
                    <a:pt x="117" y="98"/>
                    <a:pt x="117" y="98"/>
                  </a:cubicBezTo>
                  <a:cubicBezTo>
                    <a:pt x="94" y="134"/>
                    <a:pt x="94" y="134"/>
                    <a:pt x="94" y="134"/>
                  </a:cubicBezTo>
                  <a:cubicBezTo>
                    <a:pt x="94" y="143"/>
                    <a:pt x="94" y="143"/>
                    <a:pt x="94" y="143"/>
                  </a:cubicBezTo>
                  <a:cubicBezTo>
                    <a:pt x="120" y="143"/>
                    <a:pt x="120" y="143"/>
                    <a:pt x="120" y="143"/>
                  </a:cubicBezTo>
                  <a:cubicBezTo>
                    <a:pt x="120" y="157"/>
                    <a:pt x="120" y="157"/>
                    <a:pt x="120" y="157"/>
                  </a:cubicBezTo>
                  <a:cubicBezTo>
                    <a:pt x="134" y="157"/>
                    <a:pt x="134" y="157"/>
                    <a:pt x="134" y="157"/>
                  </a:cubicBezTo>
                  <a:cubicBezTo>
                    <a:pt x="134" y="143"/>
                    <a:pt x="134" y="143"/>
                    <a:pt x="134" y="143"/>
                  </a:cubicBezTo>
                  <a:cubicBezTo>
                    <a:pt x="141" y="143"/>
                    <a:pt x="141" y="143"/>
                    <a:pt x="141" y="143"/>
                  </a:cubicBezTo>
                  <a:lnTo>
                    <a:pt x="141" y="133"/>
                  </a:lnTo>
                  <a:close/>
                  <a:moveTo>
                    <a:pt x="160" y="89"/>
                  </a:moveTo>
                  <a:cubicBezTo>
                    <a:pt x="151" y="89"/>
                    <a:pt x="151" y="89"/>
                    <a:pt x="151" y="89"/>
                  </a:cubicBezTo>
                  <a:cubicBezTo>
                    <a:pt x="151" y="180"/>
                    <a:pt x="151" y="180"/>
                    <a:pt x="151" y="180"/>
                  </a:cubicBezTo>
                  <a:cubicBezTo>
                    <a:pt x="160" y="180"/>
                    <a:pt x="160" y="180"/>
                    <a:pt x="160" y="180"/>
                  </a:cubicBezTo>
                  <a:lnTo>
                    <a:pt x="160" y="89"/>
                  </a:lnTo>
                  <a:close/>
                  <a:moveTo>
                    <a:pt x="190" y="157"/>
                  </a:moveTo>
                  <a:cubicBezTo>
                    <a:pt x="215" y="107"/>
                    <a:pt x="215" y="107"/>
                    <a:pt x="215" y="107"/>
                  </a:cubicBezTo>
                  <a:cubicBezTo>
                    <a:pt x="215" y="98"/>
                    <a:pt x="215" y="98"/>
                    <a:pt x="215" y="98"/>
                  </a:cubicBezTo>
                  <a:cubicBezTo>
                    <a:pt x="173" y="98"/>
                    <a:pt x="173" y="98"/>
                    <a:pt x="173" y="98"/>
                  </a:cubicBezTo>
                  <a:cubicBezTo>
                    <a:pt x="173" y="110"/>
                    <a:pt x="173" y="110"/>
                    <a:pt x="173" y="110"/>
                  </a:cubicBezTo>
                  <a:cubicBezTo>
                    <a:pt x="200" y="110"/>
                    <a:pt x="200" y="110"/>
                    <a:pt x="200" y="110"/>
                  </a:cubicBezTo>
                  <a:cubicBezTo>
                    <a:pt x="200" y="110"/>
                    <a:pt x="200" y="110"/>
                    <a:pt x="200" y="110"/>
                  </a:cubicBezTo>
                  <a:cubicBezTo>
                    <a:pt x="176" y="157"/>
                    <a:pt x="176" y="157"/>
                    <a:pt x="176" y="157"/>
                  </a:cubicBezTo>
                  <a:lnTo>
                    <a:pt x="190" y="157"/>
                  </a:lnTo>
                  <a:close/>
                  <a:moveTo>
                    <a:pt x="217" y="210"/>
                  </a:moveTo>
                  <a:cubicBezTo>
                    <a:pt x="226" y="219"/>
                    <a:pt x="226" y="219"/>
                    <a:pt x="226" y="219"/>
                  </a:cubicBezTo>
                  <a:cubicBezTo>
                    <a:pt x="246" y="197"/>
                    <a:pt x="259" y="168"/>
                    <a:pt x="260" y="136"/>
                  </a:cubicBezTo>
                  <a:cubicBezTo>
                    <a:pt x="248" y="136"/>
                    <a:pt x="248" y="136"/>
                    <a:pt x="248" y="136"/>
                  </a:cubicBezTo>
                  <a:cubicBezTo>
                    <a:pt x="246" y="164"/>
                    <a:pt x="235" y="190"/>
                    <a:pt x="217" y="210"/>
                  </a:cubicBez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sp>
        <p:nvSpPr>
          <p:cNvPr id="19" name="椭圆 18"/>
          <p:cNvSpPr/>
          <p:nvPr/>
        </p:nvSpPr>
        <p:spPr>
          <a:xfrm>
            <a:off x="10019959" y="2508213"/>
            <a:ext cx="179958" cy="179958"/>
          </a:xfrm>
          <a:prstGeom prst="ellipse">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144346" y="4026815"/>
            <a:ext cx="179958" cy="179958"/>
          </a:xfrm>
          <a:prstGeom prst="ellipse">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457559" y="2325376"/>
            <a:ext cx="179958" cy="179958"/>
          </a:xfrm>
          <a:prstGeom prst="ellipse">
            <a:avLst/>
          </a:pr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91196" y="4072524"/>
            <a:ext cx="179958" cy="1799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5"/>
          <p:cNvSpPr txBox="1"/>
          <p:nvPr/>
        </p:nvSpPr>
        <p:spPr>
          <a:xfrm>
            <a:off x="828094" y="168435"/>
            <a:ext cx="2222992" cy="646181"/>
          </a:xfrm>
          <a:prstGeom prst="rect">
            <a:avLst/>
          </a:prstGeom>
          <a:noFill/>
        </p:spPr>
        <p:txBody>
          <a:bodyPr wrap="square" rtlCol="0">
            <a:spAutoFit/>
          </a:bodyPr>
          <a:lstStyle/>
          <a:p>
            <a:pPr algn="ctr"/>
            <a:r>
              <a:rPr lang="zh-CN" altLang="en-US" sz="3599" dirty="0">
                <a:solidFill>
                  <a:schemeClr val="accent1">
                    <a:lumMod val="50000"/>
                  </a:schemeClr>
                </a:solidFill>
                <a:latin typeface="微软雅黑" pitchFamily="34" charset="-122"/>
                <a:ea typeface="微软雅黑" pitchFamily="34" charset="-122"/>
              </a:rPr>
              <a:t>企业理念</a:t>
            </a:r>
          </a:p>
        </p:txBody>
      </p:sp>
      <p:sp>
        <p:nvSpPr>
          <p:cNvPr id="33" name="TextBox 32"/>
          <p:cNvSpPr txBox="1"/>
          <p:nvPr/>
        </p:nvSpPr>
        <p:spPr>
          <a:xfrm>
            <a:off x="2988563" y="373592"/>
            <a:ext cx="2407545" cy="338476"/>
          </a:xfrm>
          <a:prstGeom prst="rect">
            <a:avLst/>
          </a:prstGeom>
          <a:noFill/>
        </p:spPr>
        <p:txBody>
          <a:bodyPr wrap="square" rtlCol="0">
            <a:spAutoFit/>
          </a:bodyPr>
          <a:lstStyle/>
          <a:p>
            <a:r>
              <a:rPr lang="en-US" altLang="zh-CN" sz="1600" dirty="0"/>
              <a:t>Enterprise idea</a:t>
            </a:r>
          </a:p>
        </p:txBody>
      </p:sp>
      <p:grpSp>
        <p:nvGrpSpPr>
          <p:cNvPr id="21" name="组合 20"/>
          <p:cNvGrpSpPr/>
          <p:nvPr/>
        </p:nvGrpSpPr>
        <p:grpSpPr>
          <a:xfrm>
            <a:off x="3792" y="231784"/>
            <a:ext cx="758949" cy="693260"/>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298706" y="2628127"/>
            <a:ext cx="2065080" cy="916065"/>
            <a:chOff x="929105" y="4234076"/>
            <a:chExt cx="2065558" cy="916277"/>
          </a:xfrm>
        </p:grpSpPr>
        <p:sp>
          <p:nvSpPr>
            <p:cNvPr id="42" name="文本框 5"/>
            <p:cNvSpPr txBox="1"/>
            <p:nvPr/>
          </p:nvSpPr>
          <p:spPr>
            <a:xfrm>
              <a:off x="929105" y="4234076"/>
              <a:ext cx="1512640" cy="584775"/>
            </a:xfrm>
            <a:prstGeom prst="rect">
              <a:avLst/>
            </a:prstGeom>
            <a:noFill/>
          </p:spPr>
          <p:txBody>
            <a:bodyPr wrap="square" rtlCol="0">
              <a:spAutoFit/>
            </a:bodyPr>
            <a:lstStyle/>
            <a:p>
              <a:pPr algn="ctr"/>
              <a:r>
                <a:rPr lang="zh-CN" altLang="en-US" sz="3199" dirty="0">
                  <a:solidFill>
                    <a:srgbClr val="0099CC"/>
                  </a:solidFill>
                  <a:effectLst>
                    <a:innerShdw blurRad="63500" dist="38100" dir="13500000">
                      <a:prstClr val="black">
                        <a:alpha val="50000"/>
                      </a:prstClr>
                    </a:innerShdw>
                  </a:effectLst>
                  <a:latin typeface="微软雅黑" pitchFamily="34" charset="-122"/>
                  <a:ea typeface="微软雅黑" pitchFamily="34" charset="-122"/>
                </a:rPr>
                <a:t>远见力</a:t>
              </a:r>
            </a:p>
          </p:txBody>
        </p:sp>
        <p:sp>
          <p:nvSpPr>
            <p:cNvPr id="43" name="TextBox 42"/>
            <p:cNvSpPr txBox="1"/>
            <p:nvPr/>
          </p:nvSpPr>
          <p:spPr>
            <a:xfrm>
              <a:off x="1016735" y="4734855"/>
              <a:ext cx="1977928" cy="415498"/>
            </a:xfrm>
            <a:prstGeom prst="rect">
              <a:avLst/>
            </a:prstGeom>
            <a:noFill/>
          </p:spPr>
          <p:txBody>
            <a:bodyPr wrap="square" rtlCol="0">
              <a:spAutoFit/>
            </a:bodyPr>
            <a:lstStyle/>
            <a:p>
              <a:pPr>
                <a:lnSpc>
                  <a:spcPct val="150000"/>
                </a:lnSpc>
              </a:pPr>
              <a:r>
                <a:rPr lang="zh-CN" altLang="zh-CN" sz="1400" dirty="0">
                  <a:solidFill>
                    <a:schemeClr val="tx1">
                      <a:lumMod val="65000"/>
                      <a:lumOff val="35000"/>
                    </a:schemeClr>
                  </a:solidFill>
                  <a:latin typeface="微软雅黑" pitchFamily="34" charset="-122"/>
                  <a:ea typeface="微软雅黑" pitchFamily="34" charset="-122"/>
                </a:rPr>
                <a:t>完成年底计划</a:t>
              </a:r>
              <a:r>
                <a:rPr lang="en-US" altLang="zh-CN" sz="1400" dirty="0">
                  <a:solidFill>
                    <a:schemeClr val="tx1">
                      <a:lumMod val="65000"/>
                      <a:lumOff val="35000"/>
                    </a:schemeClr>
                  </a:solidFill>
                  <a:latin typeface="微软雅黑" pitchFamily="34" charset="-122"/>
                  <a:ea typeface="微软雅黑" pitchFamily="34" charset="-122"/>
                </a:rPr>
                <a:t>65%</a:t>
              </a:r>
              <a:endParaRPr lang="zh-CN" altLang="en-US" sz="1400" dirty="0">
                <a:solidFill>
                  <a:schemeClr val="tx1">
                    <a:lumMod val="65000"/>
                    <a:lumOff val="35000"/>
                  </a:schemeClr>
                </a:solidFill>
                <a:latin typeface="微软雅黑" pitchFamily="34" charset="-122"/>
                <a:ea typeface="微软雅黑" pitchFamily="34" charset="-122"/>
              </a:endParaRPr>
            </a:p>
          </p:txBody>
        </p:sp>
      </p:grpSp>
      <p:grpSp>
        <p:nvGrpSpPr>
          <p:cNvPr id="44" name="组合 43"/>
          <p:cNvGrpSpPr/>
          <p:nvPr/>
        </p:nvGrpSpPr>
        <p:grpSpPr>
          <a:xfrm>
            <a:off x="9928540" y="2738974"/>
            <a:ext cx="1731153" cy="862199"/>
            <a:chOff x="3580735" y="3336836"/>
            <a:chExt cx="1731554" cy="862399"/>
          </a:xfrm>
        </p:grpSpPr>
        <p:sp>
          <p:nvSpPr>
            <p:cNvPr id="45" name="文本框 5"/>
            <p:cNvSpPr txBox="1"/>
            <p:nvPr/>
          </p:nvSpPr>
          <p:spPr>
            <a:xfrm>
              <a:off x="3580735" y="3336836"/>
              <a:ext cx="1598204"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3199" dirty="0">
                  <a:solidFill>
                    <a:srgbClr val="FF6600"/>
                  </a:solidFill>
                </a:rPr>
                <a:t>决策力</a:t>
              </a:r>
              <a:endParaRPr lang="zh-CN" altLang="zh-CN" sz="3199" dirty="0">
                <a:solidFill>
                  <a:srgbClr val="FF6600"/>
                </a:solidFill>
              </a:endParaRPr>
            </a:p>
          </p:txBody>
        </p:sp>
        <p:sp>
          <p:nvSpPr>
            <p:cNvPr id="46" name="TextBox 45"/>
            <p:cNvSpPr txBox="1"/>
            <p:nvPr/>
          </p:nvSpPr>
          <p:spPr>
            <a:xfrm>
              <a:off x="3605021" y="3783737"/>
              <a:ext cx="1707268" cy="415498"/>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r>
                <a:rPr lang="zh-CN" altLang="zh-CN" dirty="0"/>
                <a:t>销售额突破</a:t>
              </a:r>
              <a:r>
                <a:rPr lang="en-US" altLang="zh-CN" dirty="0"/>
                <a:t>500</a:t>
              </a:r>
              <a:r>
                <a:rPr lang="zh-CN" altLang="zh-CN" dirty="0"/>
                <a:t>万 </a:t>
              </a:r>
              <a:endParaRPr lang="zh-CN" altLang="en-US" dirty="0"/>
            </a:p>
          </p:txBody>
        </p:sp>
      </p:grpSp>
      <p:grpSp>
        <p:nvGrpSpPr>
          <p:cNvPr id="47" name="组合 46"/>
          <p:cNvGrpSpPr/>
          <p:nvPr/>
        </p:nvGrpSpPr>
        <p:grpSpPr>
          <a:xfrm>
            <a:off x="5161811" y="4342038"/>
            <a:ext cx="1790590" cy="806194"/>
            <a:chOff x="5302543" y="5102364"/>
            <a:chExt cx="1791004" cy="806381"/>
          </a:xfrm>
        </p:grpSpPr>
        <p:sp>
          <p:nvSpPr>
            <p:cNvPr id="48" name="文本框 5"/>
            <p:cNvSpPr txBox="1"/>
            <p:nvPr/>
          </p:nvSpPr>
          <p:spPr>
            <a:xfrm>
              <a:off x="5515903" y="5102364"/>
              <a:ext cx="1417156"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3199" dirty="0">
                  <a:solidFill>
                    <a:srgbClr val="00B050"/>
                  </a:solidFill>
                </a:rPr>
                <a:t>执行力</a:t>
              </a:r>
            </a:p>
          </p:txBody>
        </p:sp>
        <p:sp>
          <p:nvSpPr>
            <p:cNvPr id="49" name="TextBox 48"/>
            <p:cNvSpPr txBox="1"/>
            <p:nvPr/>
          </p:nvSpPr>
          <p:spPr>
            <a:xfrm>
              <a:off x="5302543" y="5600968"/>
              <a:ext cx="1791004" cy="307777"/>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zh-CN" dirty="0"/>
                <a:t>完成了</a:t>
              </a:r>
              <a:r>
                <a:rPr lang="en-US" altLang="zh-CN" dirty="0"/>
                <a:t>3</a:t>
              </a:r>
              <a:r>
                <a:rPr lang="zh-CN" altLang="zh-CN" dirty="0"/>
                <a:t>件大事</a:t>
              </a:r>
              <a:endParaRPr lang="zh-CN" altLang="en-US" dirty="0"/>
            </a:p>
          </p:txBody>
        </p:sp>
      </p:grpSp>
      <p:grpSp>
        <p:nvGrpSpPr>
          <p:cNvPr id="50" name="组合 49"/>
          <p:cNvGrpSpPr/>
          <p:nvPr/>
        </p:nvGrpSpPr>
        <p:grpSpPr>
          <a:xfrm>
            <a:off x="10005652" y="4232576"/>
            <a:ext cx="1749269" cy="872486"/>
            <a:chOff x="7296289" y="4666124"/>
            <a:chExt cx="1749674" cy="872688"/>
          </a:xfrm>
        </p:grpSpPr>
        <p:sp>
          <p:nvSpPr>
            <p:cNvPr id="51" name="文本框 5"/>
            <p:cNvSpPr txBox="1"/>
            <p:nvPr/>
          </p:nvSpPr>
          <p:spPr>
            <a:xfrm>
              <a:off x="7296289" y="4666124"/>
              <a:ext cx="1749674"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pPr algn="l"/>
              <a:r>
                <a:rPr lang="zh-CN" altLang="en-US" sz="3199" dirty="0">
                  <a:solidFill>
                    <a:srgbClr val="FFC000"/>
                  </a:solidFill>
                </a:rPr>
                <a:t>创新力</a:t>
              </a:r>
            </a:p>
          </p:txBody>
        </p:sp>
        <p:sp>
          <p:nvSpPr>
            <p:cNvPr id="52" name="TextBox 51"/>
            <p:cNvSpPr txBox="1"/>
            <p:nvPr/>
          </p:nvSpPr>
          <p:spPr>
            <a:xfrm>
              <a:off x="7325623" y="5123314"/>
              <a:ext cx="1625090" cy="415498"/>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itchFamily="34" charset="-122"/>
                  <a:ea typeface="微软雅黑" pitchFamily="34" charset="-122"/>
                </a:defRPr>
              </a:lvl1pPr>
            </a:lstStyle>
            <a:p>
              <a:r>
                <a:rPr lang="zh-CN" altLang="zh-CN" dirty="0"/>
                <a:t>首次获得某某奖</a:t>
              </a:r>
              <a:endParaRPr lang="zh-CN" altLang="en-US" dirty="0"/>
            </a:p>
          </p:txBody>
        </p:sp>
      </p:grpSp>
      <p:sp>
        <p:nvSpPr>
          <p:cNvPr id="54" name="Freeform 512"/>
          <p:cNvSpPr>
            <a:spLocks/>
          </p:cNvSpPr>
          <p:nvPr/>
        </p:nvSpPr>
        <p:spPr bwMode="auto">
          <a:xfrm>
            <a:off x="946464" y="2466241"/>
            <a:ext cx="168236" cy="33329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rgbClr val="3399FF"/>
              </a:solidFill>
            </a:endParaRPr>
          </a:p>
        </p:txBody>
      </p:sp>
      <p:sp>
        <p:nvSpPr>
          <p:cNvPr id="55" name="TextBox 54"/>
          <p:cNvSpPr txBox="1"/>
          <p:nvPr/>
        </p:nvSpPr>
        <p:spPr>
          <a:xfrm>
            <a:off x="1165624" y="2371662"/>
            <a:ext cx="2836575" cy="523099"/>
          </a:xfrm>
          <a:prstGeom prst="rect">
            <a:avLst/>
          </a:prstGeom>
          <a:noFill/>
        </p:spPr>
        <p:txBody>
          <a:bodyPr wrap="square" rtlCol="0">
            <a:spAutoFit/>
          </a:bodyPr>
          <a:lstStyle/>
          <a:p>
            <a:r>
              <a:rPr lang="zh-CN" altLang="en-US" sz="2799" dirty="0">
                <a:solidFill>
                  <a:schemeClr val="tx1">
                    <a:lumMod val="65000"/>
                    <a:lumOff val="35000"/>
                  </a:schemeClr>
                </a:solidFill>
                <a:latin typeface="微软雅黑" pitchFamily="34" charset="-122"/>
                <a:ea typeface="微软雅黑" pitchFamily="34" charset="-122"/>
              </a:rPr>
              <a:t>企业理念</a:t>
            </a:r>
            <a:r>
              <a:rPr lang="zh-CN" altLang="zh-CN" sz="2799" dirty="0">
                <a:solidFill>
                  <a:schemeClr val="tx1">
                    <a:lumMod val="65000"/>
                    <a:lumOff val="35000"/>
                  </a:schemeClr>
                </a:solidFill>
                <a:latin typeface="微软雅黑" pitchFamily="34" charset="-122"/>
                <a:ea typeface="微软雅黑" pitchFamily="34" charset="-122"/>
              </a:rPr>
              <a:t>概述</a:t>
            </a:r>
          </a:p>
        </p:txBody>
      </p:sp>
      <p:sp>
        <p:nvSpPr>
          <p:cNvPr id="56" name="TextBox 55"/>
          <p:cNvSpPr txBox="1"/>
          <p:nvPr/>
        </p:nvSpPr>
        <p:spPr>
          <a:xfrm>
            <a:off x="1177000" y="3027438"/>
            <a:ext cx="2925403" cy="240010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zh-CN" sz="1600" dirty="0"/>
              <a:t>公司自成立以来，以“策略先行，经营致胜，管理为本”的商业推广理念，一步一个脚印发展成为东莞同类企业中经营范围最广、在行业内颇具影响力的企业。</a:t>
            </a:r>
            <a:endParaRPr lang="zh-CN" altLang="en-US" sz="1600" dirty="0"/>
          </a:p>
        </p:txBody>
      </p:sp>
      <p:sp>
        <p:nvSpPr>
          <p:cNvPr id="57" name="TextBox 56"/>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58" name="组合 57"/>
          <p:cNvGrpSpPr/>
          <p:nvPr/>
        </p:nvGrpSpPr>
        <p:grpSpPr>
          <a:xfrm>
            <a:off x="3792" y="921962"/>
            <a:ext cx="12187592" cy="45708"/>
            <a:chOff x="0" y="532828"/>
            <a:chExt cx="759125" cy="568897"/>
          </a:xfrm>
        </p:grpSpPr>
        <p:sp>
          <p:nvSpPr>
            <p:cNvPr id="59" name="矩形 5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5735241" y="3274354"/>
            <a:ext cx="184688" cy="369247"/>
          </a:xfrm>
          <a:prstGeom prst="rect">
            <a:avLst/>
          </a:prstGeom>
        </p:spPr>
        <p:txBody>
          <a:bodyPr wrap="none">
            <a:spAutoFit/>
          </a:bodyPr>
          <a:lstStyle/>
          <a:p>
            <a:endParaRPr lang="zh-CN" altLang="en-US" dirty="0"/>
          </a:p>
        </p:txBody>
      </p:sp>
    </p:spTree>
    <p:extLst>
      <p:ext uri="{BB962C8B-B14F-4D97-AF65-F5344CB8AC3E}">
        <p14:creationId xmlns:p14="http://schemas.microsoft.com/office/powerpoint/2010/main" val="405013549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4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2"/>
                                        </p:tgtEl>
                                        <p:attrNameLst>
                                          <p:attrName>ppt_y</p:attrName>
                                        </p:attrNameLst>
                                      </p:cBhvr>
                                      <p:tavLst>
                                        <p:tav tm="0">
                                          <p:val>
                                            <p:strVal val="#ppt_y"/>
                                          </p:val>
                                        </p:tav>
                                        <p:tav tm="100000">
                                          <p:val>
                                            <p:strVal val="#ppt_y"/>
                                          </p:val>
                                        </p:tav>
                                      </p:tavLst>
                                    </p:anim>
                                    <p:anim calcmode="lin" valueType="num">
                                      <p:cBhvr>
                                        <p:cTn id="13" dur="4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2"/>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385"/>
                                  </p:iterate>
                                  <p:childTnLst>
                                    <p:set>
                                      <p:cBhvr>
                                        <p:cTn id="18" dur="1" fill="hold">
                                          <p:stCondLst>
                                            <p:cond delay="0"/>
                                          </p:stCondLst>
                                        </p:cTn>
                                        <p:tgtEl>
                                          <p:spTgt spid="33"/>
                                        </p:tgtEl>
                                        <p:attrNameLst>
                                          <p:attrName>style.visibility</p:attrName>
                                        </p:attrNameLst>
                                      </p:cBhvr>
                                      <p:to>
                                        <p:strVal val="visible"/>
                                      </p:to>
                                    </p:set>
                                    <p:anim calcmode="lin" valueType="num">
                                      <p:cBhvr>
                                        <p:cTn id="19"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3"/>
                                        </p:tgtEl>
                                        <p:attrNameLst>
                                          <p:attrName>ppt_y</p:attrName>
                                        </p:attrNameLst>
                                      </p:cBhvr>
                                      <p:tavLst>
                                        <p:tav tm="0">
                                          <p:val>
                                            <p:strVal val="#ppt_y"/>
                                          </p:val>
                                        </p:tav>
                                        <p:tav tm="100000">
                                          <p:val>
                                            <p:strVal val="#ppt_y"/>
                                          </p:val>
                                        </p:tav>
                                      </p:tavLst>
                                    </p:anim>
                                    <p:anim calcmode="lin" valueType="num">
                                      <p:cBhvr>
                                        <p:cTn id="21"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3"/>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50"/>
                                        <p:tgtEl>
                                          <p:spTgt spid="54"/>
                                        </p:tgtEl>
                                      </p:cBhvr>
                                    </p:animEffect>
                                  </p:childTnLst>
                                </p:cTn>
                              </p:par>
                            </p:childTnLst>
                          </p:cTn>
                        </p:par>
                        <p:par>
                          <p:cTn id="28" fill="hold">
                            <p:stCondLst>
                              <p:cond delay="19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5"/>
                                        </p:tgtEl>
                                        <p:attrNameLst>
                                          <p:attrName>ppt_y</p:attrName>
                                        </p:attrNameLst>
                                      </p:cBhvr>
                                      <p:tavLst>
                                        <p:tav tm="0">
                                          <p:val>
                                            <p:strVal val="#ppt_y"/>
                                          </p:val>
                                        </p:tav>
                                        <p:tav tm="100000">
                                          <p:val>
                                            <p:strVal val="#ppt_y"/>
                                          </p:val>
                                        </p:tav>
                                      </p:tavLst>
                                    </p:anim>
                                    <p:anim calcmode="lin" valueType="num">
                                      <p:cBhvr>
                                        <p:cTn id="3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5"/>
                                        </p:tgtEl>
                                      </p:cBhvr>
                                    </p:animEffect>
                                  </p:childTnLst>
                                </p:cTn>
                              </p:par>
                            </p:childTnLst>
                          </p:cTn>
                        </p:par>
                        <p:par>
                          <p:cTn id="36" fill="hold">
                            <p:stCondLst>
                              <p:cond delay="27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6"/>
                                        </p:tgtEl>
                                        <p:attrNameLst>
                                          <p:attrName>ppt_y</p:attrName>
                                        </p:attrNameLst>
                                      </p:cBhvr>
                                      <p:tavLst>
                                        <p:tav tm="0">
                                          <p:val>
                                            <p:strVal val="#ppt_y"/>
                                          </p:val>
                                        </p:tav>
                                        <p:tav tm="100000">
                                          <p:val>
                                            <p:strVal val="#ppt_y"/>
                                          </p:val>
                                        </p:tav>
                                      </p:tavLst>
                                    </p:anim>
                                    <p:anim calcmode="lin" valueType="num">
                                      <p:cBhvr>
                                        <p:cTn id="4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6"/>
                                        </p:tgtEl>
                                      </p:cBhvr>
                                    </p:animEffect>
                                  </p:childTnLst>
                                </p:cTn>
                              </p:par>
                            </p:childTnLst>
                          </p:cTn>
                        </p:par>
                        <p:par>
                          <p:cTn id="44" fill="hold">
                            <p:stCondLst>
                              <p:cond delay="6650"/>
                            </p:stCondLst>
                            <p:childTnLst>
                              <p:par>
                                <p:cTn id="45" presetID="31"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750" fill="hold"/>
                                        <p:tgtEl>
                                          <p:spTgt spid="3"/>
                                        </p:tgtEl>
                                        <p:attrNameLst>
                                          <p:attrName>ppt_w</p:attrName>
                                        </p:attrNameLst>
                                      </p:cBhvr>
                                      <p:tavLst>
                                        <p:tav tm="0">
                                          <p:val>
                                            <p:fltVal val="0"/>
                                          </p:val>
                                        </p:tav>
                                        <p:tav tm="100000">
                                          <p:val>
                                            <p:strVal val="#ppt_w"/>
                                          </p:val>
                                        </p:tav>
                                      </p:tavLst>
                                    </p:anim>
                                    <p:anim calcmode="lin" valueType="num">
                                      <p:cBhvr>
                                        <p:cTn id="48" dur="750" fill="hold"/>
                                        <p:tgtEl>
                                          <p:spTgt spid="3"/>
                                        </p:tgtEl>
                                        <p:attrNameLst>
                                          <p:attrName>ppt_h</p:attrName>
                                        </p:attrNameLst>
                                      </p:cBhvr>
                                      <p:tavLst>
                                        <p:tav tm="0">
                                          <p:val>
                                            <p:fltVal val="0"/>
                                          </p:val>
                                        </p:tav>
                                        <p:tav tm="100000">
                                          <p:val>
                                            <p:strVal val="#ppt_h"/>
                                          </p:val>
                                        </p:tav>
                                      </p:tavLst>
                                    </p:anim>
                                    <p:anim calcmode="lin" valueType="num">
                                      <p:cBhvr>
                                        <p:cTn id="49" dur="750" fill="hold"/>
                                        <p:tgtEl>
                                          <p:spTgt spid="3"/>
                                        </p:tgtEl>
                                        <p:attrNameLst>
                                          <p:attrName>style.rotation</p:attrName>
                                        </p:attrNameLst>
                                      </p:cBhvr>
                                      <p:tavLst>
                                        <p:tav tm="0">
                                          <p:val>
                                            <p:fltVal val="90"/>
                                          </p:val>
                                        </p:tav>
                                        <p:tav tm="100000">
                                          <p:val>
                                            <p:fltVal val="0"/>
                                          </p:val>
                                        </p:tav>
                                      </p:tavLst>
                                    </p:anim>
                                    <p:animEffect transition="in" filter="fade">
                                      <p:cBhvr>
                                        <p:cTn id="50" dur="750"/>
                                        <p:tgtEl>
                                          <p:spTgt spid="3"/>
                                        </p:tgtEl>
                                      </p:cBhvr>
                                    </p:animEffect>
                                  </p:childTnLst>
                                </p:cTn>
                              </p:par>
                            </p:childTnLst>
                          </p:cTn>
                        </p:par>
                        <p:par>
                          <p:cTn id="51" fill="hold">
                            <p:stCondLst>
                              <p:cond delay="74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250"/>
                                        <p:tgtEl>
                                          <p:spTgt spid="25"/>
                                        </p:tgtEl>
                                      </p:cBhvr>
                                    </p:animEffect>
                                  </p:childTnLst>
                                </p:cTn>
                              </p:par>
                            </p:childTnLst>
                          </p:cTn>
                        </p:par>
                        <p:par>
                          <p:cTn id="55" fill="hold">
                            <p:stCondLst>
                              <p:cond delay="7650"/>
                            </p:stCondLst>
                            <p:childTnLst>
                              <p:par>
                                <p:cTn id="56" presetID="31" presetClass="entr" presetSubtype="0"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 calcmode="lin" valueType="num">
                                      <p:cBhvr>
                                        <p:cTn id="60" dur="500" fill="hold"/>
                                        <p:tgtEl>
                                          <p:spTgt spid="41"/>
                                        </p:tgtEl>
                                        <p:attrNameLst>
                                          <p:attrName>style.rotation</p:attrName>
                                        </p:attrNameLst>
                                      </p:cBhvr>
                                      <p:tavLst>
                                        <p:tav tm="0">
                                          <p:val>
                                            <p:fltVal val="90"/>
                                          </p:val>
                                        </p:tav>
                                        <p:tav tm="100000">
                                          <p:val>
                                            <p:fltVal val="0"/>
                                          </p:val>
                                        </p:tav>
                                      </p:tavLst>
                                    </p:anim>
                                    <p:animEffect transition="in" filter="fade">
                                      <p:cBhvr>
                                        <p:cTn id="61" dur="500"/>
                                        <p:tgtEl>
                                          <p:spTgt spid="41"/>
                                        </p:tgtEl>
                                      </p:cBhvr>
                                    </p:animEffect>
                                  </p:childTnLst>
                                </p:cTn>
                              </p:par>
                            </p:childTnLst>
                          </p:cTn>
                        </p:par>
                        <p:par>
                          <p:cTn id="62" fill="hold">
                            <p:stCondLst>
                              <p:cond delay="8150"/>
                            </p:stCondLst>
                            <p:childTnLst>
                              <p:par>
                                <p:cTn id="63" presetID="26" presetClass="emph" presetSubtype="0" fill="hold" nodeType="afterEffect">
                                  <p:stCondLst>
                                    <p:cond delay="0"/>
                                  </p:stCondLst>
                                  <p:childTnLst>
                                    <p:animEffect transition="out" filter="fade">
                                      <p:cBhvr>
                                        <p:cTn id="64" dur="500" tmFilter="0, 0; .2, .5; .8, .5; 1, 0"/>
                                        <p:tgtEl>
                                          <p:spTgt spid="41"/>
                                        </p:tgtEl>
                                      </p:cBhvr>
                                    </p:animEffect>
                                    <p:animScale>
                                      <p:cBhvr>
                                        <p:cTn id="65" dur="250" autoRev="1" fill="hold"/>
                                        <p:tgtEl>
                                          <p:spTgt spid="41"/>
                                        </p:tgtEl>
                                      </p:cBhvr>
                                      <p:by x="105000" y="105000"/>
                                    </p:animScale>
                                  </p:childTnLst>
                                </p:cTn>
                              </p:par>
                            </p:childTnLst>
                          </p:cTn>
                        </p:par>
                        <p:par>
                          <p:cTn id="66" fill="hold">
                            <p:stCondLst>
                              <p:cond delay="865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250"/>
                                        <p:tgtEl>
                                          <p:spTgt spid="19"/>
                                        </p:tgtEl>
                                      </p:cBhvr>
                                    </p:animEffect>
                                  </p:childTnLst>
                                </p:cTn>
                              </p:par>
                            </p:childTnLst>
                          </p:cTn>
                        </p:par>
                        <p:par>
                          <p:cTn id="70" fill="hold">
                            <p:stCondLst>
                              <p:cond delay="8900"/>
                            </p:stCondLst>
                            <p:childTnLst>
                              <p:par>
                                <p:cTn id="71" presetID="31" presetClass="entr" presetSubtype="0"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90"/>
                                          </p:val>
                                        </p:tav>
                                        <p:tav tm="100000">
                                          <p:val>
                                            <p:fltVal val="0"/>
                                          </p:val>
                                        </p:tav>
                                      </p:tavLst>
                                    </p:anim>
                                    <p:animEffect transition="in" filter="fade">
                                      <p:cBhvr>
                                        <p:cTn id="76" dur="500"/>
                                        <p:tgtEl>
                                          <p:spTgt spid="44"/>
                                        </p:tgtEl>
                                      </p:cBhvr>
                                    </p:animEffect>
                                  </p:childTnLst>
                                </p:cTn>
                              </p:par>
                            </p:childTnLst>
                          </p:cTn>
                        </p:par>
                        <p:par>
                          <p:cTn id="77" fill="hold">
                            <p:stCondLst>
                              <p:cond delay="9400"/>
                            </p:stCondLst>
                            <p:childTnLst>
                              <p:par>
                                <p:cTn id="78" presetID="26" presetClass="emph" presetSubtype="0" fill="hold" nodeType="afterEffect">
                                  <p:stCondLst>
                                    <p:cond delay="0"/>
                                  </p:stCondLst>
                                  <p:childTnLst>
                                    <p:animEffect transition="out" filter="fade">
                                      <p:cBhvr>
                                        <p:cTn id="79" dur="500" tmFilter="0, 0; .2, .5; .8, .5; 1, 0"/>
                                        <p:tgtEl>
                                          <p:spTgt spid="44"/>
                                        </p:tgtEl>
                                      </p:cBhvr>
                                    </p:animEffect>
                                    <p:animScale>
                                      <p:cBhvr>
                                        <p:cTn id="80" dur="250" autoRev="1" fill="hold"/>
                                        <p:tgtEl>
                                          <p:spTgt spid="44"/>
                                        </p:tgtEl>
                                      </p:cBhvr>
                                      <p:by x="105000" y="105000"/>
                                    </p:animScale>
                                  </p:childTnLst>
                                </p:cTn>
                              </p:par>
                            </p:childTnLst>
                          </p:cTn>
                        </p:par>
                        <p:par>
                          <p:cTn id="81" fill="hold">
                            <p:stCondLst>
                              <p:cond delay="9900"/>
                            </p:stCondLst>
                            <p:childTnLst>
                              <p:par>
                                <p:cTn id="82" presetID="10" presetClass="entr" presetSubtype="0"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250"/>
                                        <p:tgtEl>
                                          <p:spTgt spid="28"/>
                                        </p:tgtEl>
                                      </p:cBhvr>
                                    </p:animEffect>
                                  </p:childTnLst>
                                </p:cTn>
                              </p:par>
                            </p:childTnLst>
                          </p:cTn>
                        </p:par>
                        <p:par>
                          <p:cTn id="85" fill="hold">
                            <p:stCondLst>
                              <p:cond delay="10150"/>
                            </p:stCondLst>
                            <p:childTnLst>
                              <p:par>
                                <p:cTn id="86" presetID="31" presetClass="entr" presetSubtype="0"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 calcmode="lin" valueType="num">
                                      <p:cBhvr>
                                        <p:cTn id="90" dur="500" fill="hold"/>
                                        <p:tgtEl>
                                          <p:spTgt spid="47"/>
                                        </p:tgtEl>
                                        <p:attrNameLst>
                                          <p:attrName>style.rotation</p:attrName>
                                        </p:attrNameLst>
                                      </p:cBhvr>
                                      <p:tavLst>
                                        <p:tav tm="0">
                                          <p:val>
                                            <p:fltVal val="90"/>
                                          </p:val>
                                        </p:tav>
                                        <p:tav tm="100000">
                                          <p:val>
                                            <p:fltVal val="0"/>
                                          </p:val>
                                        </p:tav>
                                      </p:tavLst>
                                    </p:anim>
                                    <p:animEffect transition="in" filter="fade">
                                      <p:cBhvr>
                                        <p:cTn id="91" dur="500"/>
                                        <p:tgtEl>
                                          <p:spTgt spid="47"/>
                                        </p:tgtEl>
                                      </p:cBhvr>
                                    </p:animEffect>
                                  </p:childTnLst>
                                </p:cTn>
                              </p:par>
                            </p:childTnLst>
                          </p:cTn>
                        </p:par>
                        <p:par>
                          <p:cTn id="92" fill="hold">
                            <p:stCondLst>
                              <p:cond delay="10650"/>
                            </p:stCondLst>
                            <p:childTnLst>
                              <p:par>
                                <p:cTn id="93" presetID="26" presetClass="emph" presetSubtype="0" fill="hold" nodeType="afterEffect">
                                  <p:stCondLst>
                                    <p:cond delay="0"/>
                                  </p:stCondLst>
                                  <p:childTnLst>
                                    <p:animEffect transition="out" filter="fade">
                                      <p:cBhvr>
                                        <p:cTn id="94" dur="500" tmFilter="0, 0; .2, .5; .8, .5; 1, 0"/>
                                        <p:tgtEl>
                                          <p:spTgt spid="47"/>
                                        </p:tgtEl>
                                      </p:cBhvr>
                                    </p:animEffect>
                                    <p:animScale>
                                      <p:cBhvr>
                                        <p:cTn id="95" dur="250" autoRev="1" fill="hold"/>
                                        <p:tgtEl>
                                          <p:spTgt spid="47"/>
                                        </p:tgtEl>
                                      </p:cBhvr>
                                      <p:by x="105000" y="105000"/>
                                    </p:animScale>
                                  </p:childTnLst>
                                </p:cTn>
                              </p:par>
                            </p:childTnLst>
                          </p:cTn>
                        </p:par>
                        <p:par>
                          <p:cTn id="96" fill="hold">
                            <p:stCondLst>
                              <p:cond delay="11150"/>
                            </p:stCondLst>
                            <p:childTnLst>
                              <p:par>
                                <p:cTn id="97" presetID="10" presetClass="entr" presetSubtype="0"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250"/>
                                        <p:tgtEl>
                                          <p:spTgt spid="22"/>
                                        </p:tgtEl>
                                      </p:cBhvr>
                                    </p:animEffect>
                                  </p:childTnLst>
                                </p:cTn>
                              </p:par>
                            </p:childTnLst>
                          </p:cTn>
                        </p:par>
                        <p:par>
                          <p:cTn id="100" fill="hold">
                            <p:stCondLst>
                              <p:cond delay="11400"/>
                            </p:stCondLst>
                            <p:childTnLst>
                              <p:par>
                                <p:cTn id="101" presetID="31" presetClass="entr" presetSubtype="0" fill="hold" nodeType="after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500" fill="hold"/>
                                        <p:tgtEl>
                                          <p:spTgt spid="50"/>
                                        </p:tgtEl>
                                        <p:attrNameLst>
                                          <p:attrName>ppt_w</p:attrName>
                                        </p:attrNameLst>
                                      </p:cBhvr>
                                      <p:tavLst>
                                        <p:tav tm="0">
                                          <p:val>
                                            <p:fltVal val="0"/>
                                          </p:val>
                                        </p:tav>
                                        <p:tav tm="100000">
                                          <p:val>
                                            <p:strVal val="#ppt_w"/>
                                          </p:val>
                                        </p:tav>
                                      </p:tavLst>
                                    </p:anim>
                                    <p:anim calcmode="lin" valueType="num">
                                      <p:cBhvr>
                                        <p:cTn id="104" dur="500" fill="hold"/>
                                        <p:tgtEl>
                                          <p:spTgt spid="50"/>
                                        </p:tgtEl>
                                        <p:attrNameLst>
                                          <p:attrName>ppt_h</p:attrName>
                                        </p:attrNameLst>
                                      </p:cBhvr>
                                      <p:tavLst>
                                        <p:tav tm="0">
                                          <p:val>
                                            <p:fltVal val="0"/>
                                          </p:val>
                                        </p:tav>
                                        <p:tav tm="100000">
                                          <p:val>
                                            <p:strVal val="#ppt_h"/>
                                          </p:val>
                                        </p:tav>
                                      </p:tavLst>
                                    </p:anim>
                                    <p:anim calcmode="lin" valueType="num">
                                      <p:cBhvr>
                                        <p:cTn id="105" dur="500" fill="hold"/>
                                        <p:tgtEl>
                                          <p:spTgt spid="50"/>
                                        </p:tgtEl>
                                        <p:attrNameLst>
                                          <p:attrName>style.rotation</p:attrName>
                                        </p:attrNameLst>
                                      </p:cBhvr>
                                      <p:tavLst>
                                        <p:tav tm="0">
                                          <p:val>
                                            <p:fltVal val="90"/>
                                          </p:val>
                                        </p:tav>
                                        <p:tav tm="100000">
                                          <p:val>
                                            <p:fltVal val="0"/>
                                          </p:val>
                                        </p:tav>
                                      </p:tavLst>
                                    </p:anim>
                                    <p:animEffect transition="in" filter="fade">
                                      <p:cBhvr>
                                        <p:cTn id="106" dur="500"/>
                                        <p:tgtEl>
                                          <p:spTgt spid="50"/>
                                        </p:tgtEl>
                                      </p:cBhvr>
                                    </p:animEffect>
                                  </p:childTnLst>
                                </p:cTn>
                              </p:par>
                            </p:childTnLst>
                          </p:cTn>
                        </p:par>
                        <p:par>
                          <p:cTn id="107" fill="hold">
                            <p:stCondLst>
                              <p:cond delay="11900"/>
                            </p:stCondLst>
                            <p:childTnLst>
                              <p:par>
                                <p:cTn id="108" presetID="26" presetClass="emph" presetSubtype="0" fill="hold" nodeType="afterEffect">
                                  <p:stCondLst>
                                    <p:cond delay="0"/>
                                  </p:stCondLst>
                                  <p:childTnLst>
                                    <p:animEffect transition="out" filter="fade">
                                      <p:cBhvr>
                                        <p:cTn id="109" dur="500" tmFilter="0, 0; .2, .5; .8, .5; 1, 0"/>
                                        <p:tgtEl>
                                          <p:spTgt spid="50"/>
                                        </p:tgtEl>
                                      </p:cBhvr>
                                    </p:animEffect>
                                    <p:animScale>
                                      <p:cBhvr>
                                        <p:cTn id="110" dur="250" autoRev="1" fill="hold"/>
                                        <p:tgtEl>
                                          <p:spTgt spid="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5" grpId="0" animBg="1"/>
      <p:bldP spid="28" grpId="0" animBg="1"/>
      <p:bldP spid="32" grpId="0"/>
      <p:bldP spid="33" grpId="0"/>
      <p:bldP spid="54" grpId="0" animBg="1"/>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4732669"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需要解决的问题</a:t>
            </a:r>
            <a:endParaRPr lang="zh-CN" altLang="zh-CN" sz="3599" dirty="0"/>
          </a:p>
        </p:txBody>
      </p:sp>
      <p:sp>
        <p:nvSpPr>
          <p:cNvPr id="27" name="TextBox 26"/>
          <p:cNvSpPr txBox="1"/>
          <p:nvPr/>
        </p:nvSpPr>
        <p:spPr>
          <a:xfrm>
            <a:off x="4427160" y="261489"/>
            <a:ext cx="2343388" cy="523099"/>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Need to solve the problem</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6021" y="2099128"/>
            <a:ext cx="5128746" cy="3511722"/>
          </a:xfrm>
          <a:prstGeom prst="rect">
            <a:avLst/>
          </a:prstGeom>
        </p:spPr>
      </p:pic>
      <p:cxnSp>
        <p:nvCxnSpPr>
          <p:cNvPr id="58" name="直接连接符 57"/>
          <p:cNvCxnSpPr/>
          <p:nvPr/>
        </p:nvCxnSpPr>
        <p:spPr>
          <a:xfrm>
            <a:off x="4883201" y="2194813"/>
            <a:ext cx="0" cy="686412"/>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59" name="直接连接符 58"/>
          <p:cNvCxnSpPr/>
          <p:nvPr/>
        </p:nvCxnSpPr>
        <p:spPr>
          <a:xfrm>
            <a:off x="4883201" y="3511783"/>
            <a:ext cx="0" cy="686412"/>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60" name="直接连接符 59"/>
          <p:cNvCxnSpPr/>
          <p:nvPr/>
        </p:nvCxnSpPr>
        <p:spPr>
          <a:xfrm>
            <a:off x="4883201" y="4841709"/>
            <a:ext cx="0" cy="686412"/>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1" name="文本框 32"/>
          <p:cNvSpPr txBox="1"/>
          <p:nvPr/>
        </p:nvSpPr>
        <p:spPr>
          <a:xfrm>
            <a:off x="5148995" y="2318235"/>
            <a:ext cx="1789734" cy="522971"/>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zh-CN" sz="2799" dirty="0">
                <a:solidFill>
                  <a:schemeClr val="bg1"/>
                </a:solidFill>
                <a:effectLst/>
              </a:rPr>
              <a:t>存在问题</a:t>
            </a:r>
            <a:endParaRPr lang="en-US" altLang="zh-CN" sz="2799" dirty="0">
              <a:solidFill>
                <a:schemeClr val="bg1"/>
              </a:solidFill>
              <a:effectLst/>
            </a:endParaRPr>
          </a:p>
        </p:txBody>
      </p:sp>
      <p:sp>
        <p:nvSpPr>
          <p:cNvPr id="62" name="文本框 32"/>
          <p:cNvSpPr txBox="1"/>
          <p:nvPr/>
        </p:nvSpPr>
        <p:spPr>
          <a:xfrm>
            <a:off x="5148995" y="3635205"/>
            <a:ext cx="1789734" cy="522971"/>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2799" dirty="0">
                <a:solidFill>
                  <a:schemeClr val="bg1"/>
                </a:solidFill>
                <a:effectLst/>
              </a:rPr>
              <a:t>如何解决</a:t>
            </a:r>
            <a:endParaRPr lang="en-US" altLang="zh-CN" sz="2799" dirty="0">
              <a:solidFill>
                <a:schemeClr val="bg1"/>
              </a:solidFill>
              <a:effectLst/>
            </a:endParaRPr>
          </a:p>
        </p:txBody>
      </p:sp>
      <p:sp>
        <p:nvSpPr>
          <p:cNvPr id="63" name="文本框 32"/>
          <p:cNvSpPr txBox="1"/>
          <p:nvPr/>
        </p:nvSpPr>
        <p:spPr>
          <a:xfrm>
            <a:off x="5148995" y="4965130"/>
            <a:ext cx="1789734" cy="522971"/>
          </a:xfrm>
          <a:prstGeom prst="rect">
            <a:avLst/>
          </a:prstGeom>
          <a:noFill/>
        </p:spPr>
        <p:txBody>
          <a:bodyPr wrap="square" rtlCol="0">
            <a:spAutoFit/>
          </a:bodyPr>
          <a:lstStyle>
            <a:defPPr>
              <a:defRPr lang="zh-CN"/>
            </a:defPPr>
            <a:lvl1pPr algn="ctr">
              <a:defRPr sz="24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2799" dirty="0">
                <a:solidFill>
                  <a:schemeClr val="bg1"/>
                </a:solidFill>
                <a:effectLst/>
              </a:rPr>
              <a:t>采纳办法</a:t>
            </a:r>
            <a:endParaRPr lang="en-US" altLang="zh-CN" sz="2799" dirty="0">
              <a:solidFill>
                <a:schemeClr val="bg1"/>
              </a:solidFill>
              <a:effectLst/>
            </a:endParaRPr>
          </a:p>
        </p:txBody>
      </p:sp>
      <p:grpSp>
        <p:nvGrpSpPr>
          <p:cNvPr id="64" name="组合 63"/>
          <p:cNvGrpSpPr/>
          <p:nvPr/>
        </p:nvGrpSpPr>
        <p:grpSpPr>
          <a:xfrm>
            <a:off x="784816" y="2099128"/>
            <a:ext cx="2619825" cy="994820"/>
            <a:chOff x="8641357" y="2133650"/>
            <a:chExt cx="2620431" cy="995050"/>
          </a:xfrm>
        </p:grpSpPr>
        <p:sp>
          <p:nvSpPr>
            <p:cNvPr id="65" name="TextBox 64"/>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66"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67" name="TextBox 66"/>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accent1">
                      <a:lumMod val="75000"/>
                    </a:schemeClr>
                  </a:solidFill>
                  <a:latin typeface="微软雅黑" pitchFamily="34" charset="-122"/>
                  <a:ea typeface="微软雅黑" pitchFamily="34" charset="-122"/>
                </a:rPr>
                <a:t>点击输入小标题</a:t>
              </a:r>
              <a:endParaRPr lang="zh-CN" altLang="zh-CN" sz="2400" dirty="0">
                <a:solidFill>
                  <a:schemeClr val="accent1">
                    <a:lumMod val="75000"/>
                  </a:schemeClr>
                </a:solidFill>
                <a:latin typeface="微软雅黑" pitchFamily="34" charset="-122"/>
                <a:ea typeface="微软雅黑" pitchFamily="34" charset="-122"/>
              </a:endParaRPr>
            </a:p>
          </p:txBody>
        </p:sp>
      </p:grpSp>
      <p:grpSp>
        <p:nvGrpSpPr>
          <p:cNvPr id="68" name="组合 67"/>
          <p:cNvGrpSpPr/>
          <p:nvPr/>
        </p:nvGrpSpPr>
        <p:grpSpPr>
          <a:xfrm>
            <a:off x="8897217" y="4796234"/>
            <a:ext cx="2619825" cy="994820"/>
            <a:chOff x="8641357" y="2133650"/>
            <a:chExt cx="2620431" cy="995050"/>
          </a:xfrm>
        </p:grpSpPr>
        <p:sp>
          <p:nvSpPr>
            <p:cNvPr id="69" name="TextBox 68"/>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7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6">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1" name="TextBox 70"/>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accent6">
                      <a:lumMod val="75000"/>
                    </a:schemeClr>
                  </a:solidFill>
                  <a:latin typeface="微软雅黑" pitchFamily="34" charset="-122"/>
                  <a:ea typeface="微软雅黑" pitchFamily="34" charset="-122"/>
                </a:rPr>
                <a:t>点击输入小标题</a:t>
              </a:r>
              <a:endParaRPr lang="zh-CN" altLang="zh-CN" sz="2400" dirty="0">
                <a:solidFill>
                  <a:schemeClr val="accent6">
                    <a:lumMod val="75000"/>
                  </a:schemeClr>
                </a:solidFill>
                <a:latin typeface="微软雅黑" pitchFamily="34" charset="-122"/>
                <a:ea typeface="微软雅黑" pitchFamily="34" charset="-122"/>
              </a:endParaRPr>
            </a:p>
          </p:txBody>
        </p:sp>
      </p:grpSp>
      <p:grpSp>
        <p:nvGrpSpPr>
          <p:cNvPr id="72" name="组合 71"/>
          <p:cNvGrpSpPr/>
          <p:nvPr/>
        </p:nvGrpSpPr>
        <p:grpSpPr>
          <a:xfrm>
            <a:off x="785245" y="4246081"/>
            <a:ext cx="2619825" cy="994820"/>
            <a:chOff x="8641357" y="2133650"/>
            <a:chExt cx="2620431" cy="995050"/>
          </a:xfrm>
        </p:grpSpPr>
        <p:sp>
          <p:nvSpPr>
            <p:cNvPr id="73" name="TextBox 72"/>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7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5" name="TextBox 74"/>
            <p:cNvSpPr txBox="1"/>
            <p:nvPr/>
          </p:nvSpPr>
          <p:spPr>
            <a:xfrm>
              <a:off x="8784483" y="2133650"/>
              <a:ext cx="2477305" cy="461665"/>
            </a:xfrm>
            <a:prstGeom prst="rect">
              <a:avLst/>
            </a:prstGeom>
            <a:noFill/>
          </p:spPr>
          <p:txBody>
            <a:bodyPr wrap="square" rtlCol="0">
              <a:spAutoFit/>
            </a:bodyPr>
            <a:lstStyle/>
            <a:p>
              <a:r>
                <a:rPr lang="zh-CN" altLang="en-US" sz="2400" dirty="0">
                  <a:solidFill>
                    <a:srgbClr val="E27100"/>
                  </a:solidFill>
                  <a:latin typeface="微软雅黑" pitchFamily="34" charset="-122"/>
                  <a:ea typeface="微软雅黑" pitchFamily="34" charset="-122"/>
                </a:rPr>
                <a:t>点击输入小标题</a:t>
              </a:r>
              <a:endParaRPr lang="zh-CN" altLang="zh-CN" sz="2400" dirty="0">
                <a:solidFill>
                  <a:srgbClr val="E27100"/>
                </a:solidFill>
                <a:latin typeface="微软雅黑" pitchFamily="34" charset="-122"/>
                <a:ea typeface="微软雅黑" pitchFamily="34" charset="-122"/>
              </a:endParaRPr>
            </a:p>
          </p:txBody>
        </p:sp>
      </p:grpSp>
      <p:grpSp>
        <p:nvGrpSpPr>
          <p:cNvPr id="76" name="组合 75"/>
          <p:cNvGrpSpPr/>
          <p:nvPr/>
        </p:nvGrpSpPr>
        <p:grpSpPr>
          <a:xfrm>
            <a:off x="8858697" y="2814734"/>
            <a:ext cx="2619825" cy="994820"/>
            <a:chOff x="8641357" y="2133650"/>
            <a:chExt cx="2620431" cy="995050"/>
          </a:xfrm>
        </p:grpSpPr>
        <p:sp>
          <p:nvSpPr>
            <p:cNvPr id="77" name="TextBox 76"/>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7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9" name="TextBox 78"/>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accent1">
                      <a:lumMod val="75000"/>
                    </a:schemeClr>
                  </a:solidFill>
                  <a:latin typeface="微软雅黑" pitchFamily="34" charset="-122"/>
                  <a:ea typeface="微软雅黑" pitchFamily="34" charset="-122"/>
                </a:rPr>
                <a:t>点击输入小标题</a:t>
              </a:r>
              <a:endParaRPr lang="zh-CN" altLang="zh-CN" sz="2400" dirty="0">
                <a:solidFill>
                  <a:schemeClr val="accent1">
                    <a:lumMod val="7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8787980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4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2007"/>
                            </p:stCondLst>
                            <p:childTnLst>
                              <p:par>
                                <p:cTn id="25" presetID="31" presetClass="entr" presetSubtype="0"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 calcmode="lin" valueType="num">
                                      <p:cBhvr>
                                        <p:cTn id="29" dur="500" fill="hold"/>
                                        <p:tgtEl>
                                          <p:spTgt spid="64"/>
                                        </p:tgtEl>
                                        <p:attrNameLst>
                                          <p:attrName>style.rotation</p:attrName>
                                        </p:attrNameLst>
                                      </p:cBhvr>
                                      <p:tavLst>
                                        <p:tav tm="0">
                                          <p:val>
                                            <p:fltVal val="90"/>
                                          </p:val>
                                        </p:tav>
                                        <p:tav tm="100000">
                                          <p:val>
                                            <p:fltVal val="0"/>
                                          </p:val>
                                        </p:tav>
                                      </p:tavLst>
                                    </p:anim>
                                    <p:animEffect transition="in" filter="fade">
                                      <p:cBhvr>
                                        <p:cTn id="30" dur="500"/>
                                        <p:tgtEl>
                                          <p:spTgt spid="64"/>
                                        </p:tgtEl>
                                      </p:cBhvr>
                                    </p:animEffect>
                                  </p:childTnLst>
                                </p:cTn>
                              </p:par>
                            </p:childTnLst>
                          </p:cTn>
                        </p:par>
                        <p:par>
                          <p:cTn id="31" fill="hold">
                            <p:stCondLst>
                              <p:cond delay="2507"/>
                            </p:stCondLst>
                            <p:childTnLst>
                              <p:par>
                                <p:cTn id="32" presetID="42" presetClass="entr" presetSubtype="0"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anim calcmode="lin" valueType="num">
                                      <p:cBhvr>
                                        <p:cTn id="35" dur="500" fill="hold"/>
                                        <p:tgtEl>
                                          <p:spTgt spid="57"/>
                                        </p:tgtEl>
                                        <p:attrNameLst>
                                          <p:attrName>ppt_x</p:attrName>
                                        </p:attrNameLst>
                                      </p:cBhvr>
                                      <p:tavLst>
                                        <p:tav tm="0">
                                          <p:val>
                                            <p:strVal val="#ppt_x"/>
                                          </p:val>
                                        </p:tav>
                                        <p:tav tm="100000">
                                          <p:val>
                                            <p:strVal val="#ppt_x"/>
                                          </p:val>
                                        </p:tav>
                                      </p:tavLst>
                                    </p:anim>
                                    <p:anim calcmode="lin" valueType="num">
                                      <p:cBhvr>
                                        <p:cTn id="36" dur="500" fill="hold"/>
                                        <p:tgtEl>
                                          <p:spTgt spid="57"/>
                                        </p:tgtEl>
                                        <p:attrNameLst>
                                          <p:attrName>ppt_y</p:attrName>
                                        </p:attrNameLst>
                                      </p:cBhvr>
                                      <p:tavLst>
                                        <p:tav tm="0">
                                          <p:val>
                                            <p:strVal val="#ppt_y+.1"/>
                                          </p:val>
                                        </p:tav>
                                        <p:tav tm="100000">
                                          <p:val>
                                            <p:strVal val="#ppt_y"/>
                                          </p:val>
                                        </p:tav>
                                      </p:tavLst>
                                    </p:anim>
                                  </p:childTnLst>
                                </p:cTn>
                              </p:par>
                            </p:childTnLst>
                          </p:cTn>
                        </p:par>
                        <p:par>
                          <p:cTn id="37" fill="hold">
                            <p:stCondLst>
                              <p:cond delay="3007"/>
                            </p:stCondLst>
                            <p:childTnLst>
                              <p:par>
                                <p:cTn id="38" presetID="22" presetClass="entr" presetSubtype="1"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250"/>
                                        <p:tgtEl>
                                          <p:spTgt spid="58"/>
                                        </p:tgtEl>
                                      </p:cBhvr>
                                    </p:animEffect>
                                  </p:childTnLst>
                                </p:cTn>
                              </p:par>
                            </p:childTnLst>
                          </p:cTn>
                        </p:par>
                        <p:par>
                          <p:cTn id="41" fill="hold">
                            <p:stCondLst>
                              <p:cond delay="3257"/>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61"/>
                                        </p:tgtEl>
                                        <p:attrNameLst>
                                          <p:attrName>ppt_y</p:attrName>
                                        </p:attrNameLst>
                                      </p:cBhvr>
                                      <p:tavLst>
                                        <p:tav tm="0">
                                          <p:val>
                                            <p:strVal val="#ppt_y"/>
                                          </p:val>
                                        </p:tav>
                                        <p:tav tm="100000">
                                          <p:val>
                                            <p:strVal val="#ppt_y"/>
                                          </p:val>
                                        </p:tav>
                                      </p:tavLst>
                                    </p:anim>
                                    <p:anim calcmode="lin" valueType="num">
                                      <p:cBhvr>
                                        <p:cTn id="4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61"/>
                                        </p:tgtEl>
                                      </p:cBhvr>
                                    </p:animEffect>
                                  </p:childTnLst>
                                </p:cTn>
                              </p:par>
                            </p:childTnLst>
                          </p:cTn>
                        </p:par>
                        <p:par>
                          <p:cTn id="49" fill="hold">
                            <p:stCondLst>
                              <p:cond delay="3907"/>
                            </p:stCondLst>
                            <p:childTnLst>
                              <p:par>
                                <p:cTn id="50" presetID="31" presetClass="entr" presetSubtype="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 calcmode="lin" valueType="num">
                                      <p:cBhvr>
                                        <p:cTn id="54" dur="500" fill="hold"/>
                                        <p:tgtEl>
                                          <p:spTgt spid="76"/>
                                        </p:tgtEl>
                                        <p:attrNameLst>
                                          <p:attrName>style.rotation</p:attrName>
                                        </p:attrNameLst>
                                      </p:cBhvr>
                                      <p:tavLst>
                                        <p:tav tm="0">
                                          <p:val>
                                            <p:fltVal val="90"/>
                                          </p:val>
                                        </p:tav>
                                        <p:tav tm="100000">
                                          <p:val>
                                            <p:fltVal val="0"/>
                                          </p:val>
                                        </p:tav>
                                      </p:tavLst>
                                    </p:anim>
                                    <p:animEffect transition="in" filter="fade">
                                      <p:cBhvr>
                                        <p:cTn id="55" dur="500"/>
                                        <p:tgtEl>
                                          <p:spTgt spid="76"/>
                                        </p:tgtEl>
                                      </p:cBhvr>
                                    </p:animEffect>
                                  </p:childTnLst>
                                </p:cTn>
                              </p:par>
                            </p:childTnLst>
                          </p:cTn>
                        </p:par>
                        <p:par>
                          <p:cTn id="56" fill="hold">
                            <p:stCondLst>
                              <p:cond delay="4407"/>
                            </p:stCondLst>
                            <p:childTnLst>
                              <p:par>
                                <p:cTn id="57" presetID="22" presetClass="entr" presetSubtype="1"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250"/>
                                        <p:tgtEl>
                                          <p:spTgt spid="59"/>
                                        </p:tgtEl>
                                      </p:cBhvr>
                                    </p:animEffect>
                                  </p:childTnLst>
                                </p:cTn>
                              </p:par>
                            </p:childTnLst>
                          </p:cTn>
                        </p:par>
                        <p:par>
                          <p:cTn id="60" fill="hold">
                            <p:stCondLst>
                              <p:cond delay="4657"/>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2"/>
                                        </p:tgtEl>
                                        <p:attrNameLst>
                                          <p:attrName>ppt_y</p:attrName>
                                        </p:attrNameLst>
                                      </p:cBhvr>
                                      <p:tavLst>
                                        <p:tav tm="0">
                                          <p:val>
                                            <p:strVal val="#ppt_y"/>
                                          </p:val>
                                        </p:tav>
                                        <p:tav tm="100000">
                                          <p:val>
                                            <p:strVal val="#ppt_y"/>
                                          </p:val>
                                        </p:tav>
                                      </p:tavLst>
                                    </p:anim>
                                    <p:anim calcmode="lin" valueType="num">
                                      <p:cBhvr>
                                        <p:cTn id="65"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2"/>
                                        </p:tgtEl>
                                      </p:cBhvr>
                                    </p:animEffect>
                                  </p:childTnLst>
                                </p:cTn>
                              </p:par>
                            </p:childTnLst>
                          </p:cTn>
                        </p:par>
                        <p:par>
                          <p:cTn id="68" fill="hold">
                            <p:stCondLst>
                              <p:cond delay="5307"/>
                            </p:stCondLst>
                            <p:childTnLst>
                              <p:par>
                                <p:cTn id="69" presetID="31" presetClass="entr" presetSubtype="0" fill="hold" nodeType="after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p:cTn id="71" dur="500" fill="hold"/>
                                        <p:tgtEl>
                                          <p:spTgt spid="72"/>
                                        </p:tgtEl>
                                        <p:attrNameLst>
                                          <p:attrName>ppt_w</p:attrName>
                                        </p:attrNameLst>
                                      </p:cBhvr>
                                      <p:tavLst>
                                        <p:tav tm="0">
                                          <p:val>
                                            <p:fltVal val="0"/>
                                          </p:val>
                                        </p:tav>
                                        <p:tav tm="100000">
                                          <p:val>
                                            <p:strVal val="#ppt_w"/>
                                          </p:val>
                                        </p:tav>
                                      </p:tavLst>
                                    </p:anim>
                                    <p:anim calcmode="lin" valueType="num">
                                      <p:cBhvr>
                                        <p:cTn id="72" dur="500" fill="hold"/>
                                        <p:tgtEl>
                                          <p:spTgt spid="72"/>
                                        </p:tgtEl>
                                        <p:attrNameLst>
                                          <p:attrName>ppt_h</p:attrName>
                                        </p:attrNameLst>
                                      </p:cBhvr>
                                      <p:tavLst>
                                        <p:tav tm="0">
                                          <p:val>
                                            <p:fltVal val="0"/>
                                          </p:val>
                                        </p:tav>
                                        <p:tav tm="100000">
                                          <p:val>
                                            <p:strVal val="#ppt_h"/>
                                          </p:val>
                                        </p:tav>
                                      </p:tavLst>
                                    </p:anim>
                                    <p:anim calcmode="lin" valueType="num">
                                      <p:cBhvr>
                                        <p:cTn id="73" dur="500" fill="hold"/>
                                        <p:tgtEl>
                                          <p:spTgt spid="72"/>
                                        </p:tgtEl>
                                        <p:attrNameLst>
                                          <p:attrName>style.rotation</p:attrName>
                                        </p:attrNameLst>
                                      </p:cBhvr>
                                      <p:tavLst>
                                        <p:tav tm="0">
                                          <p:val>
                                            <p:fltVal val="90"/>
                                          </p:val>
                                        </p:tav>
                                        <p:tav tm="100000">
                                          <p:val>
                                            <p:fltVal val="0"/>
                                          </p:val>
                                        </p:tav>
                                      </p:tavLst>
                                    </p:anim>
                                    <p:animEffect transition="in" filter="fade">
                                      <p:cBhvr>
                                        <p:cTn id="74" dur="500"/>
                                        <p:tgtEl>
                                          <p:spTgt spid="72"/>
                                        </p:tgtEl>
                                      </p:cBhvr>
                                    </p:animEffect>
                                  </p:childTnLst>
                                </p:cTn>
                              </p:par>
                            </p:childTnLst>
                          </p:cTn>
                        </p:par>
                        <p:par>
                          <p:cTn id="75" fill="hold">
                            <p:stCondLst>
                              <p:cond delay="5807"/>
                            </p:stCondLst>
                            <p:childTnLst>
                              <p:par>
                                <p:cTn id="76" presetID="22" presetClass="entr" presetSubtype="1" fill="hold"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wipe(up)">
                                      <p:cBhvr>
                                        <p:cTn id="78" dur="250"/>
                                        <p:tgtEl>
                                          <p:spTgt spid="60"/>
                                        </p:tgtEl>
                                      </p:cBhvr>
                                    </p:animEffect>
                                  </p:childTnLst>
                                </p:cTn>
                              </p:par>
                            </p:childTnLst>
                          </p:cTn>
                        </p:par>
                        <p:par>
                          <p:cTn id="79" fill="hold">
                            <p:stCondLst>
                              <p:cond delay="6057"/>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63"/>
                                        </p:tgtEl>
                                        <p:attrNameLst>
                                          <p:attrName>style.visibility</p:attrName>
                                        </p:attrNameLst>
                                      </p:cBhvr>
                                      <p:to>
                                        <p:strVal val="visible"/>
                                      </p:to>
                                    </p:set>
                                    <p:anim calcmode="lin" valueType="num">
                                      <p:cBhvr>
                                        <p:cTn id="8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63"/>
                                        </p:tgtEl>
                                        <p:attrNameLst>
                                          <p:attrName>ppt_y</p:attrName>
                                        </p:attrNameLst>
                                      </p:cBhvr>
                                      <p:tavLst>
                                        <p:tav tm="0">
                                          <p:val>
                                            <p:strVal val="#ppt_y"/>
                                          </p:val>
                                        </p:tav>
                                        <p:tav tm="100000">
                                          <p:val>
                                            <p:strVal val="#ppt_y"/>
                                          </p:val>
                                        </p:tav>
                                      </p:tavLst>
                                    </p:anim>
                                    <p:anim calcmode="lin" valueType="num">
                                      <p:cBhvr>
                                        <p:cTn id="8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63"/>
                                        </p:tgtEl>
                                      </p:cBhvr>
                                    </p:animEffect>
                                  </p:childTnLst>
                                </p:cTn>
                              </p:par>
                            </p:childTnLst>
                          </p:cTn>
                        </p:par>
                        <p:par>
                          <p:cTn id="87" fill="hold">
                            <p:stCondLst>
                              <p:cond delay="6707"/>
                            </p:stCondLst>
                            <p:childTnLst>
                              <p:par>
                                <p:cTn id="88" presetID="31"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 calcmode="lin" valueType="num">
                                      <p:cBhvr>
                                        <p:cTn id="92" dur="500" fill="hold"/>
                                        <p:tgtEl>
                                          <p:spTgt spid="68"/>
                                        </p:tgtEl>
                                        <p:attrNameLst>
                                          <p:attrName>style.rotation</p:attrName>
                                        </p:attrNameLst>
                                      </p:cBhvr>
                                      <p:tavLst>
                                        <p:tav tm="0">
                                          <p:val>
                                            <p:fltVal val="90"/>
                                          </p:val>
                                        </p:tav>
                                        <p:tav tm="100000">
                                          <p:val>
                                            <p:fltVal val="0"/>
                                          </p:val>
                                        </p:tav>
                                      </p:tavLst>
                                    </p:anim>
                                    <p:animEffect transition="in" filter="fade">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61" grpId="0"/>
      <p:bldP spid="62" grpId="0"/>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公司战略目标</a:t>
              </a: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短期盈利计划</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五年发展计划</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产品衍生品</a:t>
              </a: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latin typeface="微软雅黑" panose="020B0503020204020204" pitchFamily="34" charset="-122"/>
                <a:ea typeface="微软雅黑" panose="020B0503020204020204" pitchFamily="34" charset="-122"/>
              </a:rPr>
              <a:t>发展计划</a:t>
            </a:r>
          </a:p>
        </p:txBody>
      </p:sp>
      <p:sp>
        <p:nvSpPr>
          <p:cNvPr id="24" name="椭圆 23"/>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第四章</a:t>
            </a:r>
          </a:p>
        </p:txBody>
      </p:sp>
      <p:sp>
        <p:nvSpPr>
          <p:cNvPr id="36" name="椭圆 35"/>
          <p:cNvSpPr/>
          <p:nvPr/>
        </p:nvSpPr>
        <p:spPr>
          <a:xfrm>
            <a:off x="4996314" y="1076363"/>
            <a:ext cx="2240761" cy="2240761"/>
          </a:xfrm>
          <a:prstGeom prst="ellipse">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4808413" y="4293096"/>
            <a:ext cx="2477306" cy="0"/>
          </a:xfrm>
          <a:prstGeom prst="line">
            <a:avLst/>
          </a:prstGeom>
          <a:ln>
            <a:solidFill>
              <a:schemeClr val="tx1">
                <a:lumMod val="95000"/>
                <a:lumOff val="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4801443" y="5157772"/>
            <a:ext cx="1436675" cy="215444"/>
            <a:chOff x="4369395" y="3284984"/>
            <a:chExt cx="1436675" cy="215444"/>
          </a:xfrm>
        </p:grpSpPr>
        <p:sp>
          <p:nvSpPr>
            <p:cNvPr id="4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市场拓展计划</a:t>
              </a:r>
            </a:p>
          </p:txBody>
        </p:sp>
        <p:grpSp>
          <p:nvGrpSpPr>
            <p:cNvPr id="41" name="组合 40"/>
            <p:cNvGrpSpPr/>
            <p:nvPr/>
          </p:nvGrpSpPr>
          <p:grpSpPr>
            <a:xfrm>
              <a:off x="4369395" y="3316401"/>
              <a:ext cx="168551" cy="168551"/>
              <a:chOff x="5005199" y="3717032"/>
              <a:chExt cx="168551" cy="168551"/>
            </a:xfrm>
          </p:grpSpPr>
          <p:sp>
            <p:nvSpPr>
              <p:cNvPr id="42" name="椭圆 4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5" name="组合 44"/>
          <p:cNvGrpSpPr/>
          <p:nvPr/>
        </p:nvGrpSpPr>
        <p:grpSpPr>
          <a:xfrm>
            <a:off x="6468158" y="515719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未来发展预测</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51" name="KSO_Shape"/>
          <p:cNvSpPr>
            <a:spLocks/>
          </p:cNvSpPr>
          <p:nvPr/>
        </p:nvSpPr>
        <p:spPr bwMode="auto">
          <a:xfrm>
            <a:off x="5496161" y="1484784"/>
            <a:ext cx="1346868" cy="11448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21807637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fltVal val="0.5"/>
                                          </p:val>
                                        </p:tav>
                                        <p:tav tm="100000">
                                          <p:val>
                                            <p:strVal val="#ppt_x"/>
                                          </p:val>
                                        </p:tav>
                                      </p:tavLst>
                                    </p:anim>
                                    <p:anim calcmode="lin" valueType="num">
                                      <p:cBhvr>
                                        <p:cTn id="27" dur="500" fill="hold"/>
                                        <p:tgtEl>
                                          <p:spTgt spid="51"/>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
                                        </p:tgtEl>
                                        <p:attrNameLst>
                                          <p:attrName>r</p:attrName>
                                        </p:attrNameLst>
                                      </p:cBhvr>
                                    </p:animRot>
                                    <p:animRot by="-240000">
                                      <p:cBhvr>
                                        <p:cTn id="68" dur="200" fill="hold">
                                          <p:stCondLst>
                                            <p:cond delay="200"/>
                                          </p:stCondLst>
                                        </p:cTn>
                                        <p:tgtEl>
                                          <p:spTgt spid="3"/>
                                        </p:tgtEl>
                                        <p:attrNameLst>
                                          <p:attrName>r</p:attrName>
                                        </p:attrNameLst>
                                      </p:cBhvr>
                                    </p:animRot>
                                    <p:animRot by="240000">
                                      <p:cBhvr>
                                        <p:cTn id="69" dur="200" fill="hold">
                                          <p:stCondLst>
                                            <p:cond delay="400"/>
                                          </p:stCondLst>
                                        </p:cTn>
                                        <p:tgtEl>
                                          <p:spTgt spid="3"/>
                                        </p:tgtEl>
                                        <p:attrNameLst>
                                          <p:attrName>r</p:attrName>
                                        </p:attrNameLst>
                                      </p:cBhvr>
                                    </p:animRot>
                                    <p:animRot by="-240000">
                                      <p:cBhvr>
                                        <p:cTn id="70" dur="200" fill="hold">
                                          <p:stCondLst>
                                            <p:cond delay="600"/>
                                          </p:stCondLst>
                                        </p:cTn>
                                        <p:tgtEl>
                                          <p:spTgt spid="3"/>
                                        </p:tgtEl>
                                        <p:attrNameLst>
                                          <p:attrName>r</p:attrName>
                                        </p:attrNameLst>
                                      </p:cBhvr>
                                    </p:animRot>
                                    <p:animRot by="120000">
                                      <p:cBhvr>
                                        <p:cTn id="71" dur="200" fill="hold">
                                          <p:stCondLst>
                                            <p:cond delay="800"/>
                                          </p:stCondLst>
                                        </p:cTn>
                                        <p:tgtEl>
                                          <p:spTgt spid="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8"/>
                                        </p:tgtEl>
                                        <p:attrNameLst>
                                          <p:attrName>r</p:attrName>
                                        </p:attrNameLst>
                                      </p:cBhvr>
                                    </p:animRot>
                                    <p:animRot by="-240000">
                                      <p:cBhvr>
                                        <p:cTn id="74" dur="200" fill="hold">
                                          <p:stCondLst>
                                            <p:cond delay="200"/>
                                          </p:stCondLst>
                                        </p:cTn>
                                        <p:tgtEl>
                                          <p:spTgt spid="8"/>
                                        </p:tgtEl>
                                        <p:attrNameLst>
                                          <p:attrName>r</p:attrName>
                                        </p:attrNameLst>
                                      </p:cBhvr>
                                    </p:animRot>
                                    <p:animRot by="240000">
                                      <p:cBhvr>
                                        <p:cTn id="75" dur="200" fill="hold">
                                          <p:stCondLst>
                                            <p:cond delay="400"/>
                                          </p:stCondLst>
                                        </p:cTn>
                                        <p:tgtEl>
                                          <p:spTgt spid="8"/>
                                        </p:tgtEl>
                                        <p:attrNameLst>
                                          <p:attrName>r</p:attrName>
                                        </p:attrNameLst>
                                      </p:cBhvr>
                                    </p:animRot>
                                    <p:animRot by="-240000">
                                      <p:cBhvr>
                                        <p:cTn id="76" dur="200" fill="hold">
                                          <p:stCondLst>
                                            <p:cond delay="600"/>
                                          </p:stCondLst>
                                        </p:cTn>
                                        <p:tgtEl>
                                          <p:spTgt spid="8"/>
                                        </p:tgtEl>
                                        <p:attrNameLst>
                                          <p:attrName>r</p:attrName>
                                        </p:attrNameLst>
                                      </p:cBhvr>
                                    </p:animRot>
                                    <p:animRot by="120000">
                                      <p:cBhvr>
                                        <p:cTn id="77" dur="200" fill="hold">
                                          <p:stCondLst>
                                            <p:cond delay="800"/>
                                          </p:stCondLst>
                                        </p:cTn>
                                        <p:tgtEl>
                                          <p:spTgt spid="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13"/>
                                        </p:tgtEl>
                                        <p:attrNameLst>
                                          <p:attrName>r</p:attrName>
                                        </p:attrNameLst>
                                      </p:cBhvr>
                                    </p:animRot>
                                    <p:animRot by="-240000">
                                      <p:cBhvr>
                                        <p:cTn id="80" dur="200" fill="hold">
                                          <p:stCondLst>
                                            <p:cond delay="200"/>
                                          </p:stCondLst>
                                        </p:cTn>
                                        <p:tgtEl>
                                          <p:spTgt spid="13"/>
                                        </p:tgtEl>
                                        <p:attrNameLst>
                                          <p:attrName>r</p:attrName>
                                        </p:attrNameLst>
                                      </p:cBhvr>
                                    </p:animRot>
                                    <p:animRot by="240000">
                                      <p:cBhvr>
                                        <p:cTn id="81" dur="200" fill="hold">
                                          <p:stCondLst>
                                            <p:cond delay="400"/>
                                          </p:stCondLst>
                                        </p:cTn>
                                        <p:tgtEl>
                                          <p:spTgt spid="13"/>
                                        </p:tgtEl>
                                        <p:attrNameLst>
                                          <p:attrName>r</p:attrName>
                                        </p:attrNameLst>
                                      </p:cBhvr>
                                    </p:animRot>
                                    <p:animRot by="-240000">
                                      <p:cBhvr>
                                        <p:cTn id="82" dur="200" fill="hold">
                                          <p:stCondLst>
                                            <p:cond delay="600"/>
                                          </p:stCondLst>
                                        </p:cTn>
                                        <p:tgtEl>
                                          <p:spTgt spid="13"/>
                                        </p:tgtEl>
                                        <p:attrNameLst>
                                          <p:attrName>r</p:attrName>
                                        </p:attrNameLst>
                                      </p:cBhvr>
                                    </p:animRot>
                                    <p:animRot by="120000">
                                      <p:cBhvr>
                                        <p:cTn id="83" dur="200" fill="hold">
                                          <p:stCondLst>
                                            <p:cond delay="800"/>
                                          </p:stCondLst>
                                        </p:cTn>
                                        <p:tgtEl>
                                          <p:spTgt spid="13"/>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18"/>
                                        </p:tgtEl>
                                        <p:attrNameLst>
                                          <p:attrName>r</p:attrName>
                                        </p:attrNameLst>
                                      </p:cBhvr>
                                    </p:animRot>
                                    <p:animRot by="-240000">
                                      <p:cBhvr>
                                        <p:cTn id="86" dur="200" fill="hold">
                                          <p:stCondLst>
                                            <p:cond delay="200"/>
                                          </p:stCondLst>
                                        </p:cTn>
                                        <p:tgtEl>
                                          <p:spTgt spid="18"/>
                                        </p:tgtEl>
                                        <p:attrNameLst>
                                          <p:attrName>r</p:attrName>
                                        </p:attrNameLst>
                                      </p:cBhvr>
                                    </p:animRot>
                                    <p:animRot by="240000">
                                      <p:cBhvr>
                                        <p:cTn id="87" dur="200" fill="hold">
                                          <p:stCondLst>
                                            <p:cond delay="400"/>
                                          </p:stCondLst>
                                        </p:cTn>
                                        <p:tgtEl>
                                          <p:spTgt spid="18"/>
                                        </p:tgtEl>
                                        <p:attrNameLst>
                                          <p:attrName>r</p:attrName>
                                        </p:attrNameLst>
                                      </p:cBhvr>
                                    </p:animRot>
                                    <p:animRot by="-240000">
                                      <p:cBhvr>
                                        <p:cTn id="88" dur="200" fill="hold">
                                          <p:stCondLst>
                                            <p:cond delay="600"/>
                                          </p:stCondLst>
                                        </p:cTn>
                                        <p:tgtEl>
                                          <p:spTgt spid="18"/>
                                        </p:tgtEl>
                                        <p:attrNameLst>
                                          <p:attrName>r</p:attrName>
                                        </p:attrNameLst>
                                      </p:cBhvr>
                                    </p:animRot>
                                    <p:animRot by="120000">
                                      <p:cBhvr>
                                        <p:cTn id="89" dur="200" fill="hold">
                                          <p:stCondLst>
                                            <p:cond delay="800"/>
                                          </p:stCondLst>
                                        </p:cTn>
                                        <p:tgtEl>
                                          <p:spTgt spid="1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39"/>
                                        </p:tgtEl>
                                        <p:attrNameLst>
                                          <p:attrName>r</p:attrName>
                                        </p:attrNameLst>
                                      </p:cBhvr>
                                    </p:animRot>
                                    <p:animRot by="-240000">
                                      <p:cBhvr>
                                        <p:cTn id="92" dur="200" fill="hold">
                                          <p:stCondLst>
                                            <p:cond delay="200"/>
                                          </p:stCondLst>
                                        </p:cTn>
                                        <p:tgtEl>
                                          <p:spTgt spid="39"/>
                                        </p:tgtEl>
                                        <p:attrNameLst>
                                          <p:attrName>r</p:attrName>
                                        </p:attrNameLst>
                                      </p:cBhvr>
                                    </p:animRot>
                                    <p:animRot by="240000">
                                      <p:cBhvr>
                                        <p:cTn id="93" dur="200" fill="hold">
                                          <p:stCondLst>
                                            <p:cond delay="400"/>
                                          </p:stCondLst>
                                        </p:cTn>
                                        <p:tgtEl>
                                          <p:spTgt spid="39"/>
                                        </p:tgtEl>
                                        <p:attrNameLst>
                                          <p:attrName>r</p:attrName>
                                        </p:attrNameLst>
                                      </p:cBhvr>
                                    </p:animRot>
                                    <p:animRot by="-240000">
                                      <p:cBhvr>
                                        <p:cTn id="94" dur="200" fill="hold">
                                          <p:stCondLst>
                                            <p:cond delay="600"/>
                                          </p:stCondLst>
                                        </p:cTn>
                                        <p:tgtEl>
                                          <p:spTgt spid="39"/>
                                        </p:tgtEl>
                                        <p:attrNameLst>
                                          <p:attrName>r</p:attrName>
                                        </p:attrNameLst>
                                      </p:cBhvr>
                                    </p:animRot>
                                    <p:animRot by="120000">
                                      <p:cBhvr>
                                        <p:cTn id="95" dur="200" fill="hold">
                                          <p:stCondLst>
                                            <p:cond delay="800"/>
                                          </p:stCondLst>
                                        </p:cTn>
                                        <p:tgtEl>
                                          <p:spTgt spid="3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45"/>
                                        </p:tgtEl>
                                        <p:attrNameLst>
                                          <p:attrName>r</p:attrName>
                                        </p:attrNameLst>
                                      </p:cBhvr>
                                    </p:animRot>
                                    <p:animRot by="-240000">
                                      <p:cBhvr>
                                        <p:cTn id="98" dur="200" fill="hold">
                                          <p:stCondLst>
                                            <p:cond delay="200"/>
                                          </p:stCondLst>
                                        </p:cTn>
                                        <p:tgtEl>
                                          <p:spTgt spid="45"/>
                                        </p:tgtEl>
                                        <p:attrNameLst>
                                          <p:attrName>r</p:attrName>
                                        </p:attrNameLst>
                                      </p:cBhvr>
                                    </p:animRot>
                                    <p:animRot by="240000">
                                      <p:cBhvr>
                                        <p:cTn id="99" dur="200" fill="hold">
                                          <p:stCondLst>
                                            <p:cond delay="400"/>
                                          </p:stCondLst>
                                        </p:cTn>
                                        <p:tgtEl>
                                          <p:spTgt spid="45"/>
                                        </p:tgtEl>
                                        <p:attrNameLst>
                                          <p:attrName>r</p:attrName>
                                        </p:attrNameLst>
                                      </p:cBhvr>
                                    </p:animRot>
                                    <p:animRot by="-240000">
                                      <p:cBhvr>
                                        <p:cTn id="100" dur="200" fill="hold">
                                          <p:stCondLst>
                                            <p:cond delay="600"/>
                                          </p:stCondLst>
                                        </p:cTn>
                                        <p:tgtEl>
                                          <p:spTgt spid="45"/>
                                        </p:tgtEl>
                                        <p:attrNameLst>
                                          <p:attrName>r</p:attrName>
                                        </p:attrNameLst>
                                      </p:cBhvr>
                                    </p:animRot>
                                    <p:animRot by="120000">
                                      <p:cBhvr>
                                        <p:cTn id="101" dur="200" fill="hold">
                                          <p:stCondLst>
                                            <p:cond delay="800"/>
                                          </p:stCondLst>
                                        </p:cTn>
                                        <p:tgtEl>
                                          <p:spTgt spid="4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500"/>
                                        <p:tgtEl>
                                          <p:spTgt spid="2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500"/>
                                        <p:tgtEl>
                                          <p:spTgt spid="3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fade">
                                      <p:cBhvr>
                                        <p:cTn id="132" dur="500"/>
                                        <p:tgtEl>
                                          <p:spTgt spid="3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2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2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2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2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2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2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3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3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3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3" y="187481"/>
            <a:ext cx="318997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产品形式</a:t>
            </a:r>
            <a:endParaRPr lang="zh-CN" altLang="zh-CN" sz="3599" dirty="0"/>
          </a:p>
        </p:txBody>
      </p:sp>
      <p:sp>
        <p:nvSpPr>
          <p:cNvPr id="27" name="TextBox 26"/>
          <p:cNvSpPr txBox="1"/>
          <p:nvPr/>
        </p:nvSpPr>
        <p:spPr>
          <a:xfrm>
            <a:off x="2979696" y="375763"/>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Product form</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78140" y="2014947"/>
            <a:ext cx="1535486" cy="1474645"/>
            <a:chOff x="4375361" y="2015414"/>
            <a:chExt cx="1535841" cy="1474986"/>
          </a:xfrm>
        </p:grpSpPr>
        <p:sp>
          <p:nvSpPr>
            <p:cNvPr id="16" name="任意多边形 15"/>
            <p:cNvSpPr/>
            <p:nvPr/>
          </p:nvSpPr>
          <p:spPr>
            <a:xfrm>
              <a:off x="4375361"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59"/>
            <p:cNvSpPr txBox="1"/>
            <p:nvPr/>
          </p:nvSpPr>
          <p:spPr>
            <a:xfrm rot="18900000">
              <a:off x="4740703" y="2566470"/>
              <a:ext cx="1170499" cy="811782"/>
            </a:xfrm>
            <a:prstGeom prst="rect">
              <a:avLst/>
            </a:prstGeom>
            <a:no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Business</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18" name="组合 17"/>
          <p:cNvGrpSpPr/>
          <p:nvPr/>
        </p:nvGrpSpPr>
        <p:grpSpPr>
          <a:xfrm>
            <a:off x="4378140" y="3489592"/>
            <a:ext cx="1500254" cy="1474645"/>
            <a:chOff x="4375361" y="3490400"/>
            <a:chExt cx="1500601" cy="1474986"/>
          </a:xfrm>
        </p:grpSpPr>
        <p:sp>
          <p:nvSpPr>
            <p:cNvPr id="19" name="任意多边形 18"/>
            <p:cNvSpPr/>
            <p:nvPr/>
          </p:nvSpPr>
          <p:spPr>
            <a:xfrm flipV="1">
              <a:off x="4375361"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61"/>
            <p:cNvSpPr txBox="1"/>
            <p:nvPr/>
          </p:nvSpPr>
          <p:spPr>
            <a:xfrm rot="13064296">
              <a:off x="4705463" y="3567532"/>
              <a:ext cx="1170499" cy="811782"/>
            </a:xfrm>
            <a:prstGeom prst="rect">
              <a:avLst/>
            </a:prstGeom>
            <a:no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Technology</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1" name="组合 20"/>
          <p:cNvGrpSpPr/>
          <p:nvPr/>
        </p:nvGrpSpPr>
        <p:grpSpPr>
          <a:xfrm>
            <a:off x="5816271" y="3489592"/>
            <a:ext cx="1528686" cy="1474645"/>
            <a:chOff x="5813825" y="3490400"/>
            <a:chExt cx="1529040" cy="1474986"/>
          </a:xfrm>
        </p:grpSpPr>
        <p:sp>
          <p:nvSpPr>
            <p:cNvPr id="22" name="任意多边形 21"/>
            <p:cNvSpPr/>
            <p:nvPr/>
          </p:nvSpPr>
          <p:spPr>
            <a:xfrm flipH="1" flipV="1">
              <a:off x="5859113"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62"/>
            <p:cNvSpPr txBox="1"/>
            <p:nvPr/>
          </p:nvSpPr>
          <p:spPr>
            <a:xfrm rot="8100000">
              <a:off x="5813825" y="3602548"/>
              <a:ext cx="1170499" cy="811782"/>
            </a:xfrm>
            <a:prstGeom prst="rect">
              <a:avLst/>
            </a:prstGeom>
            <a:no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Environment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4" name="组合 23"/>
          <p:cNvGrpSpPr/>
          <p:nvPr/>
        </p:nvGrpSpPr>
        <p:grpSpPr>
          <a:xfrm>
            <a:off x="5861548" y="2014948"/>
            <a:ext cx="1483409" cy="1645348"/>
            <a:chOff x="5859113" y="2015414"/>
            <a:chExt cx="1483752" cy="1645729"/>
          </a:xfrm>
        </p:grpSpPr>
        <p:sp>
          <p:nvSpPr>
            <p:cNvPr id="25" name="任意多边形 24"/>
            <p:cNvSpPr/>
            <p:nvPr/>
          </p:nvSpPr>
          <p:spPr>
            <a:xfrm flipH="1">
              <a:off x="5859113"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60"/>
            <p:cNvSpPr txBox="1"/>
            <p:nvPr/>
          </p:nvSpPr>
          <p:spPr>
            <a:xfrm rot="3088311">
              <a:off x="5820624" y="2670003"/>
              <a:ext cx="1170499" cy="811782"/>
            </a:xfrm>
            <a:prstGeom prst="rect">
              <a:avLst/>
            </a:prstGeom>
            <a:no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Education</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40" name="组合 39"/>
          <p:cNvGrpSpPr/>
          <p:nvPr/>
        </p:nvGrpSpPr>
        <p:grpSpPr>
          <a:xfrm>
            <a:off x="3768162" y="1345580"/>
            <a:ext cx="4156426" cy="4252573"/>
            <a:chOff x="3765242" y="1345891"/>
            <a:chExt cx="4157388" cy="4253557"/>
          </a:xfrm>
        </p:grpSpPr>
        <p:grpSp>
          <p:nvGrpSpPr>
            <p:cNvPr id="41" name="组合 40"/>
            <p:cNvGrpSpPr/>
            <p:nvPr/>
          </p:nvGrpSpPr>
          <p:grpSpPr>
            <a:xfrm>
              <a:off x="5683546" y="1345891"/>
              <a:ext cx="320781" cy="4253557"/>
              <a:chOff x="5683546" y="1345891"/>
              <a:chExt cx="320781" cy="4253557"/>
            </a:xfrm>
          </p:grpSpPr>
          <p:sp>
            <p:nvSpPr>
              <p:cNvPr id="48" name="圆角矩形 47"/>
              <p:cNvSpPr/>
              <p:nvPr/>
            </p:nvSpPr>
            <p:spPr>
              <a:xfrm>
                <a:off x="5683546" y="1345891"/>
                <a:ext cx="320781" cy="42535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1"/>
              <p:cNvSpPr>
                <a:spLocks noEditPoints="1"/>
              </p:cNvSpPr>
              <p:nvPr/>
            </p:nvSpPr>
            <p:spPr bwMode="auto">
              <a:xfrm>
                <a:off x="5779477" y="1444943"/>
                <a:ext cx="159271" cy="182173"/>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50" name="Freeform 147"/>
              <p:cNvSpPr>
                <a:spLocks noEditPoints="1"/>
              </p:cNvSpPr>
              <p:nvPr/>
            </p:nvSpPr>
            <p:spPr bwMode="auto">
              <a:xfrm>
                <a:off x="5763006" y="5273346"/>
                <a:ext cx="150943" cy="23838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nvGrpSpPr>
            <p:cNvPr id="42" name="组合 41"/>
            <p:cNvGrpSpPr/>
            <p:nvPr/>
          </p:nvGrpSpPr>
          <p:grpSpPr>
            <a:xfrm>
              <a:off x="3765242" y="3331124"/>
              <a:ext cx="4157388" cy="320782"/>
              <a:chOff x="3765242" y="3331124"/>
              <a:chExt cx="4157388" cy="320782"/>
            </a:xfrm>
          </p:grpSpPr>
          <p:sp>
            <p:nvSpPr>
              <p:cNvPr id="43" name="圆角矩形 42"/>
              <p:cNvSpPr/>
              <p:nvPr/>
            </p:nvSpPr>
            <p:spPr>
              <a:xfrm rot="5400000">
                <a:off x="5683545" y="1412821"/>
                <a:ext cx="320782" cy="4157388"/>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7641574" y="3369375"/>
                <a:ext cx="187371" cy="206588"/>
                <a:chOff x="1917700" y="530225"/>
                <a:chExt cx="495300" cy="546100"/>
              </a:xfrm>
              <a:solidFill>
                <a:srgbClr val="3A3A3A"/>
              </a:solidFill>
            </p:grpSpPr>
            <p:sp>
              <p:nvSpPr>
                <p:cNvPr id="4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45" name="Freeform 163"/>
              <p:cNvSpPr>
                <a:spLocks noEditPoints="1"/>
              </p:cNvSpPr>
              <p:nvPr/>
            </p:nvSpPr>
            <p:spPr bwMode="auto">
              <a:xfrm>
                <a:off x="3884080" y="3381142"/>
                <a:ext cx="261289" cy="1686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sp>
        <p:nvSpPr>
          <p:cNvPr id="51" name="任意多边形 50"/>
          <p:cNvSpPr/>
          <p:nvPr/>
        </p:nvSpPr>
        <p:spPr>
          <a:xfrm rot="2700000">
            <a:off x="7205800" y="2023214"/>
            <a:ext cx="191297" cy="280094"/>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18900000" flipH="1">
            <a:off x="4301447" y="2023215"/>
            <a:ext cx="191297" cy="280094"/>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8900000" flipV="1">
            <a:off x="7205800" y="4802889"/>
            <a:ext cx="191297" cy="280094"/>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7797624" y="2687612"/>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55" name="TextBox 54"/>
          <p:cNvSpPr txBox="1"/>
          <p:nvPr/>
        </p:nvSpPr>
        <p:spPr>
          <a:xfrm>
            <a:off x="7796734" y="2297946"/>
            <a:ext cx="2476732" cy="461558"/>
          </a:xfrm>
          <a:prstGeom prst="rect">
            <a:avLst/>
          </a:prstGeom>
          <a:noFill/>
        </p:spPr>
        <p:txBody>
          <a:bodyPr wrap="square" rtlCol="0">
            <a:spAutoFit/>
          </a:bodyPr>
          <a:lstStyle/>
          <a:p>
            <a:r>
              <a:rPr lang="zh-CN" altLang="en-US" sz="2400" dirty="0">
                <a:solidFill>
                  <a:schemeClr val="accent4">
                    <a:lumMod val="75000"/>
                  </a:schemeClr>
                </a:solidFill>
                <a:latin typeface="微软雅黑" pitchFamily="34" charset="-122"/>
                <a:ea typeface="微软雅黑" pitchFamily="34" charset="-122"/>
              </a:rPr>
              <a:t>线下门店</a:t>
            </a:r>
            <a:endParaRPr lang="zh-CN" altLang="zh-CN" sz="2400" dirty="0">
              <a:solidFill>
                <a:schemeClr val="accent4">
                  <a:lumMod val="75000"/>
                </a:schemeClr>
              </a:solidFill>
              <a:latin typeface="微软雅黑" pitchFamily="34" charset="-122"/>
              <a:ea typeface="微软雅黑" pitchFamily="34" charset="-122"/>
            </a:endParaRPr>
          </a:p>
        </p:txBody>
      </p:sp>
      <p:sp>
        <p:nvSpPr>
          <p:cNvPr id="56" name="TextBox 55"/>
          <p:cNvSpPr txBox="1"/>
          <p:nvPr/>
        </p:nvSpPr>
        <p:spPr>
          <a:xfrm>
            <a:off x="7816236" y="5481928"/>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57" name="TextBox 56"/>
          <p:cNvSpPr txBox="1"/>
          <p:nvPr/>
        </p:nvSpPr>
        <p:spPr>
          <a:xfrm>
            <a:off x="7815347" y="5092263"/>
            <a:ext cx="2476732" cy="461558"/>
          </a:xfrm>
          <a:prstGeom prst="rect">
            <a:avLst/>
          </a:prstGeom>
          <a:noFill/>
        </p:spPr>
        <p:txBody>
          <a:bodyPr wrap="square" rtlCol="0">
            <a:spAutoFit/>
          </a:bodyPr>
          <a:lstStyle/>
          <a:p>
            <a:r>
              <a:rPr lang="zh-CN" altLang="en-US" sz="2400" dirty="0">
                <a:solidFill>
                  <a:srgbClr val="009999"/>
                </a:solidFill>
                <a:latin typeface="微软雅黑" pitchFamily="34" charset="-122"/>
                <a:ea typeface="微软雅黑" pitchFamily="34" charset="-122"/>
              </a:rPr>
              <a:t>网站详情</a:t>
            </a:r>
            <a:endParaRPr lang="zh-CN" altLang="zh-CN" sz="2400" dirty="0">
              <a:solidFill>
                <a:srgbClr val="009999"/>
              </a:solidFill>
              <a:latin typeface="微软雅黑" pitchFamily="34" charset="-122"/>
              <a:ea typeface="微软雅黑" pitchFamily="34" charset="-122"/>
            </a:endParaRPr>
          </a:p>
        </p:txBody>
      </p:sp>
      <p:sp>
        <p:nvSpPr>
          <p:cNvPr id="58" name="TextBox 57"/>
          <p:cNvSpPr txBox="1"/>
          <p:nvPr/>
        </p:nvSpPr>
        <p:spPr>
          <a:xfrm>
            <a:off x="1754486" y="5444923"/>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59" name="TextBox 58"/>
          <p:cNvSpPr txBox="1"/>
          <p:nvPr/>
        </p:nvSpPr>
        <p:spPr>
          <a:xfrm>
            <a:off x="1753597" y="5055258"/>
            <a:ext cx="2476732" cy="461558"/>
          </a:xfrm>
          <a:prstGeom prst="rect">
            <a:avLst/>
          </a:prstGeom>
          <a:noFill/>
        </p:spPr>
        <p:txBody>
          <a:bodyPr wrap="square" rtlCol="0">
            <a:spAutoFit/>
          </a:bodyPr>
          <a:lstStyle/>
          <a:p>
            <a:r>
              <a:rPr lang="zh-CN" altLang="en-US" sz="2400" dirty="0">
                <a:solidFill>
                  <a:schemeClr val="bg2">
                    <a:lumMod val="25000"/>
                  </a:schemeClr>
                </a:solidFill>
                <a:latin typeface="微软雅黑" pitchFamily="34" charset="-122"/>
                <a:ea typeface="微软雅黑" pitchFamily="34" charset="-122"/>
              </a:rPr>
              <a:t>手机店面</a:t>
            </a:r>
            <a:endParaRPr lang="zh-CN" altLang="zh-CN" sz="2400" dirty="0">
              <a:solidFill>
                <a:schemeClr val="bg2">
                  <a:lumMod val="25000"/>
                </a:schemeClr>
              </a:solidFill>
              <a:latin typeface="微软雅黑" pitchFamily="34" charset="-122"/>
              <a:ea typeface="微软雅黑" pitchFamily="34" charset="-122"/>
            </a:endParaRPr>
          </a:p>
        </p:txBody>
      </p:sp>
      <p:sp>
        <p:nvSpPr>
          <p:cNvPr id="60" name="TextBox 59"/>
          <p:cNvSpPr txBox="1"/>
          <p:nvPr/>
        </p:nvSpPr>
        <p:spPr>
          <a:xfrm>
            <a:off x="1739418" y="2702280"/>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61" name="TextBox 60"/>
          <p:cNvSpPr txBox="1"/>
          <p:nvPr/>
        </p:nvSpPr>
        <p:spPr>
          <a:xfrm>
            <a:off x="1738528" y="2312615"/>
            <a:ext cx="2476732" cy="461558"/>
          </a:xfrm>
          <a:prstGeom prst="rect">
            <a:avLst/>
          </a:prstGeom>
          <a:noFill/>
        </p:spPr>
        <p:txBody>
          <a:bodyPr wrap="square" rtlCol="0">
            <a:spAutoFit/>
          </a:bodyPr>
          <a:lstStyle/>
          <a:p>
            <a:r>
              <a:rPr lang="zh-CN" altLang="en-US" sz="2400" dirty="0">
                <a:solidFill>
                  <a:srgbClr val="FF6600"/>
                </a:solidFill>
                <a:latin typeface="微软雅黑" pitchFamily="34" charset="-122"/>
                <a:ea typeface="微软雅黑" pitchFamily="34" charset="-122"/>
              </a:rPr>
              <a:t>电脑客户端</a:t>
            </a:r>
            <a:endParaRPr lang="zh-CN" altLang="zh-CN" sz="2400" dirty="0">
              <a:solidFill>
                <a:srgbClr val="FF6600"/>
              </a:solidFill>
              <a:latin typeface="微软雅黑" pitchFamily="34" charset="-122"/>
              <a:ea typeface="微软雅黑" pitchFamily="34" charset="-122"/>
            </a:endParaRPr>
          </a:p>
        </p:txBody>
      </p:sp>
      <p:grpSp>
        <p:nvGrpSpPr>
          <p:cNvPr id="62" name="组合 61"/>
          <p:cNvGrpSpPr/>
          <p:nvPr/>
        </p:nvGrpSpPr>
        <p:grpSpPr>
          <a:xfrm>
            <a:off x="5025318" y="2653360"/>
            <a:ext cx="1672462" cy="1672462"/>
            <a:chOff x="5022688" y="2653974"/>
            <a:chExt cx="1672849" cy="1672849"/>
          </a:xfrm>
        </p:grpSpPr>
        <p:sp>
          <p:nvSpPr>
            <p:cNvPr id="63" name="椭圆 62"/>
            <p:cNvSpPr/>
            <p:nvPr/>
          </p:nvSpPr>
          <p:spPr>
            <a:xfrm>
              <a:off x="5022688" y="2653974"/>
              <a:ext cx="1672849" cy="1672849"/>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103632" y="2734919"/>
              <a:ext cx="1510960" cy="1510961"/>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直角三角形 64"/>
          <p:cNvSpPr/>
          <p:nvPr/>
        </p:nvSpPr>
        <p:spPr>
          <a:xfrm rot="2700000">
            <a:off x="5874439" y="4486781"/>
            <a:ext cx="264581" cy="264581"/>
          </a:xfrm>
          <a:prstGeom prst="rtTriangle">
            <a:avLst/>
          </a:prstGeom>
          <a:solidFill>
            <a:srgbClr val="56A8BD"/>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p:nvPr/>
        </p:nvSpPr>
        <p:spPr>
          <a:xfrm rot="18900000" flipH="1">
            <a:off x="5542170" y="2174742"/>
            <a:ext cx="264581" cy="264581"/>
          </a:xfrm>
          <a:prstGeom prst="rtTriangle">
            <a:avLst/>
          </a:prstGeom>
          <a:solidFill>
            <a:srgbClr val="DC6C7C"/>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a:off x="5402377" y="2951105"/>
            <a:ext cx="999008" cy="1076969"/>
          </a:xfrm>
          <a:prstGeom prst="rect">
            <a:avLst/>
          </a:prstGeom>
          <a:noFill/>
        </p:spPr>
        <p:txBody>
          <a:bodyPr wrap="square" rtlCol="0">
            <a:spAutoFit/>
          </a:bodyPr>
          <a:lstStyle/>
          <a:p>
            <a:r>
              <a:rPr lang="zh-CN" altLang="en-US" sz="3199" dirty="0">
                <a:solidFill>
                  <a:srgbClr val="FF6600"/>
                </a:solidFill>
                <a:latin typeface="微软雅黑" pitchFamily="34" charset="-122"/>
                <a:ea typeface="微软雅黑" pitchFamily="34" charset="-122"/>
              </a:rPr>
              <a:t>产品形式</a:t>
            </a:r>
            <a:endParaRPr lang="zh-CN" altLang="zh-CN" sz="3199" dirty="0">
              <a:solidFill>
                <a:srgbClr val="FF6600"/>
              </a:solidFill>
              <a:latin typeface="微软雅黑" pitchFamily="34" charset="-122"/>
              <a:ea typeface="微软雅黑" pitchFamily="34" charset="-122"/>
            </a:endParaRPr>
          </a:p>
        </p:txBody>
      </p:sp>
      <p:sp>
        <p:nvSpPr>
          <p:cNvPr id="68" name="直角三角形 67"/>
          <p:cNvSpPr/>
          <p:nvPr/>
        </p:nvSpPr>
        <p:spPr>
          <a:xfrm rot="8100000">
            <a:off x="4596299" y="3532130"/>
            <a:ext cx="264581" cy="264581"/>
          </a:xfrm>
          <a:prstGeom prst="rtTriangle">
            <a:avLst/>
          </a:prstGeom>
          <a:solidFill>
            <a:srgbClr val="3A3A3A"/>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2700000" flipH="1" flipV="1">
            <a:off x="4301447" y="4802890"/>
            <a:ext cx="191297" cy="280094"/>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直角三角形 69"/>
          <p:cNvSpPr/>
          <p:nvPr/>
        </p:nvSpPr>
        <p:spPr>
          <a:xfrm rot="18900000">
            <a:off x="6889078" y="3193628"/>
            <a:ext cx="264581" cy="264581"/>
          </a:xfrm>
          <a:prstGeom prst="rtTriangle">
            <a:avLst/>
          </a:prstGeom>
          <a:solidFill>
            <a:srgbClr val="F1AF59"/>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197738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653"/>
                            </p:stCondLst>
                            <p:childTnLst>
                              <p:par>
                                <p:cTn id="25" presetID="16" presetClass="entr" presetSubtype="2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arn(inVertical)">
                                      <p:cBhvr>
                                        <p:cTn id="27" dur="500"/>
                                        <p:tgtEl>
                                          <p:spTgt spid="40"/>
                                        </p:tgtEl>
                                      </p:cBhvr>
                                    </p:animEffect>
                                  </p:childTnLst>
                                </p:cTn>
                              </p:par>
                            </p:childTnLst>
                          </p:cTn>
                        </p:par>
                        <p:par>
                          <p:cTn id="28" fill="hold">
                            <p:stCondLst>
                              <p:cond delay="2153"/>
                            </p:stCondLst>
                            <p:childTnLst>
                              <p:par>
                                <p:cTn id="29" presetID="53" presetClass="entr" presetSubtype="16"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653"/>
                            </p:stCondLst>
                            <p:childTnLst>
                              <p:par>
                                <p:cTn id="35" presetID="10" presetClass="entr" presetSubtype="0"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500"/>
                                        <p:tgtEl>
                                          <p:spTgt spid="67"/>
                                        </p:tgtEl>
                                      </p:cBhvr>
                                    </p:animEffect>
                                  </p:childTnLst>
                                </p:cTn>
                              </p:par>
                            </p:childTnLst>
                          </p:cTn>
                        </p:par>
                        <p:par>
                          <p:cTn id="38" fill="hold">
                            <p:stCondLst>
                              <p:cond delay="3153"/>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3653"/>
                            </p:stCondLst>
                            <p:childTnLst>
                              <p:par>
                                <p:cTn id="43" presetID="53" presetClass="entr" presetSubtype="16"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p:cTn id="45" dur="250" fill="hold"/>
                                        <p:tgtEl>
                                          <p:spTgt spid="52"/>
                                        </p:tgtEl>
                                        <p:attrNameLst>
                                          <p:attrName>ppt_w</p:attrName>
                                        </p:attrNameLst>
                                      </p:cBhvr>
                                      <p:tavLst>
                                        <p:tav tm="0">
                                          <p:val>
                                            <p:fltVal val="0"/>
                                          </p:val>
                                        </p:tav>
                                        <p:tav tm="100000">
                                          <p:val>
                                            <p:strVal val="#ppt_w"/>
                                          </p:val>
                                        </p:tav>
                                      </p:tavLst>
                                    </p:anim>
                                    <p:anim calcmode="lin" valueType="num">
                                      <p:cBhvr>
                                        <p:cTn id="46" dur="250" fill="hold"/>
                                        <p:tgtEl>
                                          <p:spTgt spid="52"/>
                                        </p:tgtEl>
                                        <p:attrNameLst>
                                          <p:attrName>ppt_h</p:attrName>
                                        </p:attrNameLst>
                                      </p:cBhvr>
                                      <p:tavLst>
                                        <p:tav tm="0">
                                          <p:val>
                                            <p:fltVal val="0"/>
                                          </p:val>
                                        </p:tav>
                                        <p:tav tm="100000">
                                          <p:val>
                                            <p:strVal val="#ppt_h"/>
                                          </p:val>
                                        </p:tav>
                                      </p:tavLst>
                                    </p:anim>
                                    <p:animEffect transition="in" filter="fade">
                                      <p:cBhvr>
                                        <p:cTn id="47" dur="250"/>
                                        <p:tgtEl>
                                          <p:spTgt spid="52"/>
                                        </p:tgtEl>
                                      </p:cBhvr>
                                    </p:animEffect>
                                  </p:childTnLst>
                                </p:cTn>
                              </p:par>
                            </p:childTnLst>
                          </p:cTn>
                        </p:par>
                        <p:par>
                          <p:cTn id="48" fill="hold">
                            <p:stCondLst>
                              <p:cond delay="3903"/>
                            </p:stCondLst>
                            <p:childTnLst>
                              <p:par>
                                <p:cTn id="49" presetID="41" presetClass="entr" presetSubtype="0" fill="hold" grpId="0" nodeType="afterEffect">
                                  <p:stCondLst>
                                    <p:cond delay="0"/>
                                  </p:stCondLst>
                                  <p:iterate type="lt">
                                    <p:tmPct val="5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503"/>
                            </p:stCondLst>
                            <p:childTnLst>
                              <p:par>
                                <p:cTn id="57" presetID="41" presetClass="entr" presetSubtype="0" fill="hold" grpId="0" nodeType="afterEffect">
                                  <p:stCondLst>
                                    <p:cond delay="0"/>
                                  </p:stCondLst>
                                  <p:iterate type="lt">
                                    <p:tmPct val="5000"/>
                                  </p:iterate>
                                  <p:childTnLst>
                                    <p:set>
                                      <p:cBhvr>
                                        <p:cTn id="58" dur="1" fill="hold">
                                          <p:stCondLst>
                                            <p:cond delay="0"/>
                                          </p:stCondLst>
                                        </p:cTn>
                                        <p:tgtEl>
                                          <p:spTgt spid="60"/>
                                        </p:tgtEl>
                                        <p:attrNameLst>
                                          <p:attrName>style.visibility</p:attrName>
                                        </p:attrNameLst>
                                      </p:cBhvr>
                                      <p:to>
                                        <p:strVal val="visible"/>
                                      </p:to>
                                    </p:set>
                                    <p:anim calcmode="lin" valueType="num">
                                      <p:cBhvr>
                                        <p:cTn id="5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60"/>
                                        </p:tgtEl>
                                        <p:attrNameLst>
                                          <p:attrName>ppt_y</p:attrName>
                                        </p:attrNameLst>
                                      </p:cBhvr>
                                      <p:tavLst>
                                        <p:tav tm="0">
                                          <p:val>
                                            <p:strVal val="#ppt_y"/>
                                          </p:val>
                                        </p:tav>
                                        <p:tav tm="100000">
                                          <p:val>
                                            <p:strVal val="#ppt_y"/>
                                          </p:val>
                                        </p:tav>
                                      </p:tavLst>
                                    </p:anim>
                                    <p:anim calcmode="lin" valueType="num">
                                      <p:cBhvr>
                                        <p:cTn id="6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60"/>
                                        </p:tgtEl>
                                      </p:cBhvr>
                                    </p:animEffect>
                                  </p:childTnLst>
                                </p:cTn>
                              </p:par>
                            </p:childTnLst>
                          </p:cTn>
                        </p:par>
                        <p:par>
                          <p:cTn id="64" fill="hold">
                            <p:stCondLst>
                              <p:cond delay="5378"/>
                            </p:stCondLst>
                            <p:childTnLst>
                              <p:par>
                                <p:cTn id="65" presetID="22" presetClass="entr" presetSubtype="8" fill="hold" grpId="0" nodeType="after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wipe(left)">
                                      <p:cBhvr>
                                        <p:cTn id="67" dur="250"/>
                                        <p:tgtEl>
                                          <p:spTgt spid="66"/>
                                        </p:tgtEl>
                                      </p:cBhvr>
                                    </p:animEffect>
                                  </p:childTnLst>
                                </p:cTn>
                              </p:par>
                            </p:childTnLst>
                          </p:cTn>
                        </p:par>
                        <p:par>
                          <p:cTn id="68" fill="hold">
                            <p:stCondLst>
                              <p:cond delay="5628"/>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128"/>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250" fill="hold"/>
                                        <p:tgtEl>
                                          <p:spTgt spid="51"/>
                                        </p:tgtEl>
                                        <p:attrNameLst>
                                          <p:attrName>ppt_w</p:attrName>
                                        </p:attrNameLst>
                                      </p:cBhvr>
                                      <p:tavLst>
                                        <p:tav tm="0">
                                          <p:val>
                                            <p:fltVal val="0"/>
                                          </p:val>
                                        </p:tav>
                                        <p:tav tm="100000">
                                          <p:val>
                                            <p:strVal val="#ppt_w"/>
                                          </p:val>
                                        </p:tav>
                                      </p:tavLst>
                                    </p:anim>
                                    <p:anim calcmode="lin" valueType="num">
                                      <p:cBhvr>
                                        <p:cTn id="76" dur="250" fill="hold"/>
                                        <p:tgtEl>
                                          <p:spTgt spid="51"/>
                                        </p:tgtEl>
                                        <p:attrNameLst>
                                          <p:attrName>ppt_h</p:attrName>
                                        </p:attrNameLst>
                                      </p:cBhvr>
                                      <p:tavLst>
                                        <p:tav tm="0">
                                          <p:val>
                                            <p:fltVal val="0"/>
                                          </p:val>
                                        </p:tav>
                                        <p:tav tm="100000">
                                          <p:val>
                                            <p:strVal val="#ppt_h"/>
                                          </p:val>
                                        </p:tav>
                                      </p:tavLst>
                                    </p:anim>
                                    <p:animEffect transition="in" filter="fade">
                                      <p:cBhvr>
                                        <p:cTn id="77" dur="250"/>
                                        <p:tgtEl>
                                          <p:spTgt spid="51"/>
                                        </p:tgtEl>
                                      </p:cBhvr>
                                    </p:animEffect>
                                  </p:childTnLst>
                                </p:cTn>
                              </p:par>
                            </p:childTnLst>
                          </p:cTn>
                        </p:par>
                        <p:par>
                          <p:cTn id="78" fill="hold">
                            <p:stCondLst>
                              <p:cond delay="6378"/>
                            </p:stCondLst>
                            <p:childTnLst>
                              <p:par>
                                <p:cTn id="79" presetID="41" presetClass="entr" presetSubtype="0" fill="hold" grpId="0" nodeType="afterEffect">
                                  <p:stCondLst>
                                    <p:cond delay="0"/>
                                  </p:stCondLst>
                                  <p:iterate type="lt">
                                    <p:tmPct val="5000"/>
                                  </p:iterate>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55"/>
                                        </p:tgtEl>
                                        <p:attrNameLst>
                                          <p:attrName>ppt_y</p:attrName>
                                        </p:attrNameLst>
                                      </p:cBhvr>
                                      <p:tavLst>
                                        <p:tav tm="0">
                                          <p:val>
                                            <p:strVal val="#ppt_y"/>
                                          </p:val>
                                        </p:tav>
                                        <p:tav tm="100000">
                                          <p:val>
                                            <p:strVal val="#ppt_y"/>
                                          </p:val>
                                        </p:tav>
                                      </p:tavLst>
                                    </p:anim>
                                    <p:anim calcmode="lin" valueType="num">
                                      <p:cBhvr>
                                        <p:cTn id="8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55"/>
                                        </p:tgtEl>
                                      </p:cBhvr>
                                    </p:animEffect>
                                  </p:childTnLst>
                                </p:cTn>
                              </p:par>
                            </p:childTnLst>
                          </p:cTn>
                        </p:par>
                        <p:par>
                          <p:cTn id="86" fill="hold">
                            <p:stCondLst>
                              <p:cond delay="6953"/>
                            </p:stCondLst>
                            <p:childTnLst>
                              <p:par>
                                <p:cTn id="87" presetID="41" presetClass="entr" presetSubtype="0" fill="hold" grpId="0" nodeType="afterEffect">
                                  <p:stCondLst>
                                    <p:cond delay="0"/>
                                  </p:stCondLst>
                                  <p:iterate type="lt">
                                    <p:tmPct val="5000"/>
                                  </p:iterate>
                                  <p:childTnLst>
                                    <p:set>
                                      <p:cBhvr>
                                        <p:cTn id="88" dur="1" fill="hold">
                                          <p:stCondLst>
                                            <p:cond delay="0"/>
                                          </p:stCondLst>
                                        </p:cTn>
                                        <p:tgtEl>
                                          <p:spTgt spid="54"/>
                                        </p:tgtEl>
                                        <p:attrNameLst>
                                          <p:attrName>style.visibility</p:attrName>
                                        </p:attrNameLst>
                                      </p:cBhvr>
                                      <p:to>
                                        <p:strVal val="visible"/>
                                      </p:to>
                                    </p:set>
                                    <p:anim calcmode="lin" valueType="num">
                                      <p:cBhvr>
                                        <p:cTn id="8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54"/>
                                        </p:tgtEl>
                                        <p:attrNameLst>
                                          <p:attrName>ppt_y</p:attrName>
                                        </p:attrNameLst>
                                      </p:cBhvr>
                                      <p:tavLst>
                                        <p:tav tm="0">
                                          <p:val>
                                            <p:strVal val="#ppt_y"/>
                                          </p:val>
                                        </p:tav>
                                        <p:tav tm="100000">
                                          <p:val>
                                            <p:strVal val="#ppt_y"/>
                                          </p:val>
                                        </p:tav>
                                      </p:tavLst>
                                    </p:anim>
                                    <p:anim calcmode="lin" valueType="num">
                                      <p:cBhvr>
                                        <p:cTn id="9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54"/>
                                        </p:tgtEl>
                                      </p:cBhvr>
                                    </p:animEffect>
                                  </p:childTnLst>
                                </p:cTn>
                              </p:par>
                            </p:childTnLst>
                          </p:cTn>
                        </p:par>
                        <p:par>
                          <p:cTn id="94" fill="hold">
                            <p:stCondLst>
                              <p:cond delay="7828"/>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par>
                          <p:cTn id="98" fill="hold">
                            <p:stCondLst>
                              <p:cond delay="8078"/>
                            </p:stCondLst>
                            <p:childTnLst>
                              <p:par>
                                <p:cTn id="99" presetID="22" presetClass="entr" presetSubtype="2"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par>
                          <p:cTn id="102" fill="hold">
                            <p:stCondLst>
                              <p:cond delay="8578"/>
                            </p:stCondLst>
                            <p:childTnLst>
                              <p:par>
                                <p:cTn id="103" presetID="53" presetClass="entr" presetSubtype="16" fill="hold" grpId="0" nodeType="after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p:cTn id="105" dur="250" fill="hold"/>
                                        <p:tgtEl>
                                          <p:spTgt spid="53"/>
                                        </p:tgtEl>
                                        <p:attrNameLst>
                                          <p:attrName>ppt_w</p:attrName>
                                        </p:attrNameLst>
                                      </p:cBhvr>
                                      <p:tavLst>
                                        <p:tav tm="0">
                                          <p:val>
                                            <p:fltVal val="0"/>
                                          </p:val>
                                        </p:tav>
                                        <p:tav tm="100000">
                                          <p:val>
                                            <p:strVal val="#ppt_w"/>
                                          </p:val>
                                        </p:tav>
                                      </p:tavLst>
                                    </p:anim>
                                    <p:anim calcmode="lin" valueType="num">
                                      <p:cBhvr>
                                        <p:cTn id="106" dur="250" fill="hold"/>
                                        <p:tgtEl>
                                          <p:spTgt spid="53"/>
                                        </p:tgtEl>
                                        <p:attrNameLst>
                                          <p:attrName>ppt_h</p:attrName>
                                        </p:attrNameLst>
                                      </p:cBhvr>
                                      <p:tavLst>
                                        <p:tav tm="0">
                                          <p:val>
                                            <p:fltVal val="0"/>
                                          </p:val>
                                        </p:tav>
                                        <p:tav tm="100000">
                                          <p:val>
                                            <p:strVal val="#ppt_h"/>
                                          </p:val>
                                        </p:tav>
                                      </p:tavLst>
                                    </p:anim>
                                    <p:animEffect transition="in" filter="fade">
                                      <p:cBhvr>
                                        <p:cTn id="107" dur="250"/>
                                        <p:tgtEl>
                                          <p:spTgt spid="53"/>
                                        </p:tgtEl>
                                      </p:cBhvr>
                                    </p:animEffect>
                                  </p:childTnLst>
                                </p:cTn>
                              </p:par>
                            </p:childTnLst>
                          </p:cTn>
                        </p:par>
                        <p:par>
                          <p:cTn id="108" fill="hold">
                            <p:stCondLst>
                              <p:cond delay="8828"/>
                            </p:stCondLst>
                            <p:childTnLst>
                              <p:par>
                                <p:cTn id="109" presetID="41" presetClass="entr" presetSubtype="0" fill="hold" grpId="0" nodeType="afterEffect">
                                  <p:stCondLst>
                                    <p:cond delay="0"/>
                                  </p:stCondLst>
                                  <p:iterate type="lt">
                                    <p:tmPct val="5000"/>
                                  </p:iterate>
                                  <p:childTnLst>
                                    <p:set>
                                      <p:cBhvr>
                                        <p:cTn id="110" dur="1" fill="hold">
                                          <p:stCondLst>
                                            <p:cond delay="0"/>
                                          </p:stCondLst>
                                        </p:cTn>
                                        <p:tgtEl>
                                          <p:spTgt spid="57"/>
                                        </p:tgtEl>
                                        <p:attrNameLst>
                                          <p:attrName>style.visibility</p:attrName>
                                        </p:attrNameLst>
                                      </p:cBhvr>
                                      <p:to>
                                        <p:strVal val="visible"/>
                                      </p:to>
                                    </p:set>
                                    <p:anim calcmode="lin" valueType="num">
                                      <p:cBhvr>
                                        <p:cTn id="111"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57"/>
                                        </p:tgtEl>
                                        <p:attrNameLst>
                                          <p:attrName>ppt_y</p:attrName>
                                        </p:attrNameLst>
                                      </p:cBhvr>
                                      <p:tavLst>
                                        <p:tav tm="0">
                                          <p:val>
                                            <p:strVal val="#ppt_y"/>
                                          </p:val>
                                        </p:tav>
                                        <p:tav tm="100000">
                                          <p:val>
                                            <p:strVal val="#ppt_y"/>
                                          </p:val>
                                        </p:tav>
                                      </p:tavLst>
                                    </p:anim>
                                    <p:anim calcmode="lin" valueType="num">
                                      <p:cBhvr>
                                        <p:cTn id="113"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57"/>
                                        </p:tgtEl>
                                      </p:cBhvr>
                                    </p:animEffect>
                                  </p:childTnLst>
                                </p:cTn>
                              </p:par>
                            </p:childTnLst>
                          </p:cTn>
                        </p:par>
                        <p:par>
                          <p:cTn id="116" fill="hold">
                            <p:stCondLst>
                              <p:cond delay="9403"/>
                            </p:stCondLst>
                            <p:childTnLst>
                              <p:par>
                                <p:cTn id="117" presetID="41" presetClass="entr" presetSubtype="0" fill="hold" grpId="0" nodeType="afterEffect">
                                  <p:stCondLst>
                                    <p:cond delay="0"/>
                                  </p:stCondLst>
                                  <p:iterate type="lt">
                                    <p:tmPct val="5000"/>
                                  </p:iterate>
                                  <p:childTnLst>
                                    <p:set>
                                      <p:cBhvr>
                                        <p:cTn id="118" dur="1" fill="hold">
                                          <p:stCondLst>
                                            <p:cond delay="0"/>
                                          </p:stCondLst>
                                        </p:cTn>
                                        <p:tgtEl>
                                          <p:spTgt spid="56"/>
                                        </p:tgtEl>
                                        <p:attrNameLst>
                                          <p:attrName>style.visibility</p:attrName>
                                        </p:attrNameLst>
                                      </p:cBhvr>
                                      <p:to>
                                        <p:strVal val="visible"/>
                                      </p:to>
                                    </p:set>
                                    <p:anim calcmode="lin" valueType="num">
                                      <p:cBhvr>
                                        <p:cTn id="11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56"/>
                                        </p:tgtEl>
                                        <p:attrNameLst>
                                          <p:attrName>ppt_y</p:attrName>
                                        </p:attrNameLst>
                                      </p:cBhvr>
                                      <p:tavLst>
                                        <p:tav tm="0">
                                          <p:val>
                                            <p:strVal val="#ppt_y"/>
                                          </p:val>
                                        </p:tav>
                                        <p:tav tm="100000">
                                          <p:val>
                                            <p:strVal val="#ppt_y"/>
                                          </p:val>
                                        </p:tav>
                                      </p:tavLst>
                                    </p:anim>
                                    <p:anim calcmode="lin" valueType="num">
                                      <p:cBhvr>
                                        <p:cTn id="12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56"/>
                                        </p:tgtEl>
                                      </p:cBhvr>
                                    </p:animEffect>
                                  </p:childTnLst>
                                </p:cTn>
                              </p:par>
                            </p:childTnLst>
                          </p:cTn>
                        </p:par>
                        <p:par>
                          <p:cTn id="124" fill="hold">
                            <p:stCondLst>
                              <p:cond delay="10278"/>
                            </p:stCondLst>
                            <p:childTnLst>
                              <p:par>
                                <p:cTn id="125" presetID="22" presetClass="entr" presetSubtype="8"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wipe(left)">
                                      <p:cBhvr>
                                        <p:cTn id="127" dur="250"/>
                                        <p:tgtEl>
                                          <p:spTgt spid="65"/>
                                        </p:tgtEl>
                                      </p:cBhvr>
                                    </p:animEffect>
                                  </p:childTnLst>
                                </p:cTn>
                              </p:par>
                            </p:childTnLst>
                          </p:cTn>
                        </p:par>
                        <p:par>
                          <p:cTn id="128" fill="hold">
                            <p:stCondLst>
                              <p:cond delay="10528"/>
                            </p:stCondLst>
                            <p:childTnLst>
                              <p:par>
                                <p:cTn id="129" presetID="22" presetClass="entr" presetSubtype="8" fill="hold" nodeType="after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left)">
                                      <p:cBhvr>
                                        <p:cTn id="131" dur="500"/>
                                        <p:tgtEl>
                                          <p:spTgt spid="18"/>
                                        </p:tgtEl>
                                      </p:cBhvr>
                                    </p:animEffect>
                                  </p:childTnLst>
                                </p:cTn>
                              </p:par>
                            </p:childTnLst>
                          </p:cTn>
                        </p:par>
                        <p:par>
                          <p:cTn id="132" fill="hold">
                            <p:stCondLst>
                              <p:cond delay="11028"/>
                            </p:stCondLst>
                            <p:childTnLst>
                              <p:par>
                                <p:cTn id="133" presetID="53" presetClass="entr" presetSubtype="16" fill="hold" grpId="0" nodeType="afterEffect">
                                  <p:stCondLst>
                                    <p:cond delay="0"/>
                                  </p:stCondLst>
                                  <p:childTnLst>
                                    <p:set>
                                      <p:cBhvr>
                                        <p:cTn id="134" dur="1" fill="hold">
                                          <p:stCondLst>
                                            <p:cond delay="0"/>
                                          </p:stCondLst>
                                        </p:cTn>
                                        <p:tgtEl>
                                          <p:spTgt spid="69"/>
                                        </p:tgtEl>
                                        <p:attrNameLst>
                                          <p:attrName>style.visibility</p:attrName>
                                        </p:attrNameLst>
                                      </p:cBhvr>
                                      <p:to>
                                        <p:strVal val="visible"/>
                                      </p:to>
                                    </p:set>
                                    <p:anim calcmode="lin" valueType="num">
                                      <p:cBhvr>
                                        <p:cTn id="135" dur="250" fill="hold"/>
                                        <p:tgtEl>
                                          <p:spTgt spid="69"/>
                                        </p:tgtEl>
                                        <p:attrNameLst>
                                          <p:attrName>ppt_w</p:attrName>
                                        </p:attrNameLst>
                                      </p:cBhvr>
                                      <p:tavLst>
                                        <p:tav tm="0">
                                          <p:val>
                                            <p:fltVal val="0"/>
                                          </p:val>
                                        </p:tav>
                                        <p:tav tm="100000">
                                          <p:val>
                                            <p:strVal val="#ppt_w"/>
                                          </p:val>
                                        </p:tav>
                                      </p:tavLst>
                                    </p:anim>
                                    <p:anim calcmode="lin" valueType="num">
                                      <p:cBhvr>
                                        <p:cTn id="136" dur="250" fill="hold"/>
                                        <p:tgtEl>
                                          <p:spTgt spid="69"/>
                                        </p:tgtEl>
                                        <p:attrNameLst>
                                          <p:attrName>ppt_h</p:attrName>
                                        </p:attrNameLst>
                                      </p:cBhvr>
                                      <p:tavLst>
                                        <p:tav tm="0">
                                          <p:val>
                                            <p:fltVal val="0"/>
                                          </p:val>
                                        </p:tav>
                                        <p:tav tm="100000">
                                          <p:val>
                                            <p:strVal val="#ppt_h"/>
                                          </p:val>
                                        </p:tav>
                                      </p:tavLst>
                                    </p:anim>
                                    <p:animEffect transition="in" filter="fade">
                                      <p:cBhvr>
                                        <p:cTn id="137" dur="250"/>
                                        <p:tgtEl>
                                          <p:spTgt spid="69"/>
                                        </p:tgtEl>
                                      </p:cBhvr>
                                    </p:animEffect>
                                  </p:childTnLst>
                                </p:cTn>
                              </p:par>
                            </p:childTnLst>
                          </p:cTn>
                        </p:par>
                        <p:par>
                          <p:cTn id="138" fill="hold">
                            <p:stCondLst>
                              <p:cond delay="11278"/>
                            </p:stCondLst>
                            <p:childTnLst>
                              <p:par>
                                <p:cTn id="139" presetID="41" presetClass="entr" presetSubtype="0" fill="hold" grpId="0" nodeType="afterEffect">
                                  <p:stCondLst>
                                    <p:cond delay="0"/>
                                  </p:stCondLst>
                                  <p:iterate type="lt">
                                    <p:tmPct val="5000"/>
                                  </p:iterate>
                                  <p:childTnLst>
                                    <p:set>
                                      <p:cBhvr>
                                        <p:cTn id="140" dur="1" fill="hold">
                                          <p:stCondLst>
                                            <p:cond delay="0"/>
                                          </p:stCondLst>
                                        </p:cTn>
                                        <p:tgtEl>
                                          <p:spTgt spid="59"/>
                                        </p:tgtEl>
                                        <p:attrNameLst>
                                          <p:attrName>style.visibility</p:attrName>
                                        </p:attrNameLst>
                                      </p:cBhvr>
                                      <p:to>
                                        <p:strVal val="visible"/>
                                      </p:to>
                                    </p:set>
                                    <p:anim calcmode="lin" valueType="num">
                                      <p:cBhvr>
                                        <p:cTn id="141"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59"/>
                                        </p:tgtEl>
                                        <p:attrNameLst>
                                          <p:attrName>ppt_y</p:attrName>
                                        </p:attrNameLst>
                                      </p:cBhvr>
                                      <p:tavLst>
                                        <p:tav tm="0">
                                          <p:val>
                                            <p:strVal val="#ppt_y"/>
                                          </p:val>
                                        </p:tav>
                                        <p:tav tm="100000">
                                          <p:val>
                                            <p:strVal val="#ppt_y"/>
                                          </p:val>
                                        </p:tav>
                                      </p:tavLst>
                                    </p:anim>
                                    <p:anim calcmode="lin" valueType="num">
                                      <p:cBhvr>
                                        <p:cTn id="143"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59"/>
                                        </p:tgtEl>
                                      </p:cBhvr>
                                    </p:animEffect>
                                  </p:childTnLst>
                                </p:cTn>
                              </p:par>
                            </p:childTnLst>
                          </p:cTn>
                        </p:par>
                        <p:par>
                          <p:cTn id="146" fill="hold">
                            <p:stCondLst>
                              <p:cond delay="11853"/>
                            </p:stCondLst>
                            <p:childTnLst>
                              <p:par>
                                <p:cTn id="147" presetID="41" presetClass="entr" presetSubtype="0" fill="hold" grpId="0" nodeType="afterEffect">
                                  <p:stCondLst>
                                    <p:cond delay="0"/>
                                  </p:stCondLst>
                                  <p:iterate type="lt">
                                    <p:tmPct val="5000"/>
                                  </p:iterate>
                                  <p:childTnLst>
                                    <p:set>
                                      <p:cBhvr>
                                        <p:cTn id="148" dur="1" fill="hold">
                                          <p:stCondLst>
                                            <p:cond delay="0"/>
                                          </p:stCondLst>
                                        </p:cTn>
                                        <p:tgtEl>
                                          <p:spTgt spid="58"/>
                                        </p:tgtEl>
                                        <p:attrNameLst>
                                          <p:attrName>style.visibility</p:attrName>
                                        </p:attrNameLst>
                                      </p:cBhvr>
                                      <p:to>
                                        <p:strVal val="visible"/>
                                      </p:to>
                                    </p:set>
                                    <p:anim calcmode="lin" valueType="num">
                                      <p:cBhvr>
                                        <p:cTn id="14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58"/>
                                        </p:tgtEl>
                                        <p:attrNameLst>
                                          <p:attrName>ppt_y</p:attrName>
                                        </p:attrNameLst>
                                      </p:cBhvr>
                                      <p:tavLst>
                                        <p:tav tm="0">
                                          <p:val>
                                            <p:strVal val="#ppt_y"/>
                                          </p:val>
                                        </p:tav>
                                        <p:tav tm="100000">
                                          <p:val>
                                            <p:strVal val="#ppt_y"/>
                                          </p:val>
                                        </p:tav>
                                      </p:tavLst>
                                    </p:anim>
                                    <p:anim calcmode="lin" valueType="num">
                                      <p:cBhvr>
                                        <p:cTn id="15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58"/>
                                        </p:tgtEl>
                                      </p:cBhvr>
                                    </p:animEffect>
                                  </p:childTnLst>
                                </p:cTn>
                              </p:par>
                            </p:childTnLst>
                          </p:cTn>
                        </p:par>
                        <p:par>
                          <p:cTn id="154" fill="hold">
                            <p:stCondLst>
                              <p:cond delay="12728"/>
                            </p:stCondLst>
                            <p:childTnLst>
                              <p:par>
                                <p:cTn id="155" presetID="22" presetClass="entr" presetSubtype="8" fill="hold" grpId="0" nodeType="afterEffect">
                                  <p:stCondLst>
                                    <p:cond delay="0"/>
                                  </p:stCondLst>
                                  <p:childTnLst>
                                    <p:set>
                                      <p:cBhvr>
                                        <p:cTn id="156" dur="1" fill="hold">
                                          <p:stCondLst>
                                            <p:cond delay="0"/>
                                          </p:stCondLst>
                                        </p:cTn>
                                        <p:tgtEl>
                                          <p:spTgt spid="68"/>
                                        </p:tgtEl>
                                        <p:attrNameLst>
                                          <p:attrName>style.visibility</p:attrName>
                                        </p:attrNameLst>
                                      </p:cBhvr>
                                      <p:to>
                                        <p:strVal val="visible"/>
                                      </p:to>
                                    </p:set>
                                    <p:animEffect transition="in" filter="wipe(left)">
                                      <p:cBhvr>
                                        <p:cTn id="157"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1" grpId="0" animBg="1"/>
      <p:bldP spid="52" grpId="0" animBg="1"/>
      <p:bldP spid="53" grpId="0" animBg="1"/>
      <p:bldP spid="54" grpId="0"/>
      <p:bldP spid="55" grpId="0"/>
      <p:bldP spid="56" grpId="0"/>
      <p:bldP spid="57" grpId="0"/>
      <p:bldP spid="58" grpId="0"/>
      <p:bldP spid="59" grpId="0"/>
      <p:bldP spid="60" grpId="0"/>
      <p:bldP spid="61" grpId="0"/>
      <p:bldP spid="65" grpId="0" animBg="1"/>
      <p:bldP spid="66" grpId="0" animBg="1"/>
      <p:bldP spid="67" grpId="0"/>
      <p:bldP spid="68" grpId="0" animBg="1"/>
      <p:bldP spid="69" grpId="0" animBg="1"/>
      <p:bldP spid="7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资金预算</a:t>
            </a:r>
          </a:p>
        </p:txBody>
      </p:sp>
      <p:sp>
        <p:nvSpPr>
          <p:cNvPr id="27" name="TextBox 26"/>
          <p:cNvSpPr txBox="1"/>
          <p:nvPr/>
        </p:nvSpPr>
        <p:spPr>
          <a:xfrm>
            <a:off x="3075707"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Fund budget</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339701" y="1658506"/>
            <a:ext cx="2384196" cy="2384195"/>
            <a:chOff x="1480341" y="924151"/>
            <a:chExt cx="2504849" cy="2504849"/>
          </a:xfrm>
        </p:grpSpPr>
        <p:sp>
          <p:nvSpPr>
            <p:cNvPr id="16" name="泪滴形 15"/>
            <p:cNvSpPr/>
            <p:nvPr/>
          </p:nvSpPr>
          <p:spPr>
            <a:xfrm rot="8297680">
              <a:off x="1480341" y="924151"/>
              <a:ext cx="2504849" cy="2504849"/>
            </a:xfrm>
            <a:prstGeom prst="teardrop">
              <a:avLst>
                <a:gd name="adj" fmla="val 118789"/>
              </a:avLst>
            </a:prstGeom>
            <a:solidFill>
              <a:srgbClr val="F79646"/>
            </a:solidFill>
            <a:ln w="25400" cap="flat" cmpd="sng" algn="ctr">
              <a:solidFill>
                <a:srgbClr val="F79646"/>
              </a:solidFill>
              <a:prstDash val="solid"/>
            </a:ln>
            <a:effectLst>
              <a:outerShdw dist="114300" dir="8100000" algn="tr" rotWithShape="0">
                <a:prstClr val="black">
                  <a:alpha val="13000"/>
                </a:prstClr>
              </a:outerShdw>
            </a:effectLst>
          </p:spPr>
          <p:txBody>
            <a:bodyPr rtlCol="0" anchor="ctr"/>
            <a:lstStyle/>
            <a:p>
              <a:pPr algn="ctr" defTabSz="914217">
                <a:defRPr/>
              </a:pPr>
              <a:endParaRPr lang="en-US" kern="0">
                <a:solidFill>
                  <a:sysClr val="window" lastClr="FFFFFF"/>
                </a:solidFill>
                <a:latin typeface="Calibri"/>
              </a:endParaRPr>
            </a:p>
          </p:txBody>
        </p:sp>
        <p:sp>
          <p:nvSpPr>
            <p:cNvPr id="17" name="椭圆 16"/>
            <p:cNvSpPr/>
            <p:nvPr/>
          </p:nvSpPr>
          <p:spPr>
            <a:xfrm>
              <a:off x="1632227" y="1076037"/>
              <a:ext cx="2201075" cy="2201075"/>
            </a:xfrm>
            <a:prstGeom prst="ellipse">
              <a:avLst/>
            </a:prstGeom>
            <a:solidFill>
              <a:sysClr val="window" lastClr="FFFFFF"/>
            </a:solidFill>
            <a:ln w="25400" cap="flat" cmpd="sng" algn="ctr">
              <a:noFill/>
              <a:prstDash val="solid"/>
            </a:ln>
            <a:effectLst>
              <a:innerShdw blurRad="152400" dist="203200" dir="13500000">
                <a:srgbClr val="F79646">
                  <a:lumMod val="50000"/>
                </a:srgbClr>
              </a:innerShdw>
            </a:effectLst>
          </p:spPr>
          <p:txBody>
            <a:bodyPr rtlCol="0" anchor="ctr"/>
            <a:lstStyle/>
            <a:p>
              <a:pPr algn="ctr" defTabSz="914217">
                <a:defRPr/>
              </a:pPr>
              <a:endParaRPr lang="en-US" kern="0">
                <a:solidFill>
                  <a:sysClr val="window" lastClr="FFFFFF"/>
                </a:solidFill>
                <a:latin typeface="Calibri"/>
              </a:endParaRPr>
            </a:p>
          </p:txBody>
        </p:sp>
        <p:cxnSp>
          <p:nvCxnSpPr>
            <p:cNvPr id="18" name="直接连接符 17"/>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19" name="矩形 18"/>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algn="ctr" defTabSz="914217">
                <a:defRPr/>
              </a:pPr>
              <a:endParaRPr lang="en-US" kern="0">
                <a:solidFill>
                  <a:sysClr val="window" lastClr="FFFFFF"/>
                </a:solidFill>
                <a:latin typeface="Calibri"/>
              </a:endParaRPr>
            </a:p>
          </p:txBody>
        </p:sp>
      </p:grpSp>
      <p:grpSp>
        <p:nvGrpSpPr>
          <p:cNvPr id="20" name="组合 19"/>
          <p:cNvGrpSpPr/>
          <p:nvPr/>
        </p:nvGrpSpPr>
        <p:grpSpPr>
          <a:xfrm>
            <a:off x="2239013" y="1621277"/>
            <a:ext cx="2389457" cy="2389454"/>
            <a:chOff x="1480341" y="877841"/>
            <a:chExt cx="2504849" cy="2504849"/>
          </a:xfrm>
        </p:grpSpPr>
        <p:sp>
          <p:nvSpPr>
            <p:cNvPr id="21" name="泪滴形 20"/>
            <p:cNvSpPr/>
            <p:nvPr/>
          </p:nvSpPr>
          <p:spPr>
            <a:xfrm rot="8297680">
              <a:off x="1480341" y="877841"/>
              <a:ext cx="2504849" cy="2504849"/>
            </a:xfrm>
            <a:prstGeom prst="teardrop">
              <a:avLst>
                <a:gd name="adj" fmla="val 118789"/>
              </a:avLst>
            </a:prstGeom>
            <a:solidFill>
              <a:srgbClr val="4BACC6"/>
            </a:solidFill>
            <a:ln w="25400" cap="flat" cmpd="sng" algn="ctr">
              <a:solidFill>
                <a:srgbClr val="4BACC6"/>
              </a:solidFill>
              <a:prstDash val="solid"/>
            </a:ln>
            <a:effectLst>
              <a:outerShdw dist="114300" dir="8100000" algn="tr" rotWithShape="0">
                <a:prstClr val="black">
                  <a:alpha val="13000"/>
                </a:prstClr>
              </a:outerShdw>
            </a:effectLst>
          </p:spPr>
          <p:txBody>
            <a:bodyPr rtlCol="0" anchor="ctr"/>
            <a:lstStyle/>
            <a:p>
              <a:pPr algn="ctr" defTabSz="914217">
                <a:defRPr/>
              </a:pPr>
              <a:endParaRPr lang="en-US" kern="0">
                <a:solidFill>
                  <a:sysClr val="window" lastClr="FFFFFF"/>
                </a:solidFill>
                <a:latin typeface="Calibri"/>
              </a:endParaRPr>
            </a:p>
          </p:txBody>
        </p:sp>
        <p:sp>
          <p:nvSpPr>
            <p:cNvPr id="22" name="椭圆 21"/>
            <p:cNvSpPr/>
            <p:nvPr/>
          </p:nvSpPr>
          <p:spPr>
            <a:xfrm>
              <a:off x="1632228" y="1029726"/>
              <a:ext cx="2201074" cy="2201074"/>
            </a:xfrm>
            <a:prstGeom prst="ellipse">
              <a:avLst/>
            </a:prstGeom>
            <a:solidFill>
              <a:sysClr val="window" lastClr="FFFFFF"/>
            </a:solidFill>
            <a:ln w="25400" cap="flat" cmpd="sng" algn="ctr">
              <a:noFill/>
              <a:prstDash val="solid"/>
            </a:ln>
            <a:effectLst>
              <a:innerShdw blurRad="152400" dist="203200" dir="13500000">
                <a:srgbClr val="4BACC6">
                  <a:lumMod val="50000"/>
                </a:srgbClr>
              </a:innerShdw>
            </a:effectLst>
          </p:spPr>
          <p:txBody>
            <a:bodyPr rtlCol="0" anchor="ctr"/>
            <a:lstStyle/>
            <a:p>
              <a:pPr algn="ctr" defTabSz="914217">
                <a:defRPr/>
              </a:pPr>
              <a:endParaRPr lang="en-US" kern="0">
                <a:solidFill>
                  <a:sysClr val="window" lastClr="FFFFFF"/>
                </a:solidFill>
                <a:latin typeface="Calibri"/>
              </a:endParaRPr>
            </a:p>
          </p:txBody>
        </p:sp>
        <p:cxnSp>
          <p:nvCxnSpPr>
            <p:cNvPr id="23" name="直接连接符 22"/>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24" name="矩形 23"/>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algn="ctr" defTabSz="914217">
                <a:defRPr/>
              </a:pPr>
              <a:endParaRPr lang="en-US" kern="0">
                <a:solidFill>
                  <a:sysClr val="window" lastClr="FFFFFF"/>
                </a:solidFill>
                <a:latin typeface="Calibri"/>
              </a:endParaRPr>
            </a:p>
          </p:txBody>
        </p:sp>
      </p:grpSp>
      <p:sp>
        <p:nvSpPr>
          <p:cNvPr id="25" name="TextBox 24"/>
          <p:cNvSpPr txBox="1"/>
          <p:nvPr/>
        </p:nvSpPr>
        <p:spPr>
          <a:xfrm>
            <a:off x="2062636" y="5076757"/>
            <a:ext cx="2663679" cy="1200051"/>
          </a:xfrm>
          <a:prstGeom prst="rect">
            <a:avLst/>
          </a:prstGeom>
          <a:noFill/>
        </p:spPr>
        <p:txBody>
          <a:bodyPr wrap="square" rtlCol="0">
            <a:spAutoFit/>
          </a:bodyPr>
          <a:lstStyle>
            <a:defPPr>
              <a:defRPr lang="zh-CN"/>
            </a:defPPr>
            <a:lvl1pPr>
              <a:defRPr sz="2400">
                <a:solidFill>
                  <a:schemeClr val="bg1"/>
                </a:solidFill>
                <a:effectLst/>
                <a:latin typeface="微软雅黑" pitchFamily="34" charset="-122"/>
                <a:ea typeface="微软雅黑" pitchFamily="34" charset="-122"/>
              </a:defRPr>
            </a:lvl1pPr>
          </a:lstStyle>
          <a:p>
            <a:pPr algn="ctr">
              <a:lnSpc>
                <a:spcPct val="150000"/>
              </a:lnSpc>
            </a:pPr>
            <a:r>
              <a:rPr lang="zh-CN" altLang="zh-CN" sz="1600" dirty="0">
                <a:solidFill>
                  <a:schemeClr val="tx1">
                    <a:lumMod val="75000"/>
                    <a:lumOff val="25000"/>
                  </a:schemeClr>
                </a:solidFill>
              </a:rPr>
              <a:t>计划</a:t>
            </a:r>
            <a:r>
              <a:rPr lang="zh-CN" altLang="en-US" sz="1600" dirty="0">
                <a:solidFill>
                  <a:schemeClr val="tx1">
                    <a:lumMod val="75000"/>
                    <a:lumOff val="25000"/>
                  </a:schemeClr>
                </a:solidFill>
              </a:rPr>
              <a:t>资金比例</a:t>
            </a:r>
            <a:r>
              <a:rPr lang="zh-CN" altLang="zh-CN" sz="1600" dirty="0">
                <a:solidFill>
                  <a:schemeClr val="tx1">
                    <a:lumMod val="75000"/>
                    <a:lumOff val="25000"/>
                  </a:schemeClr>
                </a:solidFill>
              </a:rPr>
              <a:t>：</a:t>
            </a:r>
            <a:r>
              <a:rPr lang="en-US" altLang="zh-CN" sz="1600" dirty="0">
                <a:solidFill>
                  <a:schemeClr val="tx1">
                    <a:lumMod val="75000"/>
                    <a:lumOff val="25000"/>
                  </a:schemeClr>
                </a:solidFill>
              </a:rPr>
              <a:t>65%</a:t>
            </a:r>
            <a:endParaRPr lang="zh-CN" altLang="zh-CN" sz="1600" dirty="0">
              <a:solidFill>
                <a:schemeClr val="tx1">
                  <a:lumMod val="75000"/>
                  <a:lumOff val="25000"/>
                </a:schemeClr>
              </a:solidFill>
            </a:endParaRPr>
          </a:p>
          <a:p>
            <a:pPr algn="ctr">
              <a:lnSpc>
                <a:spcPct val="150000"/>
              </a:lnSpc>
            </a:pPr>
            <a:r>
              <a:rPr lang="zh-CN" altLang="zh-CN" sz="1600" dirty="0">
                <a:solidFill>
                  <a:schemeClr val="tx1">
                    <a:lumMod val="75000"/>
                    <a:lumOff val="25000"/>
                  </a:schemeClr>
                </a:solidFill>
              </a:rPr>
              <a:t>实际</a:t>
            </a:r>
            <a:r>
              <a:rPr lang="zh-CN" altLang="en-US" sz="1600" dirty="0">
                <a:solidFill>
                  <a:schemeClr val="tx1">
                    <a:lumMod val="75000"/>
                    <a:lumOff val="25000"/>
                  </a:schemeClr>
                </a:solidFill>
              </a:rPr>
              <a:t>需要资金</a:t>
            </a:r>
            <a:r>
              <a:rPr lang="zh-CN" altLang="zh-CN" sz="1600" dirty="0">
                <a:solidFill>
                  <a:schemeClr val="tx1">
                    <a:lumMod val="75000"/>
                    <a:lumOff val="25000"/>
                  </a:schemeClr>
                </a:solidFill>
              </a:rPr>
              <a:t>：</a:t>
            </a:r>
            <a:r>
              <a:rPr lang="en-US" altLang="zh-CN" sz="1600" dirty="0">
                <a:solidFill>
                  <a:schemeClr val="tx1">
                    <a:lumMod val="75000"/>
                    <a:lumOff val="25000"/>
                  </a:schemeClr>
                </a:solidFill>
              </a:rPr>
              <a:t>800</a:t>
            </a:r>
            <a:r>
              <a:rPr lang="zh-CN" altLang="zh-CN" sz="1600" dirty="0">
                <a:solidFill>
                  <a:schemeClr val="tx1">
                    <a:lumMod val="75000"/>
                    <a:lumOff val="25000"/>
                  </a:schemeClr>
                </a:solidFill>
              </a:rPr>
              <a:t>万</a:t>
            </a:r>
            <a:r>
              <a:rPr lang="en-US" altLang="zh-CN" sz="1600" dirty="0">
                <a:solidFill>
                  <a:schemeClr val="tx1">
                    <a:lumMod val="75000"/>
                    <a:lumOff val="25000"/>
                  </a:schemeClr>
                </a:solidFill>
              </a:rPr>
              <a:t> </a:t>
            </a:r>
          </a:p>
          <a:p>
            <a:pPr algn="ctr">
              <a:lnSpc>
                <a:spcPct val="150000"/>
              </a:lnSpc>
            </a:pPr>
            <a:r>
              <a:rPr lang="zh-CN" altLang="zh-CN" sz="1600" dirty="0">
                <a:solidFill>
                  <a:schemeClr val="tx1">
                    <a:lumMod val="75000"/>
                    <a:lumOff val="25000"/>
                  </a:schemeClr>
                </a:solidFill>
              </a:rPr>
              <a:t>回款数：</a:t>
            </a:r>
            <a:r>
              <a:rPr lang="en-US" altLang="zh-CN" sz="1600" dirty="0">
                <a:solidFill>
                  <a:schemeClr val="tx1">
                    <a:lumMod val="75000"/>
                    <a:lumOff val="25000"/>
                  </a:schemeClr>
                </a:solidFill>
              </a:rPr>
              <a:t>750</a:t>
            </a:r>
            <a:r>
              <a:rPr lang="zh-CN" altLang="zh-CN" sz="1600" dirty="0">
                <a:solidFill>
                  <a:schemeClr val="tx1">
                    <a:lumMod val="75000"/>
                    <a:lumOff val="25000"/>
                  </a:schemeClr>
                </a:solidFill>
              </a:rPr>
              <a:t>万</a:t>
            </a:r>
            <a:r>
              <a:rPr lang="en-US" altLang="zh-CN" sz="1600" dirty="0">
                <a:solidFill>
                  <a:schemeClr val="tx1">
                    <a:lumMod val="75000"/>
                    <a:lumOff val="25000"/>
                  </a:schemeClr>
                </a:solidFill>
              </a:rPr>
              <a:t> </a:t>
            </a:r>
          </a:p>
        </p:txBody>
      </p:sp>
      <p:sp>
        <p:nvSpPr>
          <p:cNvPr id="39" name="TextBox 38"/>
          <p:cNvSpPr txBox="1"/>
          <p:nvPr/>
        </p:nvSpPr>
        <p:spPr>
          <a:xfrm>
            <a:off x="7210152" y="5133893"/>
            <a:ext cx="2663679" cy="1200051"/>
          </a:xfrm>
          <a:prstGeom prst="rect">
            <a:avLst/>
          </a:prstGeom>
          <a:noFill/>
        </p:spPr>
        <p:txBody>
          <a:bodyPr wrap="square" rtlCol="0">
            <a:spAutoFit/>
          </a:bodyPr>
          <a:lstStyle>
            <a:defPPr>
              <a:defRPr lang="zh-CN"/>
            </a:defPPr>
            <a:lvl1pPr>
              <a:defRPr sz="2400">
                <a:solidFill>
                  <a:schemeClr val="bg1"/>
                </a:solidFill>
                <a:effectLst/>
                <a:latin typeface="微软雅黑" pitchFamily="34" charset="-122"/>
                <a:ea typeface="微软雅黑" pitchFamily="34" charset="-122"/>
              </a:defRPr>
            </a:lvl1pPr>
          </a:lstStyle>
          <a:p>
            <a:pPr algn="ctr">
              <a:lnSpc>
                <a:spcPct val="150000"/>
              </a:lnSpc>
            </a:pPr>
            <a:r>
              <a:rPr lang="zh-CN" altLang="zh-CN" sz="1600" dirty="0">
                <a:solidFill>
                  <a:schemeClr val="tx1">
                    <a:lumMod val="75000"/>
                    <a:lumOff val="25000"/>
                  </a:schemeClr>
                </a:solidFill>
              </a:rPr>
              <a:t>计划</a:t>
            </a:r>
            <a:r>
              <a:rPr lang="zh-CN" altLang="en-US" sz="1600" dirty="0">
                <a:solidFill>
                  <a:schemeClr val="tx1">
                    <a:lumMod val="75000"/>
                    <a:lumOff val="25000"/>
                  </a:schemeClr>
                </a:solidFill>
              </a:rPr>
              <a:t>资金比例</a:t>
            </a:r>
            <a:r>
              <a:rPr lang="zh-CN" altLang="zh-CN" sz="1600" dirty="0">
                <a:solidFill>
                  <a:schemeClr val="tx1">
                    <a:lumMod val="75000"/>
                    <a:lumOff val="25000"/>
                  </a:schemeClr>
                </a:solidFill>
              </a:rPr>
              <a:t>：</a:t>
            </a:r>
            <a:r>
              <a:rPr lang="en-US" altLang="zh-CN" sz="1600" dirty="0">
                <a:solidFill>
                  <a:schemeClr val="tx1">
                    <a:lumMod val="75000"/>
                    <a:lumOff val="25000"/>
                  </a:schemeClr>
                </a:solidFill>
              </a:rPr>
              <a:t>70%</a:t>
            </a:r>
            <a:endParaRPr lang="zh-CN" altLang="zh-CN" sz="1600" dirty="0">
              <a:solidFill>
                <a:schemeClr val="tx1">
                  <a:lumMod val="75000"/>
                  <a:lumOff val="25000"/>
                </a:schemeClr>
              </a:solidFill>
            </a:endParaRPr>
          </a:p>
          <a:p>
            <a:pPr algn="ctr">
              <a:lnSpc>
                <a:spcPct val="150000"/>
              </a:lnSpc>
            </a:pPr>
            <a:r>
              <a:rPr lang="zh-CN" altLang="zh-CN" sz="1600" dirty="0">
                <a:solidFill>
                  <a:schemeClr val="tx1">
                    <a:lumMod val="75000"/>
                    <a:lumOff val="25000"/>
                  </a:schemeClr>
                </a:solidFill>
              </a:rPr>
              <a:t>实际</a:t>
            </a:r>
            <a:r>
              <a:rPr lang="zh-CN" altLang="en-US" sz="1600" dirty="0">
                <a:solidFill>
                  <a:schemeClr val="tx1">
                    <a:lumMod val="75000"/>
                    <a:lumOff val="25000"/>
                  </a:schemeClr>
                </a:solidFill>
              </a:rPr>
              <a:t>需要资金</a:t>
            </a:r>
            <a:r>
              <a:rPr lang="zh-CN" altLang="zh-CN" sz="1600" dirty="0">
                <a:solidFill>
                  <a:schemeClr val="tx1">
                    <a:lumMod val="75000"/>
                    <a:lumOff val="25000"/>
                  </a:schemeClr>
                </a:solidFill>
              </a:rPr>
              <a:t>：</a:t>
            </a:r>
            <a:r>
              <a:rPr lang="en-US" altLang="zh-CN" sz="1600" dirty="0">
                <a:solidFill>
                  <a:schemeClr val="tx1">
                    <a:lumMod val="75000"/>
                    <a:lumOff val="25000"/>
                  </a:schemeClr>
                </a:solidFill>
              </a:rPr>
              <a:t>1000</a:t>
            </a:r>
            <a:r>
              <a:rPr lang="zh-CN" altLang="zh-CN" sz="1600" dirty="0">
                <a:solidFill>
                  <a:schemeClr val="tx1">
                    <a:lumMod val="75000"/>
                    <a:lumOff val="25000"/>
                  </a:schemeClr>
                </a:solidFill>
              </a:rPr>
              <a:t>万</a:t>
            </a:r>
            <a:r>
              <a:rPr lang="en-US" altLang="zh-CN" sz="1600" dirty="0">
                <a:solidFill>
                  <a:schemeClr val="tx1">
                    <a:lumMod val="75000"/>
                    <a:lumOff val="25000"/>
                  </a:schemeClr>
                </a:solidFill>
              </a:rPr>
              <a:t> </a:t>
            </a:r>
          </a:p>
          <a:p>
            <a:pPr algn="ctr">
              <a:lnSpc>
                <a:spcPct val="150000"/>
              </a:lnSpc>
            </a:pPr>
            <a:r>
              <a:rPr lang="zh-CN" altLang="zh-CN" sz="1600" dirty="0">
                <a:solidFill>
                  <a:schemeClr val="tx1">
                    <a:lumMod val="75000"/>
                    <a:lumOff val="25000"/>
                  </a:schemeClr>
                </a:solidFill>
              </a:rPr>
              <a:t>回款数：</a:t>
            </a:r>
            <a:r>
              <a:rPr lang="en-US" altLang="zh-CN" sz="1600" dirty="0">
                <a:solidFill>
                  <a:schemeClr val="tx1">
                    <a:lumMod val="75000"/>
                    <a:lumOff val="25000"/>
                  </a:schemeClr>
                </a:solidFill>
              </a:rPr>
              <a:t>900 </a:t>
            </a:r>
            <a:r>
              <a:rPr lang="zh-CN" altLang="zh-CN" sz="1600" dirty="0">
                <a:solidFill>
                  <a:schemeClr val="tx1">
                    <a:lumMod val="75000"/>
                    <a:lumOff val="25000"/>
                  </a:schemeClr>
                </a:solidFill>
              </a:rPr>
              <a:t>万</a:t>
            </a:r>
            <a:r>
              <a:rPr lang="en-US" altLang="zh-CN" sz="1600" dirty="0">
                <a:solidFill>
                  <a:schemeClr val="tx1">
                    <a:lumMod val="75000"/>
                    <a:lumOff val="25000"/>
                  </a:schemeClr>
                </a:solidFill>
              </a:rPr>
              <a:t> </a:t>
            </a:r>
          </a:p>
        </p:txBody>
      </p:sp>
      <p:sp>
        <p:nvSpPr>
          <p:cNvPr id="41" name="文本框 29"/>
          <p:cNvSpPr txBox="1">
            <a:spLocks noChangeArrowheads="1"/>
          </p:cNvSpPr>
          <p:nvPr/>
        </p:nvSpPr>
        <p:spPr bwMode="auto">
          <a:xfrm>
            <a:off x="2770266" y="2410287"/>
            <a:ext cx="1415444"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400" b="1" dirty="0">
                <a:solidFill>
                  <a:srgbClr val="0099CC"/>
                </a:solidFill>
                <a:latin typeface="微软雅黑" pitchFamily="34" charset="-122"/>
                <a:ea typeface="微软雅黑" pitchFamily="34" charset="-122"/>
              </a:rPr>
              <a:t>所需资金</a:t>
            </a:r>
          </a:p>
        </p:txBody>
      </p:sp>
      <p:sp>
        <p:nvSpPr>
          <p:cNvPr id="42" name="文本框 33"/>
          <p:cNvSpPr txBox="1"/>
          <p:nvPr/>
        </p:nvSpPr>
        <p:spPr>
          <a:xfrm>
            <a:off x="2198794" y="2854326"/>
            <a:ext cx="2604487" cy="492329"/>
          </a:xfrm>
          <a:prstGeom prst="rect">
            <a:avLst/>
          </a:prstGeom>
          <a:noFill/>
        </p:spPr>
        <p:txBody>
          <a:bodyPr wrap="square" rtlCol="0">
            <a:spAutoFit/>
          </a:bodyPr>
          <a:lstStyle/>
          <a:p>
            <a:pPr algn="ctr"/>
            <a:r>
              <a:rPr lang="en-US" altLang="zh-CN" sz="2599" dirty="0">
                <a:solidFill>
                  <a:srgbClr val="0099CC"/>
                </a:solidFill>
                <a:latin typeface="微软雅黑" pitchFamily="34" charset="-122"/>
                <a:ea typeface="微软雅黑" pitchFamily="34" charset="-122"/>
              </a:rPr>
              <a:t>1000</a:t>
            </a:r>
            <a:r>
              <a:rPr lang="zh-CN" altLang="en-US" sz="2599" dirty="0">
                <a:solidFill>
                  <a:srgbClr val="0099CC"/>
                </a:solidFill>
                <a:latin typeface="微软雅黑" pitchFamily="34" charset="-122"/>
                <a:ea typeface="微软雅黑" pitchFamily="34" charset="-122"/>
              </a:rPr>
              <a:t>万</a:t>
            </a:r>
          </a:p>
        </p:txBody>
      </p:sp>
      <p:sp>
        <p:nvSpPr>
          <p:cNvPr id="45" name="文本框 29"/>
          <p:cNvSpPr txBox="1">
            <a:spLocks noChangeArrowheads="1"/>
          </p:cNvSpPr>
          <p:nvPr/>
        </p:nvSpPr>
        <p:spPr bwMode="auto">
          <a:xfrm>
            <a:off x="7889171" y="2433610"/>
            <a:ext cx="1415444"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r>
              <a:rPr lang="zh-CN" altLang="en-US" sz="2400" b="1" dirty="0">
                <a:solidFill>
                  <a:srgbClr val="E27100"/>
                </a:solidFill>
                <a:latin typeface="微软雅黑" pitchFamily="34" charset="-122"/>
                <a:ea typeface="微软雅黑" pitchFamily="34" charset="-122"/>
              </a:rPr>
              <a:t>现有资金</a:t>
            </a:r>
          </a:p>
        </p:txBody>
      </p:sp>
      <p:sp>
        <p:nvSpPr>
          <p:cNvPr id="46" name="文本框 33"/>
          <p:cNvSpPr txBox="1"/>
          <p:nvPr/>
        </p:nvSpPr>
        <p:spPr>
          <a:xfrm>
            <a:off x="7275603" y="2854326"/>
            <a:ext cx="2604487" cy="492329"/>
          </a:xfrm>
          <a:prstGeom prst="rect">
            <a:avLst/>
          </a:prstGeom>
          <a:noFill/>
        </p:spPr>
        <p:txBody>
          <a:bodyPr wrap="square" rtlCol="0">
            <a:spAutoFit/>
          </a:bodyPr>
          <a:lstStyle/>
          <a:p>
            <a:pPr algn="ctr"/>
            <a:r>
              <a:rPr lang="en-US" altLang="zh-CN" sz="2599" dirty="0">
                <a:solidFill>
                  <a:srgbClr val="E27100"/>
                </a:solidFill>
                <a:latin typeface="微软雅黑" pitchFamily="34" charset="-122"/>
                <a:ea typeface="微软雅黑" pitchFamily="34" charset="-122"/>
              </a:rPr>
              <a:t>800</a:t>
            </a:r>
            <a:r>
              <a:rPr lang="zh-CN" altLang="en-US" sz="2599" dirty="0">
                <a:solidFill>
                  <a:srgbClr val="E27100"/>
                </a:solidFill>
                <a:latin typeface="微软雅黑" pitchFamily="34" charset="-122"/>
                <a:ea typeface="微软雅黑" pitchFamily="34" charset="-122"/>
              </a:rPr>
              <a:t>万</a:t>
            </a:r>
          </a:p>
        </p:txBody>
      </p:sp>
      <p:cxnSp>
        <p:nvCxnSpPr>
          <p:cNvPr id="48" name="直接连接符 47"/>
          <p:cNvCxnSpPr/>
          <p:nvPr/>
        </p:nvCxnSpPr>
        <p:spPr>
          <a:xfrm>
            <a:off x="6061752" y="1654735"/>
            <a:ext cx="0" cy="3815541"/>
          </a:xfrm>
          <a:prstGeom prst="line">
            <a:avLst/>
          </a:prstGeom>
          <a:solidFill>
            <a:schemeClr val="tx1">
              <a:lumMod val="65000"/>
              <a:lumOff val="35000"/>
            </a:schemeClr>
          </a:solidFill>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656530" y="2966877"/>
            <a:ext cx="828334" cy="646181"/>
          </a:xfrm>
          <a:prstGeom prst="rect">
            <a:avLst/>
          </a:prstGeom>
          <a:solidFill>
            <a:schemeClr val="tx1">
              <a:lumMod val="65000"/>
              <a:lumOff val="35000"/>
            </a:schemeClr>
          </a:solidFill>
        </p:spPr>
        <p:txBody>
          <a:bodyPr wrap="square" rtlCol="0">
            <a:spAutoFit/>
          </a:bodyPr>
          <a:lstStyle/>
          <a:p>
            <a:r>
              <a:rPr lang="en-US" altLang="zh-CN" sz="3599" dirty="0">
                <a:solidFill>
                  <a:schemeClr val="bg1"/>
                </a:solidFill>
                <a:latin typeface="微软雅黑" panose="020B0503020204020204" pitchFamily="34" charset="-122"/>
                <a:ea typeface="微软雅黑" panose="020B0503020204020204" pitchFamily="34" charset="-122"/>
              </a:rPr>
              <a:t>VS</a:t>
            </a:r>
            <a:endParaRPr lang="zh-CN" altLang="en-US" sz="3599"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31120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630"/>
                            </p:stCondLst>
                            <p:childTnLst>
                              <p:par>
                                <p:cTn id="25" presetID="42"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anim calcmode="lin" valueType="num">
                                      <p:cBhvr>
                                        <p:cTn id="28" dur="500" fill="hold"/>
                                        <p:tgtEl>
                                          <p:spTgt spid="20"/>
                                        </p:tgtEl>
                                        <p:attrNameLst>
                                          <p:attrName>ppt_x</p:attrName>
                                        </p:attrNameLst>
                                      </p:cBhvr>
                                      <p:tavLst>
                                        <p:tav tm="0">
                                          <p:val>
                                            <p:strVal val="#ppt_x"/>
                                          </p:val>
                                        </p:tav>
                                        <p:tav tm="100000">
                                          <p:val>
                                            <p:strVal val="#ppt_x"/>
                                          </p:val>
                                        </p:tav>
                                      </p:tavLst>
                                    </p:anim>
                                    <p:anim calcmode="lin" valueType="num">
                                      <p:cBhvr>
                                        <p:cTn id="29" dur="5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213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1"/>
                                        </p:tgtEl>
                                        <p:attrNameLst>
                                          <p:attrName>style.visibility</p:attrName>
                                        </p:attrNameLst>
                                      </p:cBhvr>
                                      <p:to>
                                        <p:strVal val="visible"/>
                                      </p:to>
                                    </p:set>
                                    <p:anim by="(-#ppt_w*2)" calcmode="lin" valueType="num">
                                      <p:cBhvr rctx="PPT">
                                        <p:cTn id="33" dur="250" autoRev="1" fill="hold">
                                          <p:stCondLst>
                                            <p:cond delay="0"/>
                                          </p:stCondLst>
                                        </p:cTn>
                                        <p:tgtEl>
                                          <p:spTgt spid="41"/>
                                        </p:tgtEl>
                                        <p:attrNameLst>
                                          <p:attrName>ppt_w</p:attrName>
                                        </p:attrNameLst>
                                      </p:cBhvr>
                                    </p:anim>
                                    <p:anim by="(#ppt_w*0.50)" calcmode="lin" valueType="num">
                                      <p:cBhvr>
                                        <p:cTn id="34" dur="250" decel="50000" autoRev="1" fill="hold">
                                          <p:stCondLst>
                                            <p:cond delay="0"/>
                                          </p:stCondLst>
                                        </p:cTn>
                                        <p:tgtEl>
                                          <p:spTgt spid="41"/>
                                        </p:tgtEl>
                                        <p:attrNameLst>
                                          <p:attrName>ppt_x</p:attrName>
                                        </p:attrNameLst>
                                      </p:cBhvr>
                                    </p:anim>
                                    <p:anim from="(-#ppt_h/2)" to="(#ppt_y)" calcmode="lin" valueType="num">
                                      <p:cBhvr>
                                        <p:cTn id="35" dur="500" fill="hold">
                                          <p:stCondLst>
                                            <p:cond delay="0"/>
                                          </p:stCondLst>
                                        </p:cTn>
                                        <p:tgtEl>
                                          <p:spTgt spid="41"/>
                                        </p:tgtEl>
                                        <p:attrNameLst>
                                          <p:attrName>ppt_y</p:attrName>
                                        </p:attrNameLst>
                                      </p:cBhvr>
                                    </p:anim>
                                    <p:animRot by="21600000">
                                      <p:cBhvr>
                                        <p:cTn id="36" dur="500" fill="hold">
                                          <p:stCondLst>
                                            <p:cond delay="0"/>
                                          </p:stCondLst>
                                        </p:cTn>
                                        <p:tgtEl>
                                          <p:spTgt spid="41"/>
                                        </p:tgtEl>
                                        <p:attrNameLst>
                                          <p:attrName>r</p:attrName>
                                        </p:attrNameLst>
                                      </p:cBhvr>
                                    </p:animRot>
                                  </p:childTnLst>
                                </p:cTn>
                              </p:par>
                            </p:childTnLst>
                          </p:cTn>
                        </p:par>
                        <p:par>
                          <p:cTn id="37" fill="hold">
                            <p:stCondLst>
                              <p:cond delay="278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42"/>
                                        </p:tgtEl>
                                        <p:attrNameLst>
                                          <p:attrName>style.visibility</p:attrName>
                                        </p:attrNameLst>
                                      </p:cBhvr>
                                      <p:to>
                                        <p:strVal val="visible"/>
                                      </p:to>
                                    </p:set>
                                    <p:anim by="(-#ppt_w*2)" calcmode="lin" valueType="num">
                                      <p:cBhvr rctx="PPT">
                                        <p:cTn id="40" dur="250" autoRev="1" fill="hold">
                                          <p:stCondLst>
                                            <p:cond delay="0"/>
                                          </p:stCondLst>
                                        </p:cTn>
                                        <p:tgtEl>
                                          <p:spTgt spid="42"/>
                                        </p:tgtEl>
                                        <p:attrNameLst>
                                          <p:attrName>ppt_w</p:attrName>
                                        </p:attrNameLst>
                                      </p:cBhvr>
                                    </p:anim>
                                    <p:anim by="(#ppt_w*0.50)" calcmode="lin" valueType="num">
                                      <p:cBhvr>
                                        <p:cTn id="41" dur="250" decel="50000" autoRev="1" fill="hold">
                                          <p:stCondLst>
                                            <p:cond delay="0"/>
                                          </p:stCondLst>
                                        </p:cTn>
                                        <p:tgtEl>
                                          <p:spTgt spid="42"/>
                                        </p:tgtEl>
                                        <p:attrNameLst>
                                          <p:attrName>ppt_x</p:attrName>
                                        </p:attrNameLst>
                                      </p:cBhvr>
                                    </p:anim>
                                    <p:anim from="(-#ppt_h/2)" to="(#ppt_y)" calcmode="lin" valueType="num">
                                      <p:cBhvr>
                                        <p:cTn id="42" dur="500" fill="hold">
                                          <p:stCondLst>
                                            <p:cond delay="0"/>
                                          </p:stCondLst>
                                        </p:cTn>
                                        <p:tgtEl>
                                          <p:spTgt spid="42"/>
                                        </p:tgtEl>
                                        <p:attrNameLst>
                                          <p:attrName>ppt_y</p:attrName>
                                        </p:attrNameLst>
                                      </p:cBhvr>
                                    </p:anim>
                                    <p:animRot by="21600000">
                                      <p:cBhvr>
                                        <p:cTn id="43" dur="500" fill="hold">
                                          <p:stCondLst>
                                            <p:cond delay="0"/>
                                          </p:stCondLst>
                                        </p:cTn>
                                        <p:tgtEl>
                                          <p:spTgt spid="42"/>
                                        </p:tgtEl>
                                        <p:attrNameLst>
                                          <p:attrName>r</p:attrName>
                                        </p:attrNameLst>
                                      </p:cBhvr>
                                    </p:animRot>
                                  </p:childTnLst>
                                </p:cTn>
                              </p:par>
                            </p:childTnLst>
                          </p:cTn>
                        </p:par>
                        <p:par>
                          <p:cTn id="44" fill="hold">
                            <p:stCondLst>
                              <p:cond delay="3480"/>
                            </p:stCondLst>
                            <p:childTnLst>
                              <p:par>
                                <p:cTn id="45" presetID="31"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 calcmode="lin" valueType="num">
                                      <p:cBhvr>
                                        <p:cTn id="49" dur="500" fill="hold"/>
                                        <p:tgtEl>
                                          <p:spTgt spid="25"/>
                                        </p:tgtEl>
                                        <p:attrNameLst>
                                          <p:attrName>style.rotation</p:attrName>
                                        </p:attrNameLst>
                                      </p:cBhvr>
                                      <p:tavLst>
                                        <p:tav tm="0">
                                          <p:val>
                                            <p:fltVal val="90"/>
                                          </p:val>
                                        </p:tav>
                                        <p:tav tm="100000">
                                          <p:val>
                                            <p:fltVal val="0"/>
                                          </p:val>
                                        </p:tav>
                                      </p:tavLst>
                                    </p:anim>
                                    <p:animEffect transition="in" filter="fade">
                                      <p:cBhvr>
                                        <p:cTn id="50" dur="500"/>
                                        <p:tgtEl>
                                          <p:spTgt spid="25"/>
                                        </p:tgtEl>
                                      </p:cBhvr>
                                    </p:animEffect>
                                  </p:childTnLst>
                                </p:cTn>
                              </p:par>
                            </p:childTnLst>
                          </p:cTn>
                        </p:par>
                        <p:par>
                          <p:cTn id="51" fill="hold">
                            <p:stCondLst>
                              <p:cond delay="3980"/>
                            </p:stCondLst>
                            <p:childTnLst>
                              <p:par>
                                <p:cTn id="52" presetID="53" presetClass="entr" presetSubtype="16"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childTnLst>
                          </p:cTn>
                        </p:par>
                        <p:par>
                          <p:cTn id="57" fill="hold">
                            <p:stCondLst>
                              <p:cond delay="4480"/>
                            </p:stCondLst>
                            <p:childTnLst>
                              <p:par>
                                <p:cTn id="58" presetID="53" presetClass="entr" presetSubtype="16"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Effect transition="in" filter="fade">
                                      <p:cBhvr>
                                        <p:cTn id="62" dur="500"/>
                                        <p:tgtEl>
                                          <p:spTgt spid="49"/>
                                        </p:tgtEl>
                                      </p:cBhvr>
                                    </p:animEffect>
                                  </p:childTnLst>
                                </p:cTn>
                              </p:par>
                            </p:childTnLst>
                          </p:cTn>
                        </p:par>
                        <p:par>
                          <p:cTn id="63" fill="hold">
                            <p:stCondLst>
                              <p:cond delay="4980"/>
                            </p:stCondLst>
                            <p:childTnLst>
                              <p:par>
                                <p:cTn id="64" presetID="42" presetClass="entr" presetSubtype="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ppt_y+.1"/>
                                          </p:val>
                                        </p:tav>
                                        <p:tav tm="100000">
                                          <p:val>
                                            <p:strVal val="#ppt_y"/>
                                          </p:val>
                                        </p:tav>
                                      </p:tavLst>
                                    </p:anim>
                                  </p:childTnLst>
                                </p:cTn>
                              </p:par>
                            </p:childTnLst>
                          </p:cTn>
                        </p:par>
                        <p:par>
                          <p:cTn id="69" fill="hold">
                            <p:stCondLst>
                              <p:cond delay="548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45"/>
                                        </p:tgtEl>
                                        <p:attrNameLst>
                                          <p:attrName>style.visibility</p:attrName>
                                        </p:attrNameLst>
                                      </p:cBhvr>
                                      <p:to>
                                        <p:strVal val="visible"/>
                                      </p:to>
                                    </p:set>
                                    <p:anim by="(-#ppt_w*2)" calcmode="lin" valueType="num">
                                      <p:cBhvr rctx="PPT">
                                        <p:cTn id="72" dur="250" autoRev="1" fill="hold">
                                          <p:stCondLst>
                                            <p:cond delay="0"/>
                                          </p:stCondLst>
                                        </p:cTn>
                                        <p:tgtEl>
                                          <p:spTgt spid="45"/>
                                        </p:tgtEl>
                                        <p:attrNameLst>
                                          <p:attrName>ppt_w</p:attrName>
                                        </p:attrNameLst>
                                      </p:cBhvr>
                                    </p:anim>
                                    <p:anim by="(#ppt_w*0.50)" calcmode="lin" valueType="num">
                                      <p:cBhvr>
                                        <p:cTn id="73" dur="250" decel="50000" autoRev="1" fill="hold">
                                          <p:stCondLst>
                                            <p:cond delay="0"/>
                                          </p:stCondLst>
                                        </p:cTn>
                                        <p:tgtEl>
                                          <p:spTgt spid="45"/>
                                        </p:tgtEl>
                                        <p:attrNameLst>
                                          <p:attrName>ppt_x</p:attrName>
                                        </p:attrNameLst>
                                      </p:cBhvr>
                                    </p:anim>
                                    <p:anim from="(-#ppt_h/2)" to="(#ppt_y)" calcmode="lin" valueType="num">
                                      <p:cBhvr>
                                        <p:cTn id="74" dur="500" fill="hold">
                                          <p:stCondLst>
                                            <p:cond delay="0"/>
                                          </p:stCondLst>
                                        </p:cTn>
                                        <p:tgtEl>
                                          <p:spTgt spid="45"/>
                                        </p:tgtEl>
                                        <p:attrNameLst>
                                          <p:attrName>ppt_y</p:attrName>
                                        </p:attrNameLst>
                                      </p:cBhvr>
                                    </p:anim>
                                    <p:animRot by="21600000">
                                      <p:cBhvr>
                                        <p:cTn id="75" dur="500" fill="hold">
                                          <p:stCondLst>
                                            <p:cond delay="0"/>
                                          </p:stCondLst>
                                        </p:cTn>
                                        <p:tgtEl>
                                          <p:spTgt spid="45"/>
                                        </p:tgtEl>
                                        <p:attrNameLst>
                                          <p:attrName>r</p:attrName>
                                        </p:attrNameLst>
                                      </p:cBhvr>
                                    </p:animRot>
                                  </p:childTnLst>
                                </p:cTn>
                              </p:par>
                            </p:childTnLst>
                          </p:cTn>
                        </p:par>
                        <p:par>
                          <p:cTn id="76" fill="hold">
                            <p:stCondLst>
                              <p:cond delay="6130"/>
                            </p:stCondLst>
                            <p:childTnLst>
                              <p:par>
                                <p:cTn id="77" presetID="56" presetClass="entr" presetSubtype="0" fill="hold" grpId="0" nodeType="afterEffect">
                                  <p:stCondLst>
                                    <p:cond delay="0"/>
                                  </p:stCondLst>
                                  <p:iterate type="lt">
                                    <p:tmPct val="10000"/>
                                  </p:iterate>
                                  <p:childTnLst>
                                    <p:set>
                                      <p:cBhvr>
                                        <p:cTn id="78" dur="1" fill="hold">
                                          <p:stCondLst>
                                            <p:cond delay="0"/>
                                          </p:stCondLst>
                                        </p:cTn>
                                        <p:tgtEl>
                                          <p:spTgt spid="46"/>
                                        </p:tgtEl>
                                        <p:attrNameLst>
                                          <p:attrName>style.visibility</p:attrName>
                                        </p:attrNameLst>
                                      </p:cBhvr>
                                      <p:to>
                                        <p:strVal val="visible"/>
                                      </p:to>
                                    </p:set>
                                    <p:anim by="(-#ppt_w*2)" calcmode="lin" valueType="num">
                                      <p:cBhvr rctx="PPT">
                                        <p:cTn id="79" dur="250" autoRev="1" fill="hold">
                                          <p:stCondLst>
                                            <p:cond delay="0"/>
                                          </p:stCondLst>
                                        </p:cTn>
                                        <p:tgtEl>
                                          <p:spTgt spid="46"/>
                                        </p:tgtEl>
                                        <p:attrNameLst>
                                          <p:attrName>ppt_w</p:attrName>
                                        </p:attrNameLst>
                                      </p:cBhvr>
                                    </p:anim>
                                    <p:anim by="(#ppt_w*0.50)" calcmode="lin" valueType="num">
                                      <p:cBhvr>
                                        <p:cTn id="80" dur="250" decel="50000" autoRev="1" fill="hold">
                                          <p:stCondLst>
                                            <p:cond delay="0"/>
                                          </p:stCondLst>
                                        </p:cTn>
                                        <p:tgtEl>
                                          <p:spTgt spid="46"/>
                                        </p:tgtEl>
                                        <p:attrNameLst>
                                          <p:attrName>ppt_x</p:attrName>
                                        </p:attrNameLst>
                                      </p:cBhvr>
                                    </p:anim>
                                    <p:anim from="(-#ppt_h/2)" to="(#ppt_y)" calcmode="lin" valueType="num">
                                      <p:cBhvr>
                                        <p:cTn id="81" dur="500" fill="hold">
                                          <p:stCondLst>
                                            <p:cond delay="0"/>
                                          </p:stCondLst>
                                        </p:cTn>
                                        <p:tgtEl>
                                          <p:spTgt spid="46"/>
                                        </p:tgtEl>
                                        <p:attrNameLst>
                                          <p:attrName>ppt_y</p:attrName>
                                        </p:attrNameLst>
                                      </p:cBhvr>
                                    </p:anim>
                                    <p:animRot by="21600000">
                                      <p:cBhvr>
                                        <p:cTn id="82" dur="500" fill="hold">
                                          <p:stCondLst>
                                            <p:cond delay="0"/>
                                          </p:stCondLst>
                                        </p:cTn>
                                        <p:tgtEl>
                                          <p:spTgt spid="46"/>
                                        </p:tgtEl>
                                        <p:attrNameLst>
                                          <p:attrName>r</p:attrName>
                                        </p:attrNameLst>
                                      </p:cBhvr>
                                    </p:animRot>
                                  </p:childTnLst>
                                </p:cTn>
                              </p:par>
                            </p:childTnLst>
                          </p:cTn>
                        </p:par>
                        <p:par>
                          <p:cTn id="83" fill="hold">
                            <p:stCondLst>
                              <p:cond delay="6780"/>
                            </p:stCondLst>
                            <p:childTnLst>
                              <p:par>
                                <p:cTn id="84" presetID="31" presetClass="entr" presetSubtype="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fltVal val="0"/>
                                          </p:val>
                                        </p:tav>
                                        <p:tav tm="100000">
                                          <p:val>
                                            <p:strVal val="#ppt_w"/>
                                          </p:val>
                                        </p:tav>
                                      </p:tavLst>
                                    </p:anim>
                                    <p:anim calcmode="lin" valueType="num">
                                      <p:cBhvr>
                                        <p:cTn id="87" dur="500" fill="hold"/>
                                        <p:tgtEl>
                                          <p:spTgt spid="39"/>
                                        </p:tgtEl>
                                        <p:attrNameLst>
                                          <p:attrName>ppt_h</p:attrName>
                                        </p:attrNameLst>
                                      </p:cBhvr>
                                      <p:tavLst>
                                        <p:tav tm="0">
                                          <p:val>
                                            <p:fltVal val="0"/>
                                          </p:val>
                                        </p:tav>
                                        <p:tav tm="100000">
                                          <p:val>
                                            <p:strVal val="#ppt_h"/>
                                          </p:val>
                                        </p:tav>
                                      </p:tavLst>
                                    </p:anim>
                                    <p:anim calcmode="lin" valueType="num">
                                      <p:cBhvr>
                                        <p:cTn id="88" dur="500" fill="hold"/>
                                        <p:tgtEl>
                                          <p:spTgt spid="39"/>
                                        </p:tgtEl>
                                        <p:attrNameLst>
                                          <p:attrName>style.rotation</p:attrName>
                                        </p:attrNameLst>
                                      </p:cBhvr>
                                      <p:tavLst>
                                        <p:tav tm="0">
                                          <p:val>
                                            <p:fltVal val="90"/>
                                          </p:val>
                                        </p:tav>
                                        <p:tav tm="100000">
                                          <p:val>
                                            <p:fltVal val="0"/>
                                          </p:val>
                                        </p:tav>
                                      </p:tavLst>
                                    </p:anim>
                                    <p:animEffect transition="in" filter="fade">
                                      <p:cBhvr>
                                        <p:cTn id="8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5" grpId="0"/>
      <p:bldP spid="39" grpId="0"/>
      <p:bldP spid="41" grpId="0"/>
      <p:bldP spid="42" grpId="0"/>
      <p:bldP spid="45" grpId="0"/>
      <p:bldP spid="46" grpId="0"/>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2222992"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行业前景</a:t>
            </a:r>
            <a:endParaRPr lang="zh-CN" altLang="zh-CN" sz="3599" dirty="0"/>
          </a:p>
        </p:txBody>
      </p:sp>
      <p:sp>
        <p:nvSpPr>
          <p:cNvPr id="27" name="TextBox 26"/>
          <p:cNvSpPr txBox="1"/>
          <p:nvPr/>
        </p:nvSpPr>
        <p:spPr>
          <a:xfrm>
            <a:off x="2979696" y="375763"/>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Industry outlook</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5" name="图表 14"/>
          <p:cNvGraphicFramePr/>
          <p:nvPr/>
        </p:nvGraphicFramePr>
        <p:xfrm>
          <a:off x="4479506" y="1656966"/>
          <a:ext cx="6893723" cy="4151939"/>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p:cNvGrpSpPr/>
          <p:nvPr/>
        </p:nvGrpSpPr>
        <p:grpSpPr>
          <a:xfrm>
            <a:off x="1097203" y="1797335"/>
            <a:ext cx="2217567" cy="881896"/>
            <a:chOff x="374605" y="2088644"/>
            <a:chExt cx="2218080" cy="882100"/>
          </a:xfrm>
        </p:grpSpPr>
        <p:sp>
          <p:nvSpPr>
            <p:cNvPr id="17" name="TextBox 16"/>
            <p:cNvSpPr txBox="1"/>
            <p:nvPr/>
          </p:nvSpPr>
          <p:spPr>
            <a:xfrm>
              <a:off x="458740" y="2088644"/>
              <a:ext cx="1374899"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en-US" sz="1600" dirty="0">
                  <a:solidFill>
                    <a:schemeClr val="tx1">
                      <a:lumMod val="65000"/>
                      <a:lumOff val="35000"/>
                    </a:schemeClr>
                  </a:solidFill>
                </a:rPr>
                <a:t>发展趋势</a:t>
              </a:r>
            </a:p>
          </p:txBody>
        </p:sp>
        <p:sp>
          <p:nvSpPr>
            <p:cNvPr id="18" name="TextBox 17"/>
            <p:cNvSpPr txBox="1"/>
            <p:nvPr/>
          </p:nvSpPr>
          <p:spPr>
            <a:xfrm>
              <a:off x="458741" y="2493690"/>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00" dirty="0">
                  <a:solidFill>
                    <a:schemeClr val="tx1">
                      <a:lumMod val="65000"/>
                      <a:lumOff val="35000"/>
                    </a:schemeClr>
                  </a:solidFill>
                </a:rPr>
                <a:t>点击此处添加完成情况</a:t>
              </a:r>
              <a:endParaRPr lang="en-US" altLang="zh-CN" sz="1000" dirty="0">
                <a:solidFill>
                  <a:schemeClr val="tx1">
                    <a:lumMod val="65000"/>
                    <a:lumOff val="35000"/>
                  </a:schemeClr>
                </a:solidFill>
              </a:endParaRPr>
            </a:p>
            <a:p>
              <a:pPr>
                <a:lnSpc>
                  <a:spcPts val="1500"/>
                </a:lnSpc>
              </a:pPr>
              <a:r>
                <a:rPr lang="zh-CN" altLang="en-US" sz="1000" dirty="0">
                  <a:solidFill>
                    <a:schemeClr val="tx1">
                      <a:lumMod val="65000"/>
                      <a:lumOff val="35000"/>
                    </a:schemeClr>
                  </a:solidFill>
                </a:rPr>
                <a:t>点击此处添加完成情况具体内容</a:t>
              </a:r>
            </a:p>
          </p:txBody>
        </p:sp>
        <p:sp>
          <p:nvSpPr>
            <p:cNvPr id="19"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50000"/>
                <a:lumOff val="50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1097203" y="2679230"/>
            <a:ext cx="2217567" cy="881896"/>
            <a:chOff x="374605" y="2088644"/>
            <a:chExt cx="2218080" cy="882100"/>
          </a:xfrm>
        </p:grpSpPr>
        <p:sp>
          <p:nvSpPr>
            <p:cNvPr id="21" name="TextBox 20"/>
            <p:cNvSpPr txBox="1"/>
            <p:nvPr/>
          </p:nvSpPr>
          <p:spPr>
            <a:xfrm>
              <a:off x="458741" y="2088644"/>
              <a:ext cx="137489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en-US" sz="1600" dirty="0">
                  <a:solidFill>
                    <a:schemeClr val="tx1">
                      <a:lumMod val="65000"/>
                      <a:lumOff val="35000"/>
                    </a:schemeClr>
                  </a:solidFill>
                </a:rPr>
                <a:t>消费习惯</a:t>
              </a:r>
            </a:p>
          </p:txBody>
        </p:sp>
        <p:sp>
          <p:nvSpPr>
            <p:cNvPr id="22" name="TextBox 21"/>
            <p:cNvSpPr txBox="1"/>
            <p:nvPr/>
          </p:nvSpPr>
          <p:spPr>
            <a:xfrm>
              <a:off x="458741" y="2493690"/>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00" dirty="0">
                  <a:solidFill>
                    <a:schemeClr val="tx1">
                      <a:lumMod val="65000"/>
                      <a:lumOff val="35000"/>
                    </a:schemeClr>
                  </a:solidFill>
                </a:rPr>
                <a:t>点击此处添加完成情况</a:t>
              </a:r>
              <a:endParaRPr lang="en-US" altLang="zh-CN" sz="1000" dirty="0">
                <a:solidFill>
                  <a:schemeClr val="tx1">
                    <a:lumMod val="65000"/>
                    <a:lumOff val="35000"/>
                  </a:schemeClr>
                </a:solidFill>
              </a:endParaRPr>
            </a:p>
            <a:p>
              <a:pPr>
                <a:lnSpc>
                  <a:spcPts val="1500"/>
                </a:lnSpc>
              </a:pPr>
              <a:r>
                <a:rPr lang="zh-CN" altLang="en-US" sz="1000" dirty="0">
                  <a:solidFill>
                    <a:schemeClr val="tx1">
                      <a:lumMod val="65000"/>
                      <a:lumOff val="35000"/>
                    </a:schemeClr>
                  </a:solidFill>
                </a:rPr>
                <a:t>点击此处添加完成情况具体内容</a:t>
              </a:r>
            </a:p>
          </p:txBody>
        </p:sp>
        <p:sp>
          <p:nvSpPr>
            <p:cNvPr id="23"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4" name="组合 23"/>
          <p:cNvGrpSpPr/>
          <p:nvPr/>
        </p:nvGrpSpPr>
        <p:grpSpPr>
          <a:xfrm>
            <a:off x="1097203" y="3615119"/>
            <a:ext cx="2217567" cy="881895"/>
            <a:chOff x="374605" y="2088645"/>
            <a:chExt cx="2218080" cy="882099"/>
          </a:xfrm>
        </p:grpSpPr>
        <p:sp>
          <p:nvSpPr>
            <p:cNvPr id="25" name="TextBox 24"/>
            <p:cNvSpPr txBox="1"/>
            <p:nvPr/>
          </p:nvSpPr>
          <p:spPr>
            <a:xfrm>
              <a:off x="458741" y="2088645"/>
              <a:ext cx="137489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en-US" sz="1600" dirty="0">
                  <a:solidFill>
                    <a:schemeClr val="tx1">
                      <a:lumMod val="65000"/>
                      <a:lumOff val="35000"/>
                    </a:schemeClr>
                  </a:solidFill>
                </a:rPr>
                <a:t>政策扶持</a:t>
              </a:r>
            </a:p>
          </p:txBody>
        </p:sp>
        <p:sp>
          <p:nvSpPr>
            <p:cNvPr id="39" name="TextBox 38"/>
            <p:cNvSpPr txBox="1"/>
            <p:nvPr/>
          </p:nvSpPr>
          <p:spPr>
            <a:xfrm>
              <a:off x="458741" y="2493690"/>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00" dirty="0">
                  <a:solidFill>
                    <a:schemeClr val="tx1">
                      <a:lumMod val="65000"/>
                      <a:lumOff val="35000"/>
                    </a:schemeClr>
                  </a:solidFill>
                </a:rPr>
                <a:t>点击此处添加完成情况</a:t>
              </a:r>
              <a:endParaRPr lang="en-US" altLang="zh-CN" sz="1000" dirty="0">
                <a:solidFill>
                  <a:schemeClr val="tx1">
                    <a:lumMod val="65000"/>
                    <a:lumOff val="35000"/>
                  </a:schemeClr>
                </a:solidFill>
              </a:endParaRPr>
            </a:p>
            <a:p>
              <a:pPr>
                <a:lnSpc>
                  <a:spcPts val="1500"/>
                </a:lnSpc>
              </a:pPr>
              <a:r>
                <a:rPr lang="zh-CN" altLang="en-US" sz="1000" dirty="0">
                  <a:solidFill>
                    <a:schemeClr val="tx1">
                      <a:lumMod val="65000"/>
                      <a:lumOff val="35000"/>
                    </a:schemeClr>
                  </a:solidFill>
                </a:rPr>
                <a:t>点击此处添加完成情况具体内容</a:t>
              </a:r>
            </a:p>
          </p:txBody>
        </p:sp>
        <p:sp>
          <p:nvSpPr>
            <p:cNvPr id="40"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1" name="组合 40"/>
          <p:cNvGrpSpPr/>
          <p:nvPr/>
        </p:nvGrpSpPr>
        <p:grpSpPr>
          <a:xfrm>
            <a:off x="1097203" y="4533005"/>
            <a:ext cx="2217567" cy="881896"/>
            <a:chOff x="374605" y="2088644"/>
            <a:chExt cx="2218080" cy="882100"/>
          </a:xfrm>
        </p:grpSpPr>
        <p:sp>
          <p:nvSpPr>
            <p:cNvPr id="42" name="TextBox 41"/>
            <p:cNvSpPr txBox="1"/>
            <p:nvPr/>
          </p:nvSpPr>
          <p:spPr>
            <a:xfrm>
              <a:off x="458741" y="2088644"/>
              <a:ext cx="1374898"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en-US" sz="1600" dirty="0">
                  <a:solidFill>
                    <a:schemeClr val="tx1">
                      <a:lumMod val="65000"/>
                      <a:lumOff val="35000"/>
                    </a:schemeClr>
                  </a:solidFill>
                </a:rPr>
                <a:t>其他行业</a:t>
              </a:r>
            </a:p>
          </p:txBody>
        </p:sp>
        <p:sp>
          <p:nvSpPr>
            <p:cNvPr id="43" name="TextBox 42"/>
            <p:cNvSpPr txBox="1"/>
            <p:nvPr/>
          </p:nvSpPr>
          <p:spPr>
            <a:xfrm>
              <a:off x="458741" y="2493690"/>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000" dirty="0">
                  <a:solidFill>
                    <a:schemeClr val="tx1">
                      <a:lumMod val="65000"/>
                      <a:lumOff val="35000"/>
                    </a:schemeClr>
                  </a:solidFill>
                </a:rPr>
                <a:t>点击此处添加完成情况</a:t>
              </a:r>
              <a:endParaRPr lang="en-US" altLang="zh-CN" sz="1000" dirty="0">
                <a:solidFill>
                  <a:schemeClr val="tx1">
                    <a:lumMod val="65000"/>
                    <a:lumOff val="35000"/>
                  </a:schemeClr>
                </a:solidFill>
              </a:endParaRPr>
            </a:p>
            <a:p>
              <a:pPr>
                <a:lnSpc>
                  <a:spcPts val="1500"/>
                </a:lnSpc>
              </a:pPr>
              <a:r>
                <a:rPr lang="zh-CN" altLang="en-US" sz="1000" dirty="0">
                  <a:solidFill>
                    <a:schemeClr val="tx1">
                      <a:lumMod val="65000"/>
                      <a:lumOff val="35000"/>
                    </a:schemeClr>
                  </a:solidFill>
                </a:rPr>
                <a:t>点击此处添加完成情况具体内容</a:t>
              </a:r>
            </a:p>
          </p:txBody>
        </p:sp>
        <p:sp>
          <p:nvSpPr>
            <p:cNvPr id="44" name="Freeform 512"/>
            <p:cNvSpPr>
              <a:spLocks/>
            </p:cNvSpPr>
            <p:nvPr/>
          </p:nvSpPr>
          <p:spPr bwMode="auto">
            <a:xfrm>
              <a:off x="374605" y="2255331"/>
              <a:ext cx="84138" cy="16668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65000"/>
                    <a:lumOff val="35000"/>
                  </a:schemeClr>
                </a:solidFill>
              </a:endParaRPr>
            </a:p>
          </p:txBody>
        </p:sp>
      </p:grpSp>
    </p:spTree>
    <p:extLst>
      <p:ext uri="{BB962C8B-B14F-4D97-AF65-F5344CB8AC3E}">
        <p14:creationId xmlns:p14="http://schemas.microsoft.com/office/powerpoint/2010/main" val="71150033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47"/>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247"/>
                            </p:stCondLst>
                            <p:childTnLst>
                              <p:par>
                                <p:cTn id="31" presetID="5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747"/>
                            </p:stCondLst>
                            <p:childTnLst>
                              <p:par>
                                <p:cTn id="37" presetID="53"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3247"/>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747"/>
                            </p:stCondLst>
                            <p:childTnLst>
                              <p:par>
                                <p:cTn id="49" presetID="21"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Graphic spid="1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3" y="187481"/>
            <a:ext cx="318997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可行性分析</a:t>
            </a:r>
            <a:endParaRPr lang="zh-CN" altLang="zh-CN" sz="3599" dirty="0"/>
          </a:p>
        </p:txBody>
      </p:sp>
      <p:sp>
        <p:nvSpPr>
          <p:cNvPr id="27" name="TextBox 26"/>
          <p:cNvSpPr txBox="1"/>
          <p:nvPr/>
        </p:nvSpPr>
        <p:spPr>
          <a:xfrm>
            <a:off x="3503839" y="375763"/>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Feasibility analysis</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897455" y="2054897"/>
            <a:ext cx="2206634" cy="3591036"/>
            <a:chOff x="2894333" y="2055373"/>
            <a:chExt cx="2207145" cy="3591867"/>
          </a:xfrm>
        </p:grpSpPr>
        <p:sp>
          <p:nvSpPr>
            <p:cNvPr id="16" name="椭圆 15"/>
            <p:cNvSpPr/>
            <p:nvPr/>
          </p:nvSpPr>
          <p:spPr>
            <a:xfrm>
              <a:off x="2894333" y="5313335"/>
              <a:ext cx="2207145" cy="33390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2975120" y="2077799"/>
              <a:ext cx="2031445" cy="3405635"/>
              <a:chOff x="3546995" y="2016281"/>
              <a:chExt cx="1616382" cy="2709799"/>
            </a:xfrm>
          </p:grpSpPr>
          <p:sp>
            <p:nvSpPr>
              <p:cNvPr id="14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50"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151" name="组合 150"/>
              <p:cNvGrpSpPr/>
              <p:nvPr/>
            </p:nvGrpSpPr>
            <p:grpSpPr>
              <a:xfrm>
                <a:off x="3999883" y="4025097"/>
                <a:ext cx="716912" cy="700983"/>
                <a:chOff x="3759201" y="3508375"/>
                <a:chExt cx="828024" cy="809626"/>
              </a:xfrm>
            </p:grpSpPr>
            <p:sp>
              <p:nvSpPr>
                <p:cNvPr id="152"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3"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4"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5"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6"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7"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8"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9"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0"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1"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2"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3"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4"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5"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6"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7"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8"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9"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70"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71"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72"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73"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74"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grpSp>
          <p:nvGrpSpPr>
            <p:cNvPr id="18" name="Group 37"/>
            <p:cNvGrpSpPr>
              <a:grpSpLocks noChangeAspect="1"/>
            </p:cNvGrpSpPr>
            <p:nvPr/>
          </p:nvGrpSpPr>
          <p:grpSpPr bwMode="auto">
            <a:xfrm>
              <a:off x="2950075" y="2055373"/>
              <a:ext cx="2081532" cy="2518581"/>
              <a:chOff x="2250" y="790"/>
              <a:chExt cx="1205" cy="1458"/>
            </a:xfrm>
          </p:grpSpPr>
          <p:sp>
            <p:nvSpPr>
              <p:cNvPr id="19"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0"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1"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2"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3"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4"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5"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3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4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5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6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7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8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9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0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1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grpSp>
        <p:nvGrpSpPr>
          <p:cNvPr id="175" name="组合 174"/>
          <p:cNvGrpSpPr/>
          <p:nvPr/>
        </p:nvGrpSpPr>
        <p:grpSpPr>
          <a:xfrm>
            <a:off x="2264732" y="3895086"/>
            <a:ext cx="333946" cy="333946"/>
            <a:chOff x="2771800" y="2974815"/>
            <a:chExt cx="265776" cy="265776"/>
          </a:xfrm>
        </p:grpSpPr>
        <p:sp>
          <p:nvSpPr>
            <p:cNvPr id="176" name="椭圆 17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179" name="组合 178"/>
          <p:cNvGrpSpPr/>
          <p:nvPr/>
        </p:nvGrpSpPr>
        <p:grpSpPr>
          <a:xfrm>
            <a:off x="2264732" y="2266488"/>
            <a:ext cx="333946" cy="333946"/>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183" name="组合 182"/>
          <p:cNvGrpSpPr/>
          <p:nvPr/>
        </p:nvGrpSpPr>
        <p:grpSpPr>
          <a:xfrm>
            <a:off x="5414560" y="2266488"/>
            <a:ext cx="333946" cy="333946"/>
            <a:chOff x="2771800" y="2974815"/>
            <a:chExt cx="265776" cy="265776"/>
          </a:xfrm>
        </p:grpSpPr>
        <p:sp>
          <p:nvSpPr>
            <p:cNvPr id="184" name="椭圆 183"/>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187" name="组合 186"/>
          <p:cNvGrpSpPr/>
          <p:nvPr/>
        </p:nvGrpSpPr>
        <p:grpSpPr>
          <a:xfrm>
            <a:off x="5414560" y="3895086"/>
            <a:ext cx="333946" cy="333946"/>
            <a:chOff x="2771800" y="2974815"/>
            <a:chExt cx="265776" cy="265776"/>
          </a:xfrm>
        </p:grpSpPr>
        <p:sp>
          <p:nvSpPr>
            <p:cNvPr id="188" name="椭圆 18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191" name="TextBox 190"/>
          <p:cNvSpPr txBox="1"/>
          <p:nvPr/>
        </p:nvSpPr>
        <p:spPr>
          <a:xfrm>
            <a:off x="413220" y="3020426"/>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gn="r">
              <a:lnSpc>
                <a:spcPts val="2000"/>
              </a:lnSpc>
            </a:pPr>
            <a:r>
              <a:rPr lang="zh-CN" altLang="en-US" sz="1400" dirty="0">
                <a:solidFill>
                  <a:schemeClr val="tx1">
                    <a:lumMod val="65000"/>
                    <a:lumOff val="35000"/>
                  </a:schemeClr>
                </a:solidFill>
              </a:rPr>
              <a:t>点击此处添加内容</a:t>
            </a:r>
          </a:p>
          <a:p>
            <a:pPr algn="r">
              <a:lnSpc>
                <a:spcPts val="2000"/>
              </a:lnSpc>
            </a:pPr>
            <a:r>
              <a:rPr lang="zh-CN" altLang="en-US" sz="1400" dirty="0">
                <a:solidFill>
                  <a:schemeClr val="tx1">
                    <a:lumMod val="65000"/>
                    <a:lumOff val="35000"/>
                  </a:schemeClr>
                </a:solidFill>
              </a:rPr>
              <a:t>点击此处添加内容</a:t>
            </a:r>
          </a:p>
        </p:txBody>
      </p:sp>
      <p:sp>
        <p:nvSpPr>
          <p:cNvPr id="192" name="TextBox 191"/>
          <p:cNvSpPr txBox="1"/>
          <p:nvPr/>
        </p:nvSpPr>
        <p:spPr>
          <a:xfrm>
            <a:off x="564695" y="2687897"/>
            <a:ext cx="2000109" cy="400017"/>
          </a:xfrm>
          <a:prstGeom prst="rect">
            <a:avLst/>
          </a:prstGeom>
          <a:noFill/>
        </p:spPr>
        <p:txBody>
          <a:bodyPr wrap="square" rtlCol="0">
            <a:spAutoFit/>
          </a:bodyPr>
          <a:lstStyle/>
          <a:p>
            <a:pPr algn="r"/>
            <a:r>
              <a:rPr lang="zh-CN" altLang="en-US" sz="2000" dirty="0">
                <a:solidFill>
                  <a:srgbClr val="C00000"/>
                </a:solidFill>
                <a:latin typeface="微软雅黑" pitchFamily="34" charset="-122"/>
                <a:ea typeface="微软雅黑" pitchFamily="34" charset="-122"/>
              </a:rPr>
              <a:t>主要任务</a:t>
            </a:r>
            <a:endParaRPr lang="zh-CN" altLang="zh-CN" sz="2000" dirty="0">
              <a:solidFill>
                <a:srgbClr val="C00000"/>
              </a:solidFill>
              <a:latin typeface="微软雅黑" pitchFamily="34" charset="-122"/>
              <a:ea typeface="微软雅黑" pitchFamily="34" charset="-122"/>
            </a:endParaRPr>
          </a:p>
        </p:txBody>
      </p:sp>
      <p:sp>
        <p:nvSpPr>
          <p:cNvPr id="193" name="TextBox 192"/>
          <p:cNvSpPr txBox="1"/>
          <p:nvPr/>
        </p:nvSpPr>
        <p:spPr>
          <a:xfrm>
            <a:off x="538176" y="4712851"/>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gn="r">
              <a:lnSpc>
                <a:spcPts val="2000"/>
              </a:lnSpc>
            </a:pPr>
            <a:r>
              <a:rPr lang="zh-CN" altLang="en-US" sz="1400" dirty="0">
                <a:solidFill>
                  <a:schemeClr val="tx1">
                    <a:lumMod val="65000"/>
                    <a:lumOff val="35000"/>
                  </a:schemeClr>
                </a:solidFill>
              </a:rPr>
              <a:t>点击此处添加内容</a:t>
            </a:r>
          </a:p>
          <a:p>
            <a:pPr algn="r">
              <a:lnSpc>
                <a:spcPts val="2000"/>
              </a:lnSpc>
            </a:pPr>
            <a:r>
              <a:rPr lang="zh-CN" altLang="en-US" sz="1400" dirty="0">
                <a:solidFill>
                  <a:schemeClr val="tx1">
                    <a:lumMod val="65000"/>
                    <a:lumOff val="35000"/>
                  </a:schemeClr>
                </a:solidFill>
              </a:rPr>
              <a:t>点击此处添加内容</a:t>
            </a:r>
          </a:p>
        </p:txBody>
      </p:sp>
      <p:sp>
        <p:nvSpPr>
          <p:cNvPr id="194" name="TextBox 193"/>
          <p:cNvSpPr txBox="1"/>
          <p:nvPr/>
        </p:nvSpPr>
        <p:spPr>
          <a:xfrm>
            <a:off x="203488" y="4343528"/>
            <a:ext cx="2476732" cy="400017"/>
          </a:xfrm>
          <a:prstGeom prst="rect">
            <a:avLst/>
          </a:prstGeom>
          <a:noFill/>
        </p:spPr>
        <p:txBody>
          <a:bodyPr wrap="square" rtlCol="0">
            <a:spAutoFit/>
          </a:bodyPr>
          <a:lstStyle/>
          <a:p>
            <a:pPr algn="r"/>
            <a:r>
              <a:rPr lang="zh-CN" altLang="en-US" sz="2000" dirty="0">
                <a:solidFill>
                  <a:schemeClr val="accent1">
                    <a:lumMod val="75000"/>
                  </a:schemeClr>
                </a:solidFill>
                <a:latin typeface="微软雅黑" pitchFamily="34" charset="-122"/>
                <a:ea typeface="微软雅黑" pitchFamily="34" charset="-122"/>
              </a:rPr>
              <a:t>资金运转</a:t>
            </a:r>
            <a:endParaRPr lang="zh-CN" altLang="zh-CN" sz="2000" dirty="0">
              <a:solidFill>
                <a:schemeClr val="accent1">
                  <a:lumMod val="75000"/>
                </a:schemeClr>
              </a:solidFill>
              <a:latin typeface="微软雅黑" pitchFamily="34" charset="-122"/>
              <a:ea typeface="微软雅黑" pitchFamily="34" charset="-122"/>
            </a:endParaRPr>
          </a:p>
        </p:txBody>
      </p:sp>
      <p:sp>
        <p:nvSpPr>
          <p:cNvPr id="195" name="TextBox 194"/>
          <p:cNvSpPr txBox="1"/>
          <p:nvPr/>
        </p:nvSpPr>
        <p:spPr>
          <a:xfrm>
            <a:off x="5501406" y="2960662"/>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196" name="TextBox 195"/>
          <p:cNvSpPr txBox="1"/>
          <p:nvPr/>
        </p:nvSpPr>
        <p:spPr>
          <a:xfrm>
            <a:off x="5424334" y="2647179"/>
            <a:ext cx="2476732" cy="400017"/>
          </a:xfrm>
          <a:prstGeom prst="rect">
            <a:avLst/>
          </a:prstGeom>
          <a:noFill/>
        </p:spPr>
        <p:txBody>
          <a:bodyPr wrap="square" rtlCol="0">
            <a:spAutoFit/>
          </a:bodyPr>
          <a:lstStyle/>
          <a:p>
            <a:r>
              <a:rPr lang="zh-CN" altLang="en-US" sz="2000" dirty="0">
                <a:solidFill>
                  <a:srgbClr val="00B050"/>
                </a:solidFill>
                <a:latin typeface="微软雅黑" pitchFamily="34" charset="-122"/>
                <a:ea typeface="微软雅黑" pitchFamily="34" charset="-122"/>
              </a:rPr>
              <a:t>团队协作能力</a:t>
            </a:r>
            <a:endParaRPr lang="zh-CN" altLang="zh-CN" sz="2000" dirty="0">
              <a:solidFill>
                <a:srgbClr val="00B050"/>
              </a:solidFill>
              <a:latin typeface="微软雅黑" pitchFamily="34" charset="-122"/>
              <a:ea typeface="微软雅黑" pitchFamily="34" charset="-122"/>
            </a:endParaRPr>
          </a:p>
        </p:txBody>
      </p:sp>
      <p:sp>
        <p:nvSpPr>
          <p:cNvPr id="197" name="TextBox 196"/>
          <p:cNvSpPr txBox="1"/>
          <p:nvPr/>
        </p:nvSpPr>
        <p:spPr>
          <a:xfrm>
            <a:off x="5451265" y="4658707"/>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198" name="TextBox 197"/>
          <p:cNvSpPr txBox="1"/>
          <p:nvPr/>
        </p:nvSpPr>
        <p:spPr>
          <a:xfrm>
            <a:off x="5431330" y="4288087"/>
            <a:ext cx="2476732" cy="400017"/>
          </a:xfrm>
          <a:prstGeom prst="rect">
            <a:avLst/>
          </a:prstGeom>
          <a:noFill/>
        </p:spPr>
        <p:txBody>
          <a:bodyPr wrap="square" rtlCol="0">
            <a:spAutoFit/>
          </a:bodyPr>
          <a:lstStyle/>
          <a:p>
            <a:r>
              <a:rPr lang="zh-CN" altLang="en-US" sz="2000" dirty="0">
                <a:solidFill>
                  <a:srgbClr val="E27100"/>
                </a:solidFill>
                <a:latin typeface="微软雅黑" pitchFamily="34" charset="-122"/>
                <a:ea typeface="微软雅黑" pitchFamily="34" charset="-122"/>
              </a:rPr>
              <a:t>科学的操作方式</a:t>
            </a:r>
            <a:endParaRPr lang="zh-CN" altLang="zh-CN" sz="2000" dirty="0">
              <a:solidFill>
                <a:srgbClr val="E27100"/>
              </a:solidFill>
              <a:latin typeface="微软雅黑" pitchFamily="34" charset="-122"/>
              <a:ea typeface="微软雅黑" pitchFamily="34" charset="-122"/>
            </a:endParaRPr>
          </a:p>
        </p:txBody>
      </p:sp>
      <p:sp>
        <p:nvSpPr>
          <p:cNvPr id="199" name="Freeform 512"/>
          <p:cNvSpPr>
            <a:spLocks/>
          </p:cNvSpPr>
          <p:nvPr/>
        </p:nvSpPr>
        <p:spPr bwMode="auto">
          <a:xfrm>
            <a:off x="8403287" y="2338432"/>
            <a:ext cx="113496" cy="224850"/>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rgbClr val="3399FF"/>
              </a:solidFill>
            </a:endParaRPr>
          </a:p>
        </p:txBody>
      </p:sp>
      <p:sp>
        <p:nvSpPr>
          <p:cNvPr id="200" name="TextBox 199"/>
          <p:cNvSpPr txBox="1"/>
          <p:nvPr/>
        </p:nvSpPr>
        <p:spPr>
          <a:xfrm>
            <a:off x="8527607" y="2238139"/>
            <a:ext cx="3002904" cy="463529"/>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分析结果</a:t>
            </a:r>
            <a:r>
              <a:rPr lang="zh-CN" altLang="zh-CN" sz="2400" dirty="0">
                <a:solidFill>
                  <a:schemeClr val="tx1">
                    <a:lumMod val="65000"/>
                    <a:lumOff val="35000"/>
                  </a:schemeClr>
                </a:solidFill>
                <a:latin typeface="微软雅黑" pitchFamily="34" charset="-122"/>
                <a:ea typeface="微软雅黑" pitchFamily="34" charset="-122"/>
              </a:rPr>
              <a:t>概述</a:t>
            </a:r>
          </a:p>
        </p:txBody>
      </p:sp>
      <p:sp>
        <p:nvSpPr>
          <p:cNvPr id="201" name="TextBox 200"/>
          <p:cNvSpPr txBox="1"/>
          <p:nvPr/>
        </p:nvSpPr>
        <p:spPr>
          <a:xfrm>
            <a:off x="8538984" y="2779641"/>
            <a:ext cx="2925403" cy="201546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zh-CN" sz="1600" dirty="0"/>
              <a:t>“策略先行，经营致胜，管理为本”的商业推广理念，一步一个脚印发展成为东莞同类企业中经营范围最广、在行业内颇具影响力的企业。</a:t>
            </a:r>
            <a:endParaRPr lang="zh-CN" altLang="en-US" sz="1600" dirty="0"/>
          </a:p>
        </p:txBody>
      </p:sp>
    </p:spTree>
    <p:extLst>
      <p:ext uri="{BB962C8B-B14F-4D97-AF65-F5344CB8AC3E}">
        <p14:creationId xmlns:p14="http://schemas.microsoft.com/office/powerpoint/2010/main" val="233142743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6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8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380"/>
                            </p:stCondLst>
                            <p:childTnLst>
                              <p:par>
                                <p:cTn id="31" presetID="10" presetClass="entr" presetSubtype="0" fill="hold" nodeType="afterEffect">
                                  <p:stCondLst>
                                    <p:cond delay="0"/>
                                  </p:stCondLst>
                                  <p:childTnLst>
                                    <p:set>
                                      <p:cBhvr>
                                        <p:cTn id="32" dur="1" fill="hold">
                                          <p:stCondLst>
                                            <p:cond delay="0"/>
                                          </p:stCondLst>
                                        </p:cTn>
                                        <p:tgtEl>
                                          <p:spTgt spid="179"/>
                                        </p:tgtEl>
                                        <p:attrNameLst>
                                          <p:attrName>style.visibility</p:attrName>
                                        </p:attrNameLst>
                                      </p:cBhvr>
                                      <p:to>
                                        <p:strVal val="visible"/>
                                      </p:to>
                                    </p:set>
                                    <p:animEffect transition="in" filter="fade">
                                      <p:cBhvr>
                                        <p:cTn id="33" dur="250"/>
                                        <p:tgtEl>
                                          <p:spTgt spid="179"/>
                                        </p:tgtEl>
                                      </p:cBhvr>
                                    </p:animEffect>
                                  </p:childTnLst>
                                </p:cTn>
                              </p:par>
                            </p:childTnLst>
                          </p:cTn>
                        </p:par>
                        <p:par>
                          <p:cTn id="34" fill="hold">
                            <p:stCondLst>
                              <p:cond delay="2630"/>
                            </p:stCondLst>
                            <p:childTnLst>
                              <p:par>
                                <p:cTn id="35" presetID="41" presetClass="entr" presetSubtype="0" fill="hold" grpId="0" nodeType="afterEffect">
                                  <p:stCondLst>
                                    <p:cond delay="0"/>
                                  </p:stCondLst>
                                  <p:iterate type="lt">
                                    <p:tmPct val="6667"/>
                                  </p:iterate>
                                  <p:childTnLst>
                                    <p:set>
                                      <p:cBhvr>
                                        <p:cTn id="36" dur="1" fill="hold">
                                          <p:stCondLst>
                                            <p:cond delay="0"/>
                                          </p:stCondLst>
                                        </p:cTn>
                                        <p:tgtEl>
                                          <p:spTgt spid="192"/>
                                        </p:tgtEl>
                                        <p:attrNameLst>
                                          <p:attrName>style.visibility</p:attrName>
                                        </p:attrNameLst>
                                      </p:cBhvr>
                                      <p:to>
                                        <p:strVal val="visible"/>
                                      </p:to>
                                    </p:set>
                                    <p:anim calcmode="lin" valueType="num">
                                      <p:cBhvr>
                                        <p:cTn id="37" dur="500" fill="hold"/>
                                        <p:tgtEl>
                                          <p:spTgt spid="19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2"/>
                                        </p:tgtEl>
                                        <p:attrNameLst>
                                          <p:attrName>ppt_y</p:attrName>
                                        </p:attrNameLst>
                                      </p:cBhvr>
                                      <p:tavLst>
                                        <p:tav tm="0">
                                          <p:val>
                                            <p:strVal val="#ppt_y"/>
                                          </p:val>
                                        </p:tav>
                                        <p:tav tm="100000">
                                          <p:val>
                                            <p:strVal val="#ppt_y"/>
                                          </p:val>
                                        </p:tav>
                                      </p:tavLst>
                                    </p:anim>
                                    <p:anim calcmode="lin" valueType="num">
                                      <p:cBhvr>
                                        <p:cTn id="39" dur="500" fill="hold"/>
                                        <p:tgtEl>
                                          <p:spTgt spid="19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2"/>
                                        </p:tgtEl>
                                      </p:cBhvr>
                                    </p:animEffect>
                                  </p:childTnLst>
                                </p:cTn>
                              </p:par>
                            </p:childTnLst>
                          </p:cTn>
                        </p:par>
                        <p:par>
                          <p:cTn id="42" fill="hold">
                            <p:stCondLst>
                              <p:cond delay="3230"/>
                            </p:stCondLst>
                            <p:childTnLst>
                              <p:par>
                                <p:cTn id="43" presetID="41" presetClass="entr" presetSubtype="0" fill="hold" grpId="0" nodeType="afterEffect">
                                  <p:stCondLst>
                                    <p:cond delay="0"/>
                                  </p:stCondLst>
                                  <p:iterate type="lt">
                                    <p:tmPct val="6667"/>
                                  </p:iterate>
                                  <p:childTnLst>
                                    <p:set>
                                      <p:cBhvr>
                                        <p:cTn id="44" dur="1" fill="hold">
                                          <p:stCondLst>
                                            <p:cond delay="0"/>
                                          </p:stCondLst>
                                        </p:cTn>
                                        <p:tgtEl>
                                          <p:spTgt spid="191"/>
                                        </p:tgtEl>
                                        <p:attrNameLst>
                                          <p:attrName>style.visibility</p:attrName>
                                        </p:attrNameLst>
                                      </p:cBhvr>
                                      <p:to>
                                        <p:strVal val="visible"/>
                                      </p:to>
                                    </p:set>
                                    <p:anim calcmode="lin" valueType="num">
                                      <p:cBhvr>
                                        <p:cTn id="45" dur="250" fill="hold"/>
                                        <p:tgtEl>
                                          <p:spTgt spid="191"/>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191"/>
                                        </p:tgtEl>
                                        <p:attrNameLst>
                                          <p:attrName>ppt_y</p:attrName>
                                        </p:attrNameLst>
                                      </p:cBhvr>
                                      <p:tavLst>
                                        <p:tav tm="0">
                                          <p:val>
                                            <p:strVal val="#ppt_y"/>
                                          </p:val>
                                        </p:tav>
                                        <p:tav tm="100000">
                                          <p:val>
                                            <p:strVal val="#ppt_y"/>
                                          </p:val>
                                        </p:tav>
                                      </p:tavLst>
                                    </p:anim>
                                    <p:anim calcmode="lin" valueType="num">
                                      <p:cBhvr>
                                        <p:cTn id="47" dur="250" fill="hold"/>
                                        <p:tgtEl>
                                          <p:spTgt spid="191"/>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19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191"/>
                                        </p:tgtEl>
                                      </p:cBhvr>
                                    </p:animEffect>
                                  </p:childTnLst>
                                </p:cTn>
                              </p:par>
                            </p:childTnLst>
                          </p:cTn>
                        </p:par>
                        <p:par>
                          <p:cTn id="50" fill="hold">
                            <p:stCondLst>
                              <p:cond delay="3730"/>
                            </p:stCondLst>
                            <p:childTnLst>
                              <p:par>
                                <p:cTn id="51" presetID="10" presetClass="entr" presetSubtype="0" fill="hold" nodeType="afterEffect">
                                  <p:stCondLst>
                                    <p:cond delay="0"/>
                                  </p:stCondLst>
                                  <p:childTnLst>
                                    <p:set>
                                      <p:cBhvr>
                                        <p:cTn id="52" dur="1" fill="hold">
                                          <p:stCondLst>
                                            <p:cond delay="0"/>
                                          </p:stCondLst>
                                        </p:cTn>
                                        <p:tgtEl>
                                          <p:spTgt spid="175"/>
                                        </p:tgtEl>
                                        <p:attrNameLst>
                                          <p:attrName>style.visibility</p:attrName>
                                        </p:attrNameLst>
                                      </p:cBhvr>
                                      <p:to>
                                        <p:strVal val="visible"/>
                                      </p:to>
                                    </p:set>
                                    <p:animEffect transition="in" filter="fade">
                                      <p:cBhvr>
                                        <p:cTn id="53" dur="250"/>
                                        <p:tgtEl>
                                          <p:spTgt spid="175"/>
                                        </p:tgtEl>
                                      </p:cBhvr>
                                    </p:animEffect>
                                  </p:childTnLst>
                                </p:cTn>
                              </p:par>
                            </p:childTnLst>
                          </p:cTn>
                        </p:par>
                        <p:par>
                          <p:cTn id="54" fill="hold">
                            <p:stCondLst>
                              <p:cond delay="3980"/>
                            </p:stCondLst>
                            <p:childTnLst>
                              <p:par>
                                <p:cTn id="55" presetID="41" presetClass="entr" presetSubtype="0" fill="hold" grpId="0" nodeType="afterEffect">
                                  <p:stCondLst>
                                    <p:cond delay="0"/>
                                  </p:stCondLst>
                                  <p:iterate type="lt">
                                    <p:tmPct val="6667"/>
                                  </p:iterate>
                                  <p:childTnLst>
                                    <p:set>
                                      <p:cBhvr>
                                        <p:cTn id="56" dur="1" fill="hold">
                                          <p:stCondLst>
                                            <p:cond delay="0"/>
                                          </p:stCondLst>
                                        </p:cTn>
                                        <p:tgtEl>
                                          <p:spTgt spid="194"/>
                                        </p:tgtEl>
                                        <p:attrNameLst>
                                          <p:attrName>style.visibility</p:attrName>
                                        </p:attrNameLst>
                                      </p:cBhvr>
                                      <p:to>
                                        <p:strVal val="visible"/>
                                      </p:to>
                                    </p:set>
                                    <p:anim calcmode="lin" valueType="num">
                                      <p:cBhvr>
                                        <p:cTn id="57" dur="500" fill="hold"/>
                                        <p:tgtEl>
                                          <p:spTgt spid="19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4"/>
                                        </p:tgtEl>
                                        <p:attrNameLst>
                                          <p:attrName>ppt_y</p:attrName>
                                        </p:attrNameLst>
                                      </p:cBhvr>
                                      <p:tavLst>
                                        <p:tav tm="0">
                                          <p:val>
                                            <p:strVal val="#ppt_y"/>
                                          </p:val>
                                        </p:tav>
                                        <p:tav tm="100000">
                                          <p:val>
                                            <p:strVal val="#ppt_y"/>
                                          </p:val>
                                        </p:tav>
                                      </p:tavLst>
                                    </p:anim>
                                    <p:anim calcmode="lin" valueType="num">
                                      <p:cBhvr>
                                        <p:cTn id="59" dur="500" fill="hold"/>
                                        <p:tgtEl>
                                          <p:spTgt spid="19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94"/>
                                        </p:tgtEl>
                                      </p:cBhvr>
                                    </p:animEffect>
                                  </p:childTnLst>
                                </p:cTn>
                              </p:par>
                            </p:childTnLst>
                          </p:cTn>
                        </p:par>
                        <p:par>
                          <p:cTn id="62" fill="hold">
                            <p:stCondLst>
                              <p:cond delay="4580"/>
                            </p:stCondLst>
                            <p:childTnLst>
                              <p:par>
                                <p:cTn id="63" presetID="41" presetClass="entr" presetSubtype="0" fill="hold" grpId="0" nodeType="afterEffect">
                                  <p:stCondLst>
                                    <p:cond delay="0"/>
                                  </p:stCondLst>
                                  <p:iterate type="lt">
                                    <p:tmPct val="6667"/>
                                  </p:iterate>
                                  <p:childTnLst>
                                    <p:set>
                                      <p:cBhvr>
                                        <p:cTn id="64" dur="1" fill="hold">
                                          <p:stCondLst>
                                            <p:cond delay="0"/>
                                          </p:stCondLst>
                                        </p:cTn>
                                        <p:tgtEl>
                                          <p:spTgt spid="193"/>
                                        </p:tgtEl>
                                        <p:attrNameLst>
                                          <p:attrName>style.visibility</p:attrName>
                                        </p:attrNameLst>
                                      </p:cBhvr>
                                      <p:to>
                                        <p:strVal val="visible"/>
                                      </p:to>
                                    </p:set>
                                    <p:anim calcmode="lin" valueType="num">
                                      <p:cBhvr>
                                        <p:cTn id="65" dur="250" fill="hold"/>
                                        <p:tgtEl>
                                          <p:spTgt spid="193"/>
                                        </p:tgtEl>
                                        <p:attrNameLst>
                                          <p:attrName>ppt_x</p:attrName>
                                        </p:attrNameLst>
                                      </p:cBhvr>
                                      <p:tavLst>
                                        <p:tav tm="0">
                                          <p:val>
                                            <p:strVal val="#ppt_x"/>
                                          </p:val>
                                        </p:tav>
                                        <p:tav tm="50000">
                                          <p:val>
                                            <p:strVal val="#ppt_x+.1"/>
                                          </p:val>
                                        </p:tav>
                                        <p:tav tm="100000">
                                          <p:val>
                                            <p:strVal val="#ppt_x"/>
                                          </p:val>
                                        </p:tav>
                                      </p:tavLst>
                                    </p:anim>
                                    <p:anim calcmode="lin" valueType="num">
                                      <p:cBhvr>
                                        <p:cTn id="66" dur="250" fill="hold"/>
                                        <p:tgtEl>
                                          <p:spTgt spid="193"/>
                                        </p:tgtEl>
                                        <p:attrNameLst>
                                          <p:attrName>ppt_y</p:attrName>
                                        </p:attrNameLst>
                                      </p:cBhvr>
                                      <p:tavLst>
                                        <p:tav tm="0">
                                          <p:val>
                                            <p:strVal val="#ppt_y"/>
                                          </p:val>
                                        </p:tav>
                                        <p:tav tm="100000">
                                          <p:val>
                                            <p:strVal val="#ppt_y"/>
                                          </p:val>
                                        </p:tav>
                                      </p:tavLst>
                                    </p:anim>
                                    <p:anim calcmode="lin" valueType="num">
                                      <p:cBhvr>
                                        <p:cTn id="67" dur="250" fill="hold"/>
                                        <p:tgtEl>
                                          <p:spTgt spid="193"/>
                                        </p:tgtEl>
                                        <p:attrNameLst>
                                          <p:attrName>ppt_h</p:attrName>
                                        </p:attrNameLst>
                                      </p:cBhvr>
                                      <p:tavLst>
                                        <p:tav tm="0">
                                          <p:val>
                                            <p:strVal val="#ppt_h/10"/>
                                          </p:val>
                                        </p:tav>
                                        <p:tav tm="50000">
                                          <p:val>
                                            <p:strVal val="#ppt_h+.01"/>
                                          </p:val>
                                        </p:tav>
                                        <p:tav tm="100000">
                                          <p:val>
                                            <p:strVal val="#ppt_h"/>
                                          </p:val>
                                        </p:tav>
                                      </p:tavLst>
                                    </p:anim>
                                    <p:anim calcmode="lin" valueType="num">
                                      <p:cBhvr>
                                        <p:cTn id="68" dur="250" fill="hold"/>
                                        <p:tgtEl>
                                          <p:spTgt spid="19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250" tmFilter="0,0; .5, 1; 1, 1"/>
                                        <p:tgtEl>
                                          <p:spTgt spid="193"/>
                                        </p:tgtEl>
                                      </p:cBhvr>
                                    </p:animEffect>
                                  </p:childTnLst>
                                </p:cTn>
                              </p:par>
                            </p:childTnLst>
                          </p:cTn>
                        </p:par>
                        <p:par>
                          <p:cTn id="70" fill="hold">
                            <p:stCondLst>
                              <p:cond delay="5080"/>
                            </p:stCondLst>
                            <p:childTnLst>
                              <p:par>
                                <p:cTn id="71" presetID="10" presetClass="entr" presetSubtype="0" fill="hold" nodeType="afterEffect">
                                  <p:stCondLst>
                                    <p:cond delay="0"/>
                                  </p:stCondLst>
                                  <p:childTnLst>
                                    <p:set>
                                      <p:cBhvr>
                                        <p:cTn id="72" dur="1" fill="hold">
                                          <p:stCondLst>
                                            <p:cond delay="0"/>
                                          </p:stCondLst>
                                        </p:cTn>
                                        <p:tgtEl>
                                          <p:spTgt spid="183"/>
                                        </p:tgtEl>
                                        <p:attrNameLst>
                                          <p:attrName>style.visibility</p:attrName>
                                        </p:attrNameLst>
                                      </p:cBhvr>
                                      <p:to>
                                        <p:strVal val="visible"/>
                                      </p:to>
                                    </p:set>
                                    <p:animEffect transition="in" filter="fade">
                                      <p:cBhvr>
                                        <p:cTn id="73" dur="250"/>
                                        <p:tgtEl>
                                          <p:spTgt spid="183"/>
                                        </p:tgtEl>
                                      </p:cBhvr>
                                    </p:animEffect>
                                  </p:childTnLst>
                                </p:cTn>
                              </p:par>
                            </p:childTnLst>
                          </p:cTn>
                        </p:par>
                        <p:par>
                          <p:cTn id="74" fill="hold">
                            <p:stCondLst>
                              <p:cond delay="5330"/>
                            </p:stCondLst>
                            <p:childTnLst>
                              <p:par>
                                <p:cTn id="75" presetID="41" presetClass="entr" presetSubtype="0" fill="hold" grpId="0" nodeType="afterEffect">
                                  <p:stCondLst>
                                    <p:cond delay="0"/>
                                  </p:stCondLst>
                                  <p:iterate type="lt">
                                    <p:tmPct val="6667"/>
                                  </p:iterate>
                                  <p:childTnLst>
                                    <p:set>
                                      <p:cBhvr>
                                        <p:cTn id="76" dur="1" fill="hold">
                                          <p:stCondLst>
                                            <p:cond delay="0"/>
                                          </p:stCondLst>
                                        </p:cTn>
                                        <p:tgtEl>
                                          <p:spTgt spid="196"/>
                                        </p:tgtEl>
                                        <p:attrNameLst>
                                          <p:attrName>style.visibility</p:attrName>
                                        </p:attrNameLst>
                                      </p:cBhvr>
                                      <p:to>
                                        <p:strVal val="visible"/>
                                      </p:to>
                                    </p:set>
                                    <p:anim calcmode="lin" valueType="num">
                                      <p:cBhvr>
                                        <p:cTn id="77" dur="500" fill="hold"/>
                                        <p:tgtEl>
                                          <p:spTgt spid="19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6"/>
                                        </p:tgtEl>
                                        <p:attrNameLst>
                                          <p:attrName>ppt_y</p:attrName>
                                        </p:attrNameLst>
                                      </p:cBhvr>
                                      <p:tavLst>
                                        <p:tav tm="0">
                                          <p:val>
                                            <p:strVal val="#ppt_y"/>
                                          </p:val>
                                        </p:tav>
                                        <p:tav tm="100000">
                                          <p:val>
                                            <p:strVal val="#ppt_y"/>
                                          </p:val>
                                        </p:tav>
                                      </p:tavLst>
                                    </p:anim>
                                    <p:anim calcmode="lin" valueType="num">
                                      <p:cBhvr>
                                        <p:cTn id="79" dur="500" fill="hold"/>
                                        <p:tgtEl>
                                          <p:spTgt spid="19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6"/>
                                        </p:tgtEl>
                                      </p:cBhvr>
                                    </p:animEffect>
                                  </p:childTnLst>
                                </p:cTn>
                              </p:par>
                            </p:childTnLst>
                          </p:cTn>
                        </p:par>
                        <p:par>
                          <p:cTn id="82" fill="hold">
                            <p:stCondLst>
                              <p:cond delay="5997"/>
                            </p:stCondLst>
                            <p:childTnLst>
                              <p:par>
                                <p:cTn id="83" presetID="41" presetClass="entr" presetSubtype="0" fill="hold" grpId="0" nodeType="afterEffect">
                                  <p:stCondLst>
                                    <p:cond delay="0"/>
                                  </p:stCondLst>
                                  <p:iterate type="lt">
                                    <p:tmPct val="6667"/>
                                  </p:iterate>
                                  <p:childTnLst>
                                    <p:set>
                                      <p:cBhvr>
                                        <p:cTn id="84" dur="1" fill="hold">
                                          <p:stCondLst>
                                            <p:cond delay="0"/>
                                          </p:stCondLst>
                                        </p:cTn>
                                        <p:tgtEl>
                                          <p:spTgt spid="195"/>
                                        </p:tgtEl>
                                        <p:attrNameLst>
                                          <p:attrName>style.visibility</p:attrName>
                                        </p:attrNameLst>
                                      </p:cBhvr>
                                      <p:to>
                                        <p:strVal val="visible"/>
                                      </p:to>
                                    </p:set>
                                    <p:anim calcmode="lin" valueType="num">
                                      <p:cBhvr>
                                        <p:cTn id="85" dur="250" fill="hold"/>
                                        <p:tgtEl>
                                          <p:spTgt spid="195"/>
                                        </p:tgtEl>
                                        <p:attrNameLst>
                                          <p:attrName>ppt_x</p:attrName>
                                        </p:attrNameLst>
                                      </p:cBhvr>
                                      <p:tavLst>
                                        <p:tav tm="0">
                                          <p:val>
                                            <p:strVal val="#ppt_x"/>
                                          </p:val>
                                        </p:tav>
                                        <p:tav tm="50000">
                                          <p:val>
                                            <p:strVal val="#ppt_x+.1"/>
                                          </p:val>
                                        </p:tav>
                                        <p:tav tm="100000">
                                          <p:val>
                                            <p:strVal val="#ppt_x"/>
                                          </p:val>
                                        </p:tav>
                                      </p:tavLst>
                                    </p:anim>
                                    <p:anim calcmode="lin" valueType="num">
                                      <p:cBhvr>
                                        <p:cTn id="86" dur="250" fill="hold"/>
                                        <p:tgtEl>
                                          <p:spTgt spid="195"/>
                                        </p:tgtEl>
                                        <p:attrNameLst>
                                          <p:attrName>ppt_y</p:attrName>
                                        </p:attrNameLst>
                                      </p:cBhvr>
                                      <p:tavLst>
                                        <p:tav tm="0">
                                          <p:val>
                                            <p:strVal val="#ppt_y"/>
                                          </p:val>
                                        </p:tav>
                                        <p:tav tm="100000">
                                          <p:val>
                                            <p:strVal val="#ppt_y"/>
                                          </p:val>
                                        </p:tav>
                                      </p:tavLst>
                                    </p:anim>
                                    <p:anim calcmode="lin" valueType="num">
                                      <p:cBhvr>
                                        <p:cTn id="87" dur="250" fill="hold"/>
                                        <p:tgtEl>
                                          <p:spTgt spid="195"/>
                                        </p:tgtEl>
                                        <p:attrNameLst>
                                          <p:attrName>ppt_h</p:attrName>
                                        </p:attrNameLst>
                                      </p:cBhvr>
                                      <p:tavLst>
                                        <p:tav tm="0">
                                          <p:val>
                                            <p:strVal val="#ppt_h/10"/>
                                          </p:val>
                                        </p:tav>
                                        <p:tav tm="50000">
                                          <p:val>
                                            <p:strVal val="#ppt_h+.01"/>
                                          </p:val>
                                        </p:tav>
                                        <p:tav tm="100000">
                                          <p:val>
                                            <p:strVal val="#ppt_h"/>
                                          </p:val>
                                        </p:tav>
                                      </p:tavLst>
                                    </p:anim>
                                    <p:anim calcmode="lin" valueType="num">
                                      <p:cBhvr>
                                        <p:cTn id="88" dur="250" fill="hold"/>
                                        <p:tgtEl>
                                          <p:spTgt spid="19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250" tmFilter="0,0; .5, 1; 1, 1"/>
                                        <p:tgtEl>
                                          <p:spTgt spid="195"/>
                                        </p:tgtEl>
                                      </p:cBhvr>
                                    </p:animEffect>
                                  </p:childTnLst>
                                </p:cTn>
                              </p:par>
                            </p:childTnLst>
                          </p:cTn>
                        </p:par>
                        <p:par>
                          <p:cTn id="90" fill="hold">
                            <p:stCondLst>
                              <p:cond delay="6497"/>
                            </p:stCondLst>
                            <p:childTnLst>
                              <p:par>
                                <p:cTn id="91" presetID="10" presetClass="entr" presetSubtype="0" fill="hold" nodeType="afterEffect">
                                  <p:stCondLst>
                                    <p:cond delay="0"/>
                                  </p:stCondLst>
                                  <p:childTnLst>
                                    <p:set>
                                      <p:cBhvr>
                                        <p:cTn id="92" dur="1" fill="hold">
                                          <p:stCondLst>
                                            <p:cond delay="0"/>
                                          </p:stCondLst>
                                        </p:cTn>
                                        <p:tgtEl>
                                          <p:spTgt spid="187"/>
                                        </p:tgtEl>
                                        <p:attrNameLst>
                                          <p:attrName>style.visibility</p:attrName>
                                        </p:attrNameLst>
                                      </p:cBhvr>
                                      <p:to>
                                        <p:strVal val="visible"/>
                                      </p:to>
                                    </p:set>
                                    <p:animEffect transition="in" filter="fade">
                                      <p:cBhvr>
                                        <p:cTn id="93" dur="250"/>
                                        <p:tgtEl>
                                          <p:spTgt spid="187"/>
                                        </p:tgtEl>
                                      </p:cBhvr>
                                    </p:animEffect>
                                  </p:childTnLst>
                                </p:cTn>
                              </p:par>
                            </p:childTnLst>
                          </p:cTn>
                        </p:par>
                        <p:par>
                          <p:cTn id="94" fill="hold">
                            <p:stCondLst>
                              <p:cond delay="6747"/>
                            </p:stCondLst>
                            <p:childTnLst>
                              <p:par>
                                <p:cTn id="95" presetID="41" presetClass="entr" presetSubtype="0" fill="hold" grpId="0" nodeType="afterEffect">
                                  <p:stCondLst>
                                    <p:cond delay="0"/>
                                  </p:stCondLst>
                                  <p:iterate type="lt">
                                    <p:tmPct val="6667"/>
                                  </p:iterate>
                                  <p:childTnLst>
                                    <p:set>
                                      <p:cBhvr>
                                        <p:cTn id="96" dur="1" fill="hold">
                                          <p:stCondLst>
                                            <p:cond delay="0"/>
                                          </p:stCondLst>
                                        </p:cTn>
                                        <p:tgtEl>
                                          <p:spTgt spid="198"/>
                                        </p:tgtEl>
                                        <p:attrNameLst>
                                          <p:attrName>style.visibility</p:attrName>
                                        </p:attrNameLst>
                                      </p:cBhvr>
                                      <p:to>
                                        <p:strVal val="visible"/>
                                      </p:to>
                                    </p:set>
                                    <p:anim calcmode="lin" valueType="num">
                                      <p:cBhvr>
                                        <p:cTn id="97" dur="500" fill="hold"/>
                                        <p:tgtEl>
                                          <p:spTgt spid="19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98"/>
                                        </p:tgtEl>
                                        <p:attrNameLst>
                                          <p:attrName>ppt_y</p:attrName>
                                        </p:attrNameLst>
                                      </p:cBhvr>
                                      <p:tavLst>
                                        <p:tav tm="0">
                                          <p:val>
                                            <p:strVal val="#ppt_y"/>
                                          </p:val>
                                        </p:tav>
                                        <p:tav tm="100000">
                                          <p:val>
                                            <p:strVal val="#ppt_y"/>
                                          </p:val>
                                        </p:tav>
                                      </p:tavLst>
                                    </p:anim>
                                    <p:anim calcmode="lin" valueType="num">
                                      <p:cBhvr>
                                        <p:cTn id="99" dur="500" fill="hold"/>
                                        <p:tgtEl>
                                          <p:spTgt spid="19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9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98"/>
                                        </p:tgtEl>
                                      </p:cBhvr>
                                    </p:animEffect>
                                  </p:childTnLst>
                                </p:cTn>
                              </p:par>
                            </p:childTnLst>
                          </p:cTn>
                        </p:par>
                        <p:par>
                          <p:cTn id="102" fill="hold">
                            <p:stCondLst>
                              <p:cond delay="7447"/>
                            </p:stCondLst>
                            <p:childTnLst>
                              <p:par>
                                <p:cTn id="103" presetID="41" presetClass="entr" presetSubtype="0" fill="hold" grpId="0" nodeType="afterEffect">
                                  <p:stCondLst>
                                    <p:cond delay="0"/>
                                  </p:stCondLst>
                                  <p:iterate type="lt">
                                    <p:tmPct val="6667"/>
                                  </p:iterate>
                                  <p:childTnLst>
                                    <p:set>
                                      <p:cBhvr>
                                        <p:cTn id="104" dur="1" fill="hold">
                                          <p:stCondLst>
                                            <p:cond delay="0"/>
                                          </p:stCondLst>
                                        </p:cTn>
                                        <p:tgtEl>
                                          <p:spTgt spid="197"/>
                                        </p:tgtEl>
                                        <p:attrNameLst>
                                          <p:attrName>style.visibility</p:attrName>
                                        </p:attrNameLst>
                                      </p:cBhvr>
                                      <p:to>
                                        <p:strVal val="visible"/>
                                      </p:to>
                                    </p:set>
                                    <p:anim calcmode="lin" valueType="num">
                                      <p:cBhvr>
                                        <p:cTn id="105" dur="250" fill="hold"/>
                                        <p:tgtEl>
                                          <p:spTgt spid="197"/>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197"/>
                                        </p:tgtEl>
                                        <p:attrNameLst>
                                          <p:attrName>ppt_y</p:attrName>
                                        </p:attrNameLst>
                                      </p:cBhvr>
                                      <p:tavLst>
                                        <p:tav tm="0">
                                          <p:val>
                                            <p:strVal val="#ppt_y"/>
                                          </p:val>
                                        </p:tav>
                                        <p:tav tm="100000">
                                          <p:val>
                                            <p:strVal val="#ppt_y"/>
                                          </p:val>
                                        </p:tav>
                                      </p:tavLst>
                                    </p:anim>
                                    <p:anim calcmode="lin" valueType="num">
                                      <p:cBhvr>
                                        <p:cTn id="107" dur="250" fill="hold"/>
                                        <p:tgtEl>
                                          <p:spTgt spid="197"/>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197"/>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197"/>
                                        </p:tgtEl>
                                      </p:cBhvr>
                                    </p:animEffect>
                                  </p:childTnLst>
                                </p:cTn>
                              </p:par>
                            </p:childTnLst>
                          </p:cTn>
                        </p:par>
                        <p:par>
                          <p:cTn id="110" fill="hold">
                            <p:stCondLst>
                              <p:cond delay="7947"/>
                            </p:stCondLst>
                            <p:childTnLst>
                              <p:par>
                                <p:cTn id="111" presetID="22" presetClass="entr" presetSubtype="8" fill="hold" grpId="0" nodeType="afterEffect">
                                  <p:stCondLst>
                                    <p:cond delay="0"/>
                                  </p:stCondLst>
                                  <p:childTnLst>
                                    <p:set>
                                      <p:cBhvr>
                                        <p:cTn id="112" dur="1" fill="hold">
                                          <p:stCondLst>
                                            <p:cond delay="0"/>
                                          </p:stCondLst>
                                        </p:cTn>
                                        <p:tgtEl>
                                          <p:spTgt spid="199"/>
                                        </p:tgtEl>
                                        <p:attrNameLst>
                                          <p:attrName>style.visibility</p:attrName>
                                        </p:attrNameLst>
                                      </p:cBhvr>
                                      <p:to>
                                        <p:strVal val="visible"/>
                                      </p:to>
                                    </p:set>
                                    <p:animEffect transition="in" filter="wipe(left)">
                                      <p:cBhvr>
                                        <p:cTn id="113" dur="250"/>
                                        <p:tgtEl>
                                          <p:spTgt spid="199"/>
                                        </p:tgtEl>
                                      </p:cBhvr>
                                    </p:animEffect>
                                  </p:childTnLst>
                                </p:cTn>
                              </p:par>
                            </p:childTnLst>
                          </p:cTn>
                        </p:par>
                        <p:par>
                          <p:cTn id="114" fill="hold">
                            <p:stCondLst>
                              <p:cond delay="8197"/>
                            </p:stCondLst>
                            <p:childTnLst>
                              <p:par>
                                <p:cTn id="115" presetID="41" presetClass="entr" presetSubtype="0" fill="hold" grpId="0" nodeType="afterEffect">
                                  <p:stCondLst>
                                    <p:cond delay="0"/>
                                  </p:stCondLst>
                                  <p:iterate type="lt">
                                    <p:tmPct val="6667"/>
                                  </p:iterate>
                                  <p:childTnLst>
                                    <p:set>
                                      <p:cBhvr>
                                        <p:cTn id="116" dur="1" fill="hold">
                                          <p:stCondLst>
                                            <p:cond delay="0"/>
                                          </p:stCondLst>
                                        </p:cTn>
                                        <p:tgtEl>
                                          <p:spTgt spid="200"/>
                                        </p:tgtEl>
                                        <p:attrNameLst>
                                          <p:attrName>style.visibility</p:attrName>
                                        </p:attrNameLst>
                                      </p:cBhvr>
                                      <p:to>
                                        <p:strVal val="visible"/>
                                      </p:to>
                                    </p:set>
                                    <p:anim calcmode="lin" valueType="num">
                                      <p:cBhvr>
                                        <p:cTn id="117"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200"/>
                                        </p:tgtEl>
                                        <p:attrNameLst>
                                          <p:attrName>ppt_y</p:attrName>
                                        </p:attrNameLst>
                                      </p:cBhvr>
                                      <p:tavLst>
                                        <p:tav tm="0">
                                          <p:val>
                                            <p:strVal val="#ppt_y"/>
                                          </p:val>
                                        </p:tav>
                                        <p:tav tm="100000">
                                          <p:val>
                                            <p:strVal val="#ppt_y"/>
                                          </p:val>
                                        </p:tav>
                                      </p:tavLst>
                                    </p:anim>
                                    <p:anim calcmode="lin" valueType="num">
                                      <p:cBhvr>
                                        <p:cTn id="119"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200"/>
                                        </p:tgtEl>
                                      </p:cBhvr>
                                    </p:animEffect>
                                  </p:childTnLst>
                                </p:cTn>
                              </p:par>
                            </p:childTnLst>
                          </p:cTn>
                        </p:par>
                        <p:par>
                          <p:cTn id="122" fill="hold">
                            <p:stCondLst>
                              <p:cond delay="8863"/>
                            </p:stCondLst>
                            <p:childTnLst>
                              <p:par>
                                <p:cTn id="123" presetID="42" presetClass="entr" presetSubtype="0" fill="hold" grpId="0" nodeType="afterEffect">
                                  <p:stCondLst>
                                    <p:cond delay="0"/>
                                  </p:stCondLst>
                                  <p:childTnLst>
                                    <p:set>
                                      <p:cBhvr>
                                        <p:cTn id="124" dur="1" fill="hold">
                                          <p:stCondLst>
                                            <p:cond delay="0"/>
                                          </p:stCondLst>
                                        </p:cTn>
                                        <p:tgtEl>
                                          <p:spTgt spid="201"/>
                                        </p:tgtEl>
                                        <p:attrNameLst>
                                          <p:attrName>style.visibility</p:attrName>
                                        </p:attrNameLst>
                                      </p:cBhvr>
                                      <p:to>
                                        <p:strVal val="visible"/>
                                      </p:to>
                                    </p:set>
                                    <p:animEffect transition="in" filter="fade">
                                      <p:cBhvr>
                                        <p:cTn id="125" dur="500"/>
                                        <p:tgtEl>
                                          <p:spTgt spid="201"/>
                                        </p:tgtEl>
                                      </p:cBhvr>
                                    </p:animEffect>
                                    <p:anim calcmode="lin" valueType="num">
                                      <p:cBhvr>
                                        <p:cTn id="126" dur="500" fill="hold"/>
                                        <p:tgtEl>
                                          <p:spTgt spid="201"/>
                                        </p:tgtEl>
                                        <p:attrNameLst>
                                          <p:attrName>ppt_x</p:attrName>
                                        </p:attrNameLst>
                                      </p:cBhvr>
                                      <p:tavLst>
                                        <p:tav tm="0">
                                          <p:val>
                                            <p:strVal val="#ppt_x"/>
                                          </p:val>
                                        </p:tav>
                                        <p:tav tm="100000">
                                          <p:val>
                                            <p:strVal val="#ppt_x"/>
                                          </p:val>
                                        </p:tav>
                                      </p:tavLst>
                                    </p:anim>
                                    <p:anim calcmode="lin" valueType="num">
                                      <p:cBhvr>
                                        <p:cTn id="127" dur="500" fill="hold"/>
                                        <p:tgtEl>
                                          <p:spTgt spid="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91" grpId="0"/>
      <p:bldP spid="192" grpId="0"/>
      <p:bldP spid="193" grpId="0"/>
      <p:bldP spid="194" grpId="0"/>
      <p:bldP spid="195" grpId="0"/>
      <p:bldP spid="196" grpId="0"/>
      <p:bldP spid="197" grpId="0"/>
      <p:bldP spid="198" grpId="0"/>
      <p:bldP spid="199" grpId="0" animBg="1"/>
      <p:bldP spid="200" grpId="0"/>
      <p:bldP spid="20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5" y="1628800"/>
            <a:ext cx="8408402" cy="41764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前言"/>
          <p:cNvSpPr>
            <a:spLocks noChangeArrowheads="1"/>
          </p:cNvSpPr>
          <p:nvPr/>
        </p:nvSpPr>
        <p:spPr bwMode="auto">
          <a:xfrm>
            <a:off x="404681" y="908720"/>
            <a:ext cx="4612786"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t>前言</a:t>
            </a:r>
            <a:r>
              <a:rPr lang="zh-CN" altLang="en-US" sz="3600" b="1" dirty="0"/>
              <a:t> </a:t>
            </a:r>
            <a:r>
              <a:rPr lang="en-US" altLang="zh-CN" sz="3600" b="1" dirty="0"/>
              <a:t>/</a:t>
            </a:r>
            <a:r>
              <a:rPr lang="zh-CN" altLang="en-US" sz="3600" b="1" dirty="0"/>
              <a:t>  </a:t>
            </a:r>
            <a:r>
              <a:rPr lang="en-US" altLang="zh-CN" sz="3600" dirty="0">
                <a:latin typeface="Impact MT Std" pitchFamily="34" charset="0"/>
              </a:rPr>
              <a:t>INTRODUCTION</a:t>
            </a:r>
            <a:endParaRPr lang="zh-CN" altLang="en-US" sz="3600" dirty="0">
              <a:latin typeface="Impact MT Std" pitchFamily="34" charset="0"/>
              <a:sym typeface="Impact" pitchFamily="34" charset="0"/>
            </a:endParaRPr>
          </a:p>
        </p:txBody>
      </p:sp>
      <p:sp>
        <p:nvSpPr>
          <p:cNvPr id="7" name="TextBox 504"/>
          <p:cNvSpPr txBox="1"/>
          <p:nvPr/>
        </p:nvSpPr>
        <p:spPr>
          <a:xfrm>
            <a:off x="430677" y="1815053"/>
            <a:ext cx="7488832" cy="370870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a:solidFill>
                  <a:schemeClr val="tx1"/>
                </a:solidFill>
                <a:sym typeface="微软雅黑" pitchFamily="34" charset="-122"/>
              </a:rPr>
              <a:t>首先</a:t>
            </a:r>
            <a:r>
              <a:rPr lang="zh-CN" altLang="en-US" dirty="0">
                <a:solidFill>
                  <a:schemeClr val="tx1"/>
                </a:solidFill>
                <a:sym typeface="微软雅黑"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tx1"/>
                </a:solidFill>
              </a:rPr>
              <a:t>您的内容打在这里，或者通过复制您的文本后，在此框中选择粘贴，并选择只保留文字。</a:t>
            </a:r>
            <a:r>
              <a:rPr lang="zh-CN" altLang="en-US" dirty="0">
                <a:solidFill>
                  <a:schemeClr val="tx1"/>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tx1"/>
              </a:solidFill>
              <a:sym typeface="微软雅黑" pitchFamily="34" charset="-122"/>
            </a:endParaRPr>
          </a:p>
          <a:p>
            <a:pPr algn="just">
              <a:lnSpc>
                <a:spcPct val="150000"/>
              </a:lnSpc>
              <a:spcAft>
                <a:spcPts val="1200"/>
              </a:spcAft>
            </a:pPr>
            <a:r>
              <a:rPr lang="zh-CN" altLang="en-US" dirty="0">
                <a:solidFill>
                  <a:schemeClr val="tx1"/>
                </a:solidFill>
                <a:sym typeface="微软雅黑" pitchFamily="34" charset="-122"/>
              </a:rPr>
              <a:t>右键点击图片选择设置图片格式可直接替换图片。</a:t>
            </a:r>
            <a:r>
              <a:rPr lang="zh-CN" altLang="en-US" dirty="0">
                <a:solidFill>
                  <a:schemeClr val="tx1"/>
                </a:solidFill>
              </a:rPr>
              <a:t>您的内容打在这里，或者通过复制您的文本后，在此框中选择粘贴，并选择只保留文字。</a:t>
            </a:r>
            <a:r>
              <a:rPr lang="zh-CN" altLang="en-US" dirty="0">
                <a:solidFill>
                  <a:schemeClr val="tx1"/>
                </a:solidFill>
                <a:sym typeface="微软雅黑" pitchFamily="34" charset="-122"/>
              </a:rPr>
              <a:t>在此录入上述图表的描述说明，在此录入上述图表的综合描述说明，在此录入上述图表的综合描述说明，在此录入上述图表的综合描述说明在此录入上述图表的综合描述说明。</a:t>
            </a:r>
            <a:endParaRPr lang="en-US" altLang="zh-CN" dirty="0">
              <a:solidFill>
                <a:schemeClr val="tx1"/>
              </a:solidFill>
              <a:sym typeface="微软雅黑" pitchFamily="34" charset="-122"/>
            </a:endParaRPr>
          </a:p>
        </p:txBody>
      </p:sp>
      <p:grpSp>
        <p:nvGrpSpPr>
          <p:cNvPr id="16" name="组合 15"/>
          <p:cNvGrpSpPr/>
          <p:nvPr/>
        </p:nvGrpSpPr>
        <p:grpSpPr>
          <a:xfrm>
            <a:off x="8043985" y="2132856"/>
            <a:ext cx="715716" cy="719823"/>
            <a:chOff x="1721162" y="4373847"/>
            <a:chExt cx="715716" cy="719823"/>
          </a:xfrm>
        </p:grpSpPr>
        <p:sp>
          <p:nvSpPr>
            <p:cNvPr id="17" name="Oval 28"/>
            <p:cNvSpPr/>
            <p:nvPr/>
          </p:nvSpPr>
          <p:spPr>
            <a:xfrm>
              <a:off x="1721162" y="4373847"/>
              <a:ext cx="715716" cy="719823"/>
            </a:xfrm>
            <a:prstGeom prst="ellipse">
              <a:avLst/>
            </a:prstGeom>
            <a:solidFill>
              <a:schemeClr val="tx1">
                <a:lumMod val="95000"/>
                <a:lumOff val="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tx2">
                    <a:lumMod val="50000"/>
                  </a:schemeClr>
                </a:solidFill>
              </a:endParaRPr>
            </a:p>
          </p:txBody>
        </p:sp>
        <p:sp>
          <p:nvSpPr>
            <p:cNvPr id="18"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矩形 47"/>
          <p:cNvSpPr>
            <a:spLocks noChangeArrowheads="1"/>
          </p:cNvSpPr>
          <p:nvPr/>
        </p:nvSpPr>
        <p:spPr bwMode="auto">
          <a:xfrm>
            <a:off x="8605763" y="3476601"/>
            <a:ext cx="3468488"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latin typeface="微软雅黑" panose="020B0503020204020204" pitchFamily="34" charset="-122"/>
                <a:ea typeface="微软雅黑" panose="020B0503020204020204" pitchFamily="34" charset="-122"/>
                <a:sym typeface="微软雅黑" pitchFamily="34" charset="-122"/>
              </a:rPr>
              <a:t>现任职销售部经理，毕业于美国麻省理工大学设计系，曾获全国“十佳青年”。</a:t>
            </a:r>
            <a:endParaRPr lang="en-US" altLang="zh-CN" sz="1400" dirty="0">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r>
              <a:rPr lang="zh-CN" altLang="en-US" sz="1400" dirty="0">
                <a:latin typeface="微软雅黑" panose="020B0503020204020204" pitchFamily="34" charset="-122"/>
                <a:ea typeface="微软雅黑" panose="020B0503020204020204" pitchFamily="34" charset="-122"/>
                <a:sym typeface="微软雅黑" pitchFamily="34" charset="-122"/>
              </a:rPr>
              <a:t>相信在我的带领下，公司一定会步入一个新的纪元，开拓创新。</a:t>
            </a:r>
          </a:p>
        </p:txBody>
      </p:sp>
      <p:sp>
        <p:nvSpPr>
          <p:cNvPr id="21" name="矩形 3"/>
          <p:cNvSpPr>
            <a:spLocks noChangeArrowheads="1"/>
          </p:cNvSpPr>
          <p:nvPr/>
        </p:nvSpPr>
        <p:spPr bwMode="auto">
          <a:xfrm>
            <a:off x="8622286" y="2924944"/>
            <a:ext cx="1703016"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latin typeface="微软雅黑" panose="020B0503020204020204" pitchFamily="34" charset="-122"/>
                <a:ea typeface="微软雅黑" panose="020B0503020204020204" pitchFamily="34" charset="-122"/>
                <a:cs typeface="Arial" panose="020B0604020202020204" pitchFamily="34" charset="0"/>
              </a:rPr>
              <a:t>汇报人：</a:t>
            </a:r>
            <a:r>
              <a:rPr lang="en-US" altLang="zh-CN" sz="2000" b="1" dirty="0">
                <a:latin typeface="微软雅黑" panose="020B0503020204020204" pitchFamily="34" charset="-122"/>
                <a:ea typeface="微软雅黑" panose="020B0503020204020204" pitchFamily="34" charset="-122"/>
                <a:cs typeface="Arial" panose="020B0604020202020204" pitchFamily="34" charset="0"/>
              </a:rPr>
              <a:t>XXX</a:t>
            </a:r>
            <a:endParaRPr lang="zh-CN" altLang="en-US" sz="20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21"/>
          <p:cNvSpPr/>
          <p:nvPr/>
        </p:nvSpPr>
        <p:spPr>
          <a:xfrm>
            <a:off x="8681409" y="3385895"/>
            <a:ext cx="599800" cy="405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9296259" y="3385895"/>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39841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7"/>
                                        </p:tgtEl>
                                        <p:attrNameLst>
                                          <p:attrName>style.visibility</p:attrName>
                                        </p:attrNameLst>
                                      </p:cBhvr>
                                      <p:to>
                                        <p:strVal val="visible"/>
                                      </p:to>
                                    </p:set>
                                    <p:animEffect transition="in" filter="fade">
                                      <p:cBhvr>
                                        <p:cTn id="14" dur="100"/>
                                        <p:tgtEl>
                                          <p:spTgt spid="7"/>
                                        </p:tgtEl>
                                      </p:cBhvr>
                                    </p:animEffect>
                                  </p:childTnLst>
                                </p:cTn>
                              </p:par>
                            </p:childTnLst>
                          </p:cTn>
                        </p:par>
                        <p:par>
                          <p:cTn id="15" fill="hold">
                            <p:stCondLst>
                              <p:cond delay="466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516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566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616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750"/>
                                        <p:tgtEl>
                                          <p:spTgt spid="23"/>
                                        </p:tgtEl>
                                      </p:cBhvr>
                                    </p:animEffect>
                                  </p:childTnLst>
                                </p:cTn>
                              </p:par>
                            </p:childTnLst>
                          </p:cTn>
                        </p:par>
                        <p:par>
                          <p:cTn id="33" fill="hold">
                            <p:stCondLst>
                              <p:cond delay="691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20" grpId="0"/>
      <p:bldP spid="21" grpId="0"/>
      <p:bldP spid="22" grpId="0" animBg="1"/>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3" y="187481"/>
            <a:ext cx="318997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线下推广方案</a:t>
            </a:r>
          </a:p>
        </p:txBody>
      </p:sp>
      <p:sp>
        <p:nvSpPr>
          <p:cNvPr id="27" name="TextBox 26"/>
          <p:cNvSpPr txBox="1"/>
          <p:nvPr/>
        </p:nvSpPr>
        <p:spPr>
          <a:xfrm>
            <a:off x="3875622" y="356718"/>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Line extension scheme</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rot="10800000">
            <a:off x="1476651" y="4024968"/>
            <a:ext cx="1968044" cy="1853771"/>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0800000">
            <a:off x="3824891" y="4024968"/>
            <a:ext cx="1968044" cy="1853771"/>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0800000">
            <a:off x="6201904" y="4024968"/>
            <a:ext cx="1968044" cy="1853771"/>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0800000">
            <a:off x="8578663" y="4024968"/>
            <a:ext cx="1968044" cy="1853771"/>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76651" y="3186962"/>
            <a:ext cx="1968044" cy="838006"/>
          </a:xfrm>
          <a:prstGeom prst="rect">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8"/>
          <p:cNvSpPr txBox="1"/>
          <p:nvPr/>
        </p:nvSpPr>
        <p:spPr>
          <a:xfrm>
            <a:off x="1988539" y="3207319"/>
            <a:ext cx="944270" cy="830805"/>
          </a:xfrm>
          <a:prstGeom prst="rect">
            <a:avLst/>
          </a:prstGeom>
          <a:noFill/>
        </p:spPr>
        <p:txBody>
          <a:bodyPr wrap="none" rtlCol="0">
            <a:spAutoFit/>
          </a:bodyPr>
          <a:lstStyle/>
          <a:p>
            <a:pPr algn="ctr"/>
            <a:r>
              <a:rPr lang="en-US" altLang="zh-CN"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p:cNvSpPr/>
          <p:nvPr/>
        </p:nvSpPr>
        <p:spPr>
          <a:xfrm>
            <a:off x="3828700" y="3186962"/>
            <a:ext cx="1968044" cy="838006"/>
          </a:xfrm>
          <a:prstGeom prst="rect">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40"/>
          <p:cNvSpPr txBox="1"/>
          <p:nvPr/>
        </p:nvSpPr>
        <p:spPr>
          <a:xfrm>
            <a:off x="4340588" y="3207319"/>
            <a:ext cx="944271" cy="830805"/>
          </a:xfrm>
          <a:prstGeom prst="rect">
            <a:avLst/>
          </a:prstGeom>
          <a:noFill/>
        </p:spPr>
        <p:txBody>
          <a:bodyPr wrap="none" rtlCol="0">
            <a:spAutoFit/>
          </a:bodyPr>
          <a:lstStyle/>
          <a:p>
            <a:pPr algn="ctr"/>
            <a:r>
              <a:rPr lang="en-US" altLang="zh-CN"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p:cNvSpPr/>
          <p:nvPr/>
        </p:nvSpPr>
        <p:spPr>
          <a:xfrm>
            <a:off x="6201904" y="3186962"/>
            <a:ext cx="1968044" cy="838006"/>
          </a:xfrm>
          <a:prstGeom prst="rect">
            <a:avLst/>
          </a:pr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57"/>
          <p:cNvSpPr txBox="1"/>
          <p:nvPr/>
        </p:nvSpPr>
        <p:spPr>
          <a:xfrm>
            <a:off x="6713792" y="3207319"/>
            <a:ext cx="944271" cy="830805"/>
          </a:xfrm>
          <a:prstGeom prst="rect">
            <a:avLst/>
          </a:prstGeom>
          <a:noFill/>
        </p:spPr>
        <p:txBody>
          <a:bodyPr wrap="none" rtlCol="0">
            <a:spAutoFit/>
          </a:bodyPr>
          <a:lstStyle/>
          <a:p>
            <a:pPr algn="ctr"/>
            <a:r>
              <a:rPr lang="en-US" altLang="zh-CN"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8575108" y="3186962"/>
            <a:ext cx="1968044" cy="83800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4"/>
          <p:cNvSpPr txBox="1"/>
          <p:nvPr/>
        </p:nvSpPr>
        <p:spPr>
          <a:xfrm>
            <a:off x="9086995" y="3207319"/>
            <a:ext cx="944271" cy="830805"/>
          </a:xfrm>
          <a:prstGeom prst="rect">
            <a:avLst/>
          </a:prstGeom>
          <a:noFill/>
        </p:spPr>
        <p:txBody>
          <a:bodyPr wrap="none" rtlCol="0">
            <a:spAutoFit/>
          </a:bodyPr>
          <a:lstStyle/>
          <a:p>
            <a:pPr algn="ctr"/>
            <a:r>
              <a:rPr lang="en-US" altLang="zh-CN"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799"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571903" y="1330811"/>
            <a:ext cx="1974804" cy="185615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76650" y="1498254"/>
            <a:ext cx="1968045" cy="170906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828701" y="1498254"/>
            <a:ext cx="1968043" cy="170906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201904" y="1498253"/>
            <a:ext cx="1968044" cy="1688709"/>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1716767" y="4816724"/>
            <a:ext cx="1824063"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45" name="Freeform 512"/>
          <p:cNvSpPr>
            <a:spLocks/>
          </p:cNvSpPr>
          <p:nvPr/>
        </p:nvSpPr>
        <p:spPr bwMode="auto">
          <a:xfrm>
            <a:off x="1629921" y="4464501"/>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6" name="TextBox 45"/>
          <p:cNvSpPr txBox="1"/>
          <p:nvPr/>
        </p:nvSpPr>
        <p:spPr>
          <a:xfrm>
            <a:off x="1715878" y="4408012"/>
            <a:ext cx="1824952" cy="369247"/>
          </a:xfrm>
          <a:prstGeom prst="rect">
            <a:avLst/>
          </a:prstGeom>
          <a:noFill/>
        </p:spPr>
        <p:txBody>
          <a:bodyPr wrap="square" rtlCol="0">
            <a:spAutoFit/>
          </a:bodyPr>
          <a:lstStyle/>
          <a:p>
            <a:r>
              <a:rPr lang="zh-CN" altLang="en-US" dirty="0">
                <a:solidFill>
                  <a:srgbClr val="E27100"/>
                </a:solidFill>
                <a:latin typeface="微软雅黑" pitchFamily="34" charset="-122"/>
                <a:ea typeface="微软雅黑" pitchFamily="34" charset="-122"/>
              </a:rPr>
              <a:t>楼体广告</a:t>
            </a:r>
            <a:endParaRPr lang="zh-CN" altLang="zh-CN" dirty="0">
              <a:solidFill>
                <a:srgbClr val="E27100"/>
              </a:solidFill>
              <a:latin typeface="微软雅黑" pitchFamily="34" charset="-122"/>
              <a:ea typeface="微软雅黑" pitchFamily="34" charset="-122"/>
            </a:endParaRPr>
          </a:p>
        </p:txBody>
      </p:sp>
      <p:sp>
        <p:nvSpPr>
          <p:cNvPr id="47" name="TextBox 46"/>
          <p:cNvSpPr txBox="1"/>
          <p:nvPr/>
        </p:nvSpPr>
        <p:spPr>
          <a:xfrm>
            <a:off x="4054305" y="4816724"/>
            <a:ext cx="1824063"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48" name="Freeform 512"/>
          <p:cNvSpPr>
            <a:spLocks/>
          </p:cNvSpPr>
          <p:nvPr/>
        </p:nvSpPr>
        <p:spPr bwMode="auto">
          <a:xfrm>
            <a:off x="3967459" y="4464501"/>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C30D23"/>
          </a:solidFill>
          <a:ln>
            <a:noFill/>
          </a:ln>
        </p:spPr>
        <p:txBody>
          <a:bodyPr vert="horz" wrap="square" lIns="91419" tIns="45709" rIns="91419" bIns="45709" numCol="1" anchor="t" anchorCtr="0" compatLnSpc="1">
            <a:prstTxWarp prst="textNoShape">
              <a:avLst/>
            </a:prstTxWarp>
          </a:bodyPr>
          <a:lstStyle/>
          <a:p>
            <a:endParaRPr lang="zh-CN" altLang="en-US">
              <a:solidFill>
                <a:srgbClr val="C30D23"/>
              </a:solidFill>
            </a:endParaRPr>
          </a:p>
        </p:txBody>
      </p:sp>
      <p:sp>
        <p:nvSpPr>
          <p:cNvPr id="49" name="TextBox 48"/>
          <p:cNvSpPr txBox="1"/>
          <p:nvPr/>
        </p:nvSpPr>
        <p:spPr>
          <a:xfrm>
            <a:off x="4085919" y="4408012"/>
            <a:ext cx="1792449" cy="369247"/>
          </a:xfrm>
          <a:prstGeom prst="rect">
            <a:avLst/>
          </a:prstGeom>
          <a:noFill/>
        </p:spPr>
        <p:txBody>
          <a:bodyPr wrap="square" rtlCol="0">
            <a:spAutoFit/>
          </a:bodyPr>
          <a:lstStyle/>
          <a:p>
            <a:r>
              <a:rPr lang="en-US" altLang="zh-CN" dirty="0">
                <a:solidFill>
                  <a:srgbClr val="C30D23"/>
                </a:solidFill>
                <a:latin typeface="微软雅黑" pitchFamily="34" charset="-122"/>
                <a:ea typeface="微软雅黑" pitchFamily="34" charset="-122"/>
              </a:rPr>
              <a:t>LED</a:t>
            </a:r>
            <a:r>
              <a:rPr lang="zh-CN" altLang="en-US" dirty="0">
                <a:solidFill>
                  <a:srgbClr val="C30D23"/>
                </a:solidFill>
                <a:latin typeface="微软雅黑" pitchFamily="34" charset="-122"/>
                <a:ea typeface="微软雅黑" pitchFamily="34" charset="-122"/>
              </a:rPr>
              <a:t>广告</a:t>
            </a:r>
            <a:endParaRPr lang="zh-CN" altLang="zh-CN" dirty="0">
              <a:solidFill>
                <a:srgbClr val="C30D23"/>
              </a:solidFill>
              <a:latin typeface="微软雅黑" pitchFamily="34" charset="-122"/>
              <a:ea typeface="微软雅黑" pitchFamily="34" charset="-122"/>
            </a:endParaRPr>
          </a:p>
        </p:txBody>
      </p:sp>
      <p:sp>
        <p:nvSpPr>
          <p:cNvPr id="50" name="TextBox 49"/>
          <p:cNvSpPr txBox="1"/>
          <p:nvPr/>
        </p:nvSpPr>
        <p:spPr>
          <a:xfrm>
            <a:off x="6422975" y="4816724"/>
            <a:ext cx="1824063"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51" name="Freeform 512"/>
          <p:cNvSpPr>
            <a:spLocks/>
          </p:cNvSpPr>
          <p:nvPr/>
        </p:nvSpPr>
        <p:spPr bwMode="auto">
          <a:xfrm>
            <a:off x="6336129" y="4464501"/>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33CCCC"/>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52" name="TextBox 51"/>
          <p:cNvSpPr txBox="1"/>
          <p:nvPr/>
        </p:nvSpPr>
        <p:spPr>
          <a:xfrm>
            <a:off x="6499244" y="4408012"/>
            <a:ext cx="1652565" cy="369247"/>
          </a:xfrm>
          <a:prstGeom prst="rect">
            <a:avLst/>
          </a:prstGeom>
          <a:noFill/>
        </p:spPr>
        <p:txBody>
          <a:bodyPr wrap="square" rtlCol="0">
            <a:spAutoFit/>
          </a:bodyPr>
          <a:lstStyle/>
          <a:p>
            <a:r>
              <a:rPr lang="zh-CN" altLang="en-US" dirty="0">
                <a:solidFill>
                  <a:srgbClr val="33CCCC"/>
                </a:solidFill>
                <a:latin typeface="微软雅黑" pitchFamily="34" charset="-122"/>
                <a:ea typeface="微软雅黑" pitchFamily="34" charset="-122"/>
              </a:rPr>
              <a:t>候车厅广告</a:t>
            </a:r>
            <a:endParaRPr lang="zh-CN" altLang="zh-CN" dirty="0">
              <a:solidFill>
                <a:srgbClr val="33CCCC"/>
              </a:solidFill>
              <a:latin typeface="微软雅黑" pitchFamily="34" charset="-122"/>
              <a:ea typeface="微软雅黑" pitchFamily="34" charset="-122"/>
            </a:endParaRPr>
          </a:p>
        </p:txBody>
      </p:sp>
      <p:sp>
        <p:nvSpPr>
          <p:cNvPr id="53" name="TextBox 52"/>
          <p:cNvSpPr txBox="1"/>
          <p:nvPr/>
        </p:nvSpPr>
        <p:spPr>
          <a:xfrm>
            <a:off x="8804268" y="4816724"/>
            <a:ext cx="1824063"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54" name="Freeform 512"/>
          <p:cNvSpPr>
            <a:spLocks/>
          </p:cNvSpPr>
          <p:nvPr/>
        </p:nvSpPr>
        <p:spPr bwMode="auto">
          <a:xfrm>
            <a:off x="8717422" y="4464501"/>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2">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55" name="TextBox 54"/>
          <p:cNvSpPr txBox="1"/>
          <p:nvPr/>
        </p:nvSpPr>
        <p:spPr>
          <a:xfrm>
            <a:off x="8803378" y="4408012"/>
            <a:ext cx="1824952" cy="369247"/>
          </a:xfrm>
          <a:prstGeom prst="rect">
            <a:avLst/>
          </a:prstGeom>
          <a:noFill/>
        </p:spPr>
        <p:txBody>
          <a:bodyPr wrap="square" rtlCol="0">
            <a:spAutoFit/>
          </a:bodyPr>
          <a:lstStyle/>
          <a:p>
            <a:r>
              <a:rPr lang="zh-CN" altLang="en-US" dirty="0">
                <a:solidFill>
                  <a:schemeClr val="tx2">
                    <a:lumMod val="75000"/>
                  </a:schemeClr>
                </a:solidFill>
                <a:latin typeface="微软雅黑" pitchFamily="34" charset="-122"/>
                <a:ea typeface="微软雅黑" pitchFamily="34" charset="-122"/>
              </a:rPr>
              <a:t>电梯广告</a:t>
            </a:r>
            <a:endParaRPr lang="zh-CN" altLang="zh-CN" dirty="0">
              <a:solidFill>
                <a:schemeClr val="tx2">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0392275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920"/>
                            </p:stCondLst>
                            <p:childTnLst>
                              <p:par>
                                <p:cTn id="25" presetID="42"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strVal val="#ppt_x"/>
                                          </p:val>
                                        </p:tav>
                                        <p:tav tm="100000">
                                          <p:val>
                                            <p:strVal val="#ppt_x"/>
                                          </p:val>
                                        </p:tav>
                                      </p:tavLst>
                                    </p:anim>
                                    <p:anim calcmode="lin" valueType="num">
                                      <p:cBhvr>
                                        <p:cTn id="29" dur="5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2420"/>
                            </p:stCondLst>
                            <p:childTnLst>
                              <p:par>
                                <p:cTn id="31" presetID="22" presetClass="entr" presetSubtype="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250"/>
                                        <p:tgtEl>
                                          <p:spTgt spid="19"/>
                                        </p:tgtEl>
                                      </p:cBhvr>
                                    </p:animEffect>
                                  </p:childTnLst>
                                </p:cTn>
                              </p:par>
                            </p:childTnLst>
                          </p:cTn>
                        </p:par>
                        <p:par>
                          <p:cTn id="34" fill="hold">
                            <p:stCondLst>
                              <p:cond delay="2670"/>
                            </p:stCondLst>
                            <p:childTnLst>
                              <p:par>
                                <p:cTn id="35" presetID="16" presetClass="entr" presetSubtype="2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3170"/>
                            </p:stCondLst>
                            <p:childTnLst>
                              <p:par>
                                <p:cTn id="39" presetID="22" presetClass="entr" presetSubtype="1"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250"/>
                                        <p:tgtEl>
                                          <p:spTgt spid="15"/>
                                        </p:tgtEl>
                                      </p:cBhvr>
                                    </p:animEffect>
                                  </p:childTnLst>
                                </p:cTn>
                              </p:par>
                            </p:childTnLst>
                          </p:cTn>
                        </p:par>
                        <p:par>
                          <p:cTn id="42" fill="hold">
                            <p:stCondLst>
                              <p:cond delay="342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250"/>
                                        <p:tgtEl>
                                          <p:spTgt spid="45"/>
                                        </p:tgtEl>
                                      </p:cBhvr>
                                    </p:animEffect>
                                  </p:childTnLst>
                                </p:cTn>
                              </p:par>
                            </p:childTnLst>
                          </p:cTn>
                        </p:par>
                        <p:par>
                          <p:cTn id="46" fill="hold">
                            <p:stCondLst>
                              <p:cond delay="367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6"/>
                                        </p:tgtEl>
                                        <p:attrNameLst>
                                          <p:attrName>ppt_y</p:attrName>
                                        </p:attrNameLst>
                                      </p:cBhvr>
                                      <p:tavLst>
                                        <p:tav tm="0">
                                          <p:val>
                                            <p:strVal val="#ppt_y"/>
                                          </p:val>
                                        </p:tav>
                                        <p:tav tm="100000">
                                          <p:val>
                                            <p:strVal val="#ppt_y"/>
                                          </p:val>
                                        </p:tav>
                                      </p:tavLst>
                                    </p:anim>
                                    <p:anim calcmode="lin" valueType="num">
                                      <p:cBhvr>
                                        <p:cTn id="51"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6"/>
                                        </p:tgtEl>
                                      </p:cBhvr>
                                    </p:animEffect>
                                  </p:childTnLst>
                                </p:cTn>
                              </p:par>
                            </p:childTnLst>
                          </p:cTn>
                        </p:par>
                        <p:par>
                          <p:cTn id="54" fill="hold">
                            <p:stCondLst>
                              <p:cond delay="4320"/>
                            </p:stCondLst>
                            <p:childTnLst>
                              <p:par>
                                <p:cTn id="55" presetID="22" presetClass="entr" presetSubtype="1"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up)">
                                      <p:cBhvr>
                                        <p:cTn id="57" dur="500"/>
                                        <p:tgtEl>
                                          <p:spTgt spid="44"/>
                                        </p:tgtEl>
                                      </p:cBhvr>
                                    </p:animEffect>
                                  </p:childTnLst>
                                </p:cTn>
                              </p:par>
                            </p:childTnLst>
                          </p:cTn>
                        </p:par>
                        <p:par>
                          <p:cTn id="58" fill="hold">
                            <p:stCondLst>
                              <p:cond delay="4820"/>
                            </p:stCondLst>
                            <p:childTnLst>
                              <p:par>
                                <p:cTn id="59" presetID="42" presetClass="entr" presetSubtype="0"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anim calcmode="lin" valueType="num">
                                      <p:cBhvr>
                                        <p:cTn id="62" dur="500" fill="hold"/>
                                        <p:tgtEl>
                                          <p:spTgt spid="42"/>
                                        </p:tgtEl>
                                        <p:attrNameLst>
                                          <p:attrName>ppt_x</p:attrName>
                                        </p:attrNameLst>
                                      </p:cBhvr>
                                      <p:tavLst>
                                        <p:tav tm="0">
                                          <p:val>
                                            <p:strVal val="#ppt_x"/>
                                          </p:val>
                                        </p:tav>
                                        <p:tav tm="100000">
                                          <p:val>
                                            <p:strVal val="#ppt_x"/>
                                          </p:val>
                                        </p:tav>
                                      </p:tavLst>
                                    </p:anim>
                                    <p:anim calcmode="lin" valueType="num">
                                      <p:cBhvr>
                                        <p:cTn id="63" dur="500" fill="hold"/>
                                        <p:tgtEl>
                                          <p:spTgt spid="42"/>
                                        </p:tgtEl>
                                        <p:attrNameLst>
                                          <p:attrName>ppt_y</p:attrName>
                                        </p:attrNameLst>
                                      </p:cBhvr>
                                      <p:tavLst>
                                        <p:tav tm="0">
                                          <p:val>
                                            <p:strVal val="#ppt_y+.1"/>
                                          </p:val>
                                        </p:tav>
                                        <p:tav tm="100000">
                                          <p:val>
                                            <p:strVal val="#ppt_y"/>
                                          </p:val>
                                        </p:tav>
                                      </p:tavLst>
                                    </p:anim>
                                  </p:childTnLst>
                                </p:cTn>
                              </p:par>
                            </p:childTnLst>
                          </p:cTn>
                        </p:par>
                        <p:par>
                          <p:cTn id="64" fill="hold">
                            <p:stCondLst>
                              <p:cond delay="5320"/>
                            </p:stCondLst>
                            <p:childTnLst>
                              <p:par>
                                <p:cTn id="65" presetID="22" presetClass="entr" presetSubtype="1"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up)">
                                      <p:cBhvr>
                                        <p:cTn id="67" dur="250"/>
                                        <p:tgtEl>
                                          <p:spTgt spid="21"/>
                                        </p:tgtEl>
                                      </p:cBhvr>
                                    </p:animEffect>
                                  </p:childTnLst>
                                </p:cTn>
                              </p:par>
                            </p:childTnLst>
                          </p:cTn>
                        </p:par>
                        <p:par>
                          <p:cTn id="68" fill="hold">
                            <p:stCondLst>
                              <p:cond delay="5570"/>
                            </p:stCondLst>
                            <p:childTnLst>
                              <p:par>
                                <p:cTn id="69" presetID="16" presetClass="entr" presetSubtype="2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barn(inVertical)">
                                      <p:cBhvr>
                                        <p:cTn id="71" dur="500"/>
                                        <p:tgtEl>
                                          <p:spTgt spid="22"/>
                                        </p:tgtEl>
                                      </p:cBhvr>
                                    </p:animEffect>
                                  </p:childTnLst>
                                </p:cTn>
                              </p:par>
                            </p:childTnLst>
                          </p:cTn>
                        </p:par>
                        <p:par>
                          <p:cTn id="72" fill="hold">
                            <p:stCondLst>
                              <p:cond delay="607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250"/>
                                        <p:tgtEl>
                                          <p:spTgt spid="16"/>
                                        </p:tgtEl>
                                      </p:cBhvr>
                                    </p:animEffect>
                                  </p:childTnLst>
                                </p:cTn>
                              </p:par>
                            </p:childTnLst>
                          </p:cTn>
                        </p:par>
                        <p:par>
                          <p:cTn id="76" fill="hold">
                            <p:stCondLst>
                              <p:cond delay="6320"/>
                            </p:stCondLst>
                            <p:childTnLst>
                              <p:par>
                                <p:cTn id="77" presetID="22" presetClass="entr" presetSubtype="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left)">
                                      <p:cBhvr>
                                        <p:cTn id="79" dur="250"/>
                                        <p:tgtEl>
                                          <p:spTgt spid="48"/>
                                        </p:tgtEl>
                                      </p:cBhvr>
                                    </p:animEffect>
                                  </p:childTnLst>
                                </p:cTn>
                              </p:par>
                            </p:childTnLst>
                          </p:cTn>
                        </p:par>
                        <p:par>
                          <p:cTn id="80" fill="hold">
                            <p:stCondLst>
                              <p:cond delay="657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9"/>
                                        </p:tgtEl>
                                        <p:attrNameLst>
                                          <p:attrName>ppt_y</p:attrName>
                                        </p:attrNameLst>
                                      </p:cBhvr>
                                      <p:tavLst>
                                        <p:tav tm="0">
                                          <p:val>
                                            <p:strVal val="#ppt_y"/>
                                          </p:val>
                                        </p:tav>
                                        <p:tav tm="100000">
                                          <p:val>
                                            <p:strVal val="#ppt_y"/>
                                          </p:val>
                                        </p:tav>
                                      </p:tavLst>
                                    </p:anim>
                                    <p:anim calcmode="lin" valueType="num">
                                      <p:cBhvr>
                                        <p:cTn id="8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9"/>
                                        </p:tgtEl>
                                      </p:cBhvr>
                                    </p:animEffect>
                                  </p:childTnLst>
                                </p:cTn>
                              </p:par>
                            </p:childTnLst>
                          </p:cTn>
                        </p:par>
                        <p:par>
                          <p:cTn id="88" fill="hold">
                            <p:stCondLst>
                              <p:cond delay="7270"/>
                            </p:stCondLst>
                            <p:childTnLst>
                              <p:par>
                                <p:cTn id="89" presetID="22" presetClass="entr" presetSubtype="1"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up)">
                                      <p:cBhvr>
                                        <p:cTn id="91" dur="500"/>
                                        <p:tgtEl>
                                          <p:spTgt spid="47"/>
                                        </p:tgtEl>
                                      </p:cBhvr>
                                    </p:animEffect>
                                  </p:childTnLst>
                                </p:cTn>
                              </p:par>
                            </p:childTnLst>
                          </p:cTn>
                        </p:par>
                        <p:par>
                          <p:cTn id="92" fill="hold">
                            <p:stCondLst>
                              <p:cond delay="7770"/>
                            </p:stCondLst>
                            <p:childTnLst>
                              <p:par>
                                <p:cTn id="93" presetID="42" presetClass="entr" presetSubtype="0"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anim calcmode="lin" valueType="num">
                                      <p:cBhvr>
                                        <p:cTn id="96" dur="500" fill="hold"/>
                                        <p:tgtEl>
                                          <p:spTgt spid="43"/>
                                        </p:tgtEl>
                                        <p:attrNameLst>
                                          <p:attrName>ppt_x</p:attrName>
                                        </p:attrNameLst>
                                      </p:cBhvr>
                                      <p:tavLst>
                                        <p:tav tm="0">
                                          <p:val>
                                            <p:strVal val="#ppt_x"/>
                                          </p:val>
                                        </p:tav>
                                        <p:tav tm="100000">
                                          <p:val>
                                            <p:strVal val="#ppt_x"/>
                                          </p:val>
                                        </p:tav>
                                      </p:tavLst>
                                    </p:anim>
                                    <p:anim calcmode="lin" valueType="num">
                                      <p:cBhvr>
                                        <p:cTn id="97" dur="500" fill="hold"/>
                                        <p:tgtEl>
                                          <p:spTgt spid="43"/>
                                        </p:tgtEl>
                                        <p:attrNameLst>
                                          <p:attrName>ppt_y</p:attrName>
                                        </p:attrNameLst>
                                      </p:cBhvr>
                                      <p:tavLst>
                                        <p:tav tm="0">
                                          <p:val>
                                            <p:strVal val="#ppt_y+.1"/>
                                          </p:val>
                                        </p:tav>
                                        <p:tav tm="100000">
                                          <p:val>
                                            <p:strVal val="#ppt_y"/>
                                          </p:val>
                                        </p:tav>
                                      </p:tavLst>
                                    </p:anim>
                                  </p:childTnLst>
                                </p:cTn>
                              </p:par>
                            </p:childTnLst>
                          </p:cTn>
                        </p:par>
                        <p:par>
                          <p:cTn id="98" fill="hold">
                            <p:stCondLst>
                              <p:cond delay="8270"/>
                            </p:stCondLst>
                            <p:childTnLst>
                              <p:par>
                                <p:cTn id="99" presetID="22" presetClass="entr" presetSubtype="1"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up)">
                                      <p:cBhvr>
                                        <p:cTn id="101" dur="250"/>
                                        <p:tgtEl>
                                          <p:spTgt spid="23"/>
                                        </p:tgtEl>
                                      </p:cBhvr>
                                    </p:animEffect>
                                  </p:childTnLst>
                                </p:cTn>
                              </p:par>
                            </p:childTnLst>
                          </p:cTn>
                        </p:par>
                        <p:par>
                          <p:cTn id="102" fill="hold">
                            <p:stCondLst>
                              <p:cond delay="8520"/>
                            </p:stCondLst>
                            <p:childTnLst>
                              <p:par>
                                <p:cTn id="103" presetID="16" presetClass="entr" presetSubtype="21"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barn(inVertical)">
                                      <p:cBhvr>
                                        <p:cTn id="105" dur="500"/>
                                        <p:tgtEl>
                                          <p:spTgt spid="24"/>
                                        </p:tgtEl>
                                      </p:cBhvr>
                                    </p:animEffect>
                                  </p:childTnLst>
                                </p:cTn>
                              </p:par>
                            </p:childTnLst>
                          </p:cTn>
                        </p:par>
                        <p:par>
                          <p:cTn id="106" fill="hold">
                            <p:stCondLst>
                              <p:cond delay="9020"/>
                            </p:stCondLst>
                            <p:childTnLst>
                              <p:par>
                                <p:cTn id="107" presetID="22" presetClass="entr" presetSubtype="1"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up)">
                                      <p:cBhvr>
                                        <p:cTn id="109" dur="250"/>
                                        <p:tgtEl>
                                          <p:spTgt spid="17"/>
                                        </p:tgtEl>
                                      </p:cBhvr>
                                    </p:animEffect>
                                  </p:childTnLst>
                                </p:cTn>
                              </p:par>
                            </p:childTnLst>
                          </p:cTn>
                        </p:par>
                        <p:par>
                          <p:cTn id="110" fill="hold">
                            <p:stCondLst>
                              <p:cond delay="9270"/>
                            </p:stCondLst>
                            <p:childTnLst>
                              <p:par>
                                <p:cTn id="111" presetID="22" presetClass="entr" presetSubtype="8"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left)">
                                      <p:cBhvr>
                                        <p:cTn id="113" dur="250"/>
                                        <p:tgtEl>
                                          <p:spTgt spid="51"/>
                                        </p:tgtEl>
                                      </p:cBhvr>
                                    </p:animEffect>
                                  </p:childTnLst>
                                </p:cTn>
                              </p:par>
                            </p:childTnLst>
                          </p:cTn>
                        </p:par>
                        <p:par>
                          <p:cTn id="114" fill="hold">
                            <p:stCondLst>
                              <p:cond delay="9520"/>
                            </p:stCondLst>
                            <p:childTnLst>
                              <p:par>
                                <p:cTn id="115" presetID="41" presetClass="entr" presetSubtype="0" fill="hold" grpId="0" nodeType="afterEffect">
                                  <p:stCondLst>
                                    <p:cond delay="0"/>
                                  </p:stCondLst>
                                  <p:iterate type="lt">
                                    <p:tmPct val="10000"/>
                                  </p:iterate>
                                  <p:childTnLst>
                                    <p:set>
                                      <p:cBhvr>
                                        <p:cTn id="116" dur="1" fill="hold">
                                          <p:stCondLst>
                                            <p:cond delay="0"/>
                                          </p:stCondLst>
                                        </p:cTn>
                                        <p:tgtEl>
                                          <p:spTgt spid="52"/>
                                        </p:tgtEl>
                                        <p:attrNameLst>
                                          <p:attrName>style.visibility</p:attrName>
                                        </p:attrNameLst>
                                      </p:cBhvr>
                                      <p:to>
                                        <p:strVal val="visible"/>
                                      </p:to>
                                    </p:set>
                                    <p:anim calcmode="lin" valueType="num">
                                      <p:cBhvr>
                                        <p:cTn id="117"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2"/>
                                        </p:tgtEl>
                                        <p:attrNameLst>
                                          <p:attrName>ppt_y</p:attrName>
                                        </p:attrNameLst>
                                      </p:cBhvr>
                                      <p:tavLst>
                                        <p:tav tm="0">
                                          <p:val>
                                            <p:strVal val="#ppt_y"/>
                                          </p:val>
                                        </p:tav>
                                        <p:tav tm="100000">
                                          <p:val>
                                            <p:strVal val="#ppt_y"/>
                                          </p:val>
                                        </p:tav>
                                      </p:tavLst>
                                    </p:anim>
                                    <p:anim calcmode="lin" valueType="num">
                                      <p:cBhvr>
                                        <p:cTn id="119"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2"/>
                                        </p:tgtEl>
                                      </p:cBhvr>
                                    </p:animEffect>
                                  </p:childTnLst>
                                </p:cTn>
                              </p:par>
                            </p:childTnLst>
                          </p:cTn>
                        </p:par>
                        <p:par>
                          <p:cTn id="122" fill="hold">
                            <p:stCondLst>
                              <p:cond delay="10220"/>
                            </p:stCondLst>
                            <p:childTnLst>
                              <p:par>
                                <p:cTn id="123" presetID="22" presetClass="entr" presetSubtype="1" fill="hold" grpId="0" nodeType="afterEffect">
                                  <p:stCondLst>
                                    <p:cond delay="0"/>
                                  </p:stCondLst>
                                  <p:childTnLst>
                                    <p:set>
                                      <p:cBhvr>
                                        <p:cTn id="124" dur="1" fill="hold">
                                          <p:stCondLst>
                                            <p:cond delay="0"/>
                                          </p:stCondLst>
                                        </p:cTn>
                                        <p:tgtEl>
                                          <p:spTgt spid="50"/>
                                        </p:tgtEl>
                                        <p:attrNameLst>
                                          <p:attrName>style.visibility</p:attrName>
                                        </p:attrNameLst>
                                      </p:cBhvr>
                                      <p:to>
                                        <p:strVal val="visible"/>
                                      </p:to>
                                    </p:set>
                                    <p:animEffect transition="in" filter="wipe(up)">
                                      <p:cBhvr>
                                        <p:cTn id="125" dur="500"/>
                                        <p:tgtEl>
                                          <p:spTgt spid="50"/>
                                        </p:tgtEl>
                                      </p:cBhvr>
                                    </p:animEffect>
                                  </p:childTnLst>
                                </p:cTn>
                              </p:par>
                            </p:childTnLst>
                          </p:cTn>
                        </p:par>
                        <p:par>
                          <p:cTn id="126" fill="hold">
                            <p:stCondLst>
                              <p:cond delay="10720"/>
                            </p:stCondLst>
                            <p:childTnLst>
                              <p:par>
                                <p:cTn id="127" presetID="42" presetClass="entr" presetSubtype="0" fill="hold" nodeType="after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anim calcmode="lin" valueType="num">
                                      <p:cBhvr>
                                        <p:cTn id="130" dur="500" fill="hold"/>
                                        <p:tgtEl>
                                          <p:spTgt spid="40"/>
                                        </p:tgtEl>
                                        <p:attrNameLst>
                                          <p:attrName>ppt_x</p:attrName>
                                        </p:attrNameLst>
                                      </p:cBhvr>
                                      <p:tavLst>
                                        <p:tav tm="0">
                                          <p:val>
                                            <p:strVal val="#ppt_x"/>
                                          </p:val>
                                        </p:tav>
                                        <p:tav tm="100000">
                                          <p:val>
                                            <p:strVal val="#ppt_x"/>
                                          </p:val>
                                        </p:tav>
                                      </p:tavLst>
                                    </p:anim>
                                    <p:anim calcmode="lin" valueType="num">
                                      <p:cBhvr>
                                        <p:cTn id="131" dur="500" fill="hold"/>
                                        <p:tgtEl>
                                          <p:spTgt spid="40"/>
                                        </p:tgtEl>
                                        <p:attrNameLst>
                                          <p:attrName>ppt_y</p:attrName>
                                        </p:attrNameLst>
                                      </p:cBhvr>
                                      <p:tavLst>
                                        <p:tav tm="0">
                                          <p:val>
                                            <p:strVal val="#ppt_y+.1"/>
                                          </p:val>
                                        </p:tav>
                                        <p:tav tm="100000">
                                          <p:val>
                                            <p:strVal val="#ppt_y"/>
                                          </p:val>
                                        </p:tav>
                                      </p:tavLst>
                                    </p:anim>
                                  </p:childTnLst>
                                </p:cTn>
                              </p:par>
                            </p:childTnLst>
                          </p:cTn>
                        </p:par>
                        <p:par>
                          <p:cTn id="132" fill="hold">
                            <p:stCondLst>
                              <p:cond delay="11220"/>
                            </p:stCondLst>
                            <p:childTnLst>
                              <p:par>
                                <p:cTn id="133" presetID="22" presetClass="entr" presetSubtype="1"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up)">
                                      <p:cBhvr>
                                        <p:cTn id="135" dur="250"/>
                                        <p:tgtEl>
                                          <p:spTgt spid="25"/>
                                        </p:tgtEl>
                                      </p:cBhvr>
                                    </p:animEffect>
                                  </p:childTnLst>
                                </p:cTn>
                              </p:par>
                            </p:childTnLst>
                          </p:cTn>
                        </p:par>
                        <p:par>
                          <p:cTn id="136" fill="hold">
                            <p:stCondLst>
                              <p:cond delay="11470"/>
                            </p:stCondLst>
                            <p:childTnLst>
                              <p:par>
                                <p:cTn id="137" presetID="16" presetClass="entr" presetSubtype="21" fill="hold" grpId="0" nodeType="afterEffect">
                                  <p:stCondLst>
                                    <p:cond delay="0"/>
                                  </p:stCondLst>
                                  <p:childTnLst>
                                    <p:set>
                                      <p:cBhvr>
                                        <p:cTn id="138" dur="1" fill="hold">
                                          <p:stCondLst>
                                            <p:cond delay="0"/>
                                          </p:stCondLst>
                                        </p:cTn>
                                        <p:tgtEl>
                                          <p:spTgt spid="39"/>
                                        </p:tgtEl>
                                        <p:attrNameLst>
                                          <p:attrName>style.visibility</p:attrName>
                                        </p:attrNameLst>
                                      </p:cBhvr>
                                      <p:to>
                                        <p:strVal val="visible"/>
                                      </p:to>
                                    </p:set>
                                    <p:animEffect transition="in" filter="barn(inVertical)">
                                      <p:cBhvr>
                                        <p:cTn id="139" dur="500"/>
                                        <p:tgtEl>
                                          <p:spTgt spid="39"/>
                                        </p:tgtEl>
                                      </p:cBhvr>
                                    </p:animEffect>
                                  </p:childTnLst>
                                </p:cTn>
                              </p:par>
                            </p:childTnLst>
                          </p:cTn>
                        </p:par>
                        <p:par>
                          <p:cTn id="140" fill="hold">
                            <p:stCondLst>
                              <p:cond delay="11970"/>
                            </p:stCondLst>
                            <p:childTnLst>
                              <p:par>
                                <p:cTn id="141" presetID="22" presetClass="entr" presetSubtype="1" fill="hold" grpId="0" nodeType="afterEffect">
                                  <p:stCondLst>
                                    <p:cond delay="0"/>
                                  </p:stCondLst>
                                  <p:childTnLst>
                                    <p:set>
                                      <p:cBhvr>
                                        <p:cTn id="142" dur="1" fill="hold">
                                          <p:stCondLst>
                                            <p:cond delay="0"/>
                                          </p:stCondLst>
                                        </p:cTn>
                                        <p:tgtEl>
                                          <p:spTgt spid="18"/>
                                        </p:tgtEl>
                                        <p:attrNameLst>
                                          <p:attrName>style.visibility</p:attrName>
                                        </p:attrNameLst>
                                      </p:cBhvr>
                                      <p:to>
                                        <p:strVal val="visible"/>
                                      </p:to>
                                    </p:set>
                                    <p:animEffect transition="in" filter="wipe(up)">
                                      <p:cBhvr>
                                        <p:cTn id="143" dur="250"/>
                                        <p:tgtEl>
                                          <p:spTgt spid="18"/>
                                        </p:tgtEl>
                                      </p:cBhvr>
                                    </p:animEffect>
                                  </p:childTnLst>
                                </p:cTn>
                              </p:par>
                            </p:childTnLst>
                          </p:cTn>
                        </p:par>
                        <p:par>
                          <p:cTn id="144" fill="hold">
                            <p:stCondLst>
                              <p:cond delay="12220"/>
                            </p:stCondLst>
                            <p:childTnLst>
                              <p:par>
                                <p:cTn id="145" presetID="22" presetClass="entr" presetSubtype="8" fill="hold" grpId="0" nodeType="afterEffect">
                                  <p:stCondLst>
                                    <p:cond delay="0"/>
                                  </p:stCondLst>
                                  <p:childTnLst>
                                    <p:set>
                                      <p:cBhvr>
                                        <p:cTn id="146" dur="1" fill="hold">
                                          <p:stCondLst>
                                            <p:cond delay="0"/>
                                          </p:stCondLst>
                                        </p:cTn>
                                        <p:tgtEl>
                                          <p:spTgt spid="54"/>
                                        </p:tgtEl>
                                        <p:attrNameLst>
                                          <p:attrName>style.visibility</p:attrName>
                                        </p:attrNameLst>
                                      </p:cBhvr>
                                      <p:to>
                                        <p:strVal val="visible"/>
                                      </p:to>
                                    </p:set>
                                    <p:animEffect transition="in" filter="wipe(left)">
                                      <p:cBhvr>
                                        <p:cTn id="147" dur="250"/>
                                        <p:tgtEl>
                                          <p:spTgt spid="54"/>
                                        </p:tgtEl>
                                      </p:cBhvr>
                                    </p:animEffect>
                                  </p:childTnLst>
                                </p:cTn>
                              </p:par>
                            </p:childTnLst>
                          </p:cTn>
                        </p:par>
                        <p:par>
                          <p:cTn id="148" fill="hold">
                            <p:stCondLst>
                              <p:cond delay="1247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55"/>
                                        </p:tgtEl>
                                        <p:attrNameLst>
                                          <p:attrName>style.visibility</p:attrName>
                                        </p:attrNameLst>
                                      </p:cBhvr>
                                      <p:to>
                                        <p:strVal val="visible"/>
                                      </p:to>
                                    </p:set>
                                    <p:anim calcmode="lin" valueType="num">
                                      <p:cBhvr>
                                        <p:cTn id="15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55"/>
                                        </p:tgtEl>
                                        <p:attrNameLst>
                                          <p:attrName>ppt_y</p:attrName>
                                        </p:attrNameLst>
                                      </p:cBhvr>
                                      <p:tavLst>
                                        <p:tav tm="0">
                                          <p:val>
                                            <p:strVal val="#ppt_y"/>
                                          </p:val>
                                        </p:tav>
                                        <p:tav tm="100000">
                                          <p:val>
                                            <p:strVal val="#ppt_y"/>
                                          </p:val>
                                        </p:tav>
                                      </p:tavLst>
                                    </p:anim>
                                    <p:anim calcmode="lin" valueType="num">
                                      <p:cBhvr>
                                        <p:cTn id="15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55"/>
                                        </p:tgtEl>
                                      </p:cBhvr>
                                    </p:animEffect>
                                  </p:childTnLst>
                                </p:cTn>
                              </p:par>
                            </p:childTnLst>
                          </p:cTn>
                        </p:par>
                        <p:par>
                          <p:cTn id="156" fill="hold">
                            <p:stCondLst>
                              <p:cond delay="13120"/>
                            </p:stCondLst>
                            <p:childTnLst>
                              <p:par>
                                <p:cTn id="157" presetID="22" presetClass="entr" presetSubtype="1" fill="hold" grpId="0" nodeType="afterEffect">
                                  <p:stCondLst>
                                    <p:cond delay="0"/>
                                  </p:stCondLst>
                                  <p:childTnLst>
                                    <p:set>
                                      <p:cBhvr>
                                        <p:cTn id="158" dur="1" fill="hold">
                                          <p:stCondLst>
                                            <p:cond delay="0"/>
                                          </p:stCondLst>
                                        </p:cTn>
                                        <p:tgtEl>
                                          <p:spTgt spid="53"/>
                                        </p:tgtEl>
                                        <p:attrNameLst>
                                          <p:attrName>style.visibility</p:attrName>
                                        </p:attrNameLst>
                                      </p:cBhvr>
                                      <p:to>
                                        <p:strVal val="visible"/>
                                      </p:to>
                                    </p:set>
                                    <p:animEffect transition="in" filter="wipe(up)">
                                      <p:cBhvr>
                                        <p:cTn id="15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16" grpId="0" animBg="1"/>
      <p:bldP spid="17" grpId="0" animBg="1"/>
      <p:bldP spid="18" grpId="0" animBg="1"/>
      <p:bldP spid="19" grpId="0" animBg="1"/>
      <p:bldP spid="20" grpId="0"/>
      <p:bldP spid="21" grpId="0" animBg="1"/>
      <p:bldP spid="22" grpId="0"/>
      <p:bldP spid="23" grpId="0" animBg="1"/>
      <p:bldP spid="24" grpId="0"/>
      <p:bldP spid="25" grpId="0" animBg="1"/>
      <p:bldP spid="39" grpId="0"/>
      <p:bldP spid="44" grpId="0"/>
      <p:bldP spid="45" grpId="0" animBg="1"/>
      <p:bldP spid="46" grpId="0"/>
      <p:bldP spid="47" grpId="0"/>
      <p:bldP spid="48" grpId="0" animBg="1"/>
      <p:bldP spid="49" grpId="0"/>
      <p:bldP spid="50" grpId="0"/>
      <p:bldP spid="51" grpId="0" animBg="1"/>
      <p:bldP spid="52" grpId="0"/>
      <p:bldP spid="53" grpId="0"/>
      <p:bldP spid="54" grpId="0" animBg="1"/>
      <p:bldP spid="5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237535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执行方式</a:t>
            </a:r>
          </a:p>
        </p:txBody>
      </p:sp>
      <p:sp>
        <p:nvSpPr>
          <p:cNvPr id="27" name="TextBox 26"/>
          <p:cNvSpPr txBox="1"/>
          <p:nvPr/>
        </p:nvSpPr>
        <p:spPr>
          <a:xfrm>
            <a:off x="3037616" y="356718"/>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Execution mode</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905703" y="2279159"/>
            <a:ext cx="3304949" cy="3827433"/>
            <a:chOff x="6903509" y="2279686"/>
            <a:chExt cx="3305714" cy="3828319"/>
          </a:xfrm>
        </p:grpSpPr>
        <p:sp>
          <p:nvSpPr>
            <p:cNvPr id="16" name="矩形 15"/>
            <p:cNvSpPr/>
            <p:nvPr/>
          </p:nvSpPr>
          <p:spPr>
            <a:xfrm flipH="1">
              <a:off x="6903509" y="2920827"/>
              <a:ext cx="3024160" cy="1283990"/>
            </a:xfrm>
            <a:prstGeom prst="rect">
              <a:avLst/>
            </a:prstGeom>
            <a:solidFill>
              <a:schemeClr val="accent3"/>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16010" t="71194" r="15480" b="14470"/>
            <a:stretch/>
          </p:blipFill>
          <p:spPr>
            <a:xfrm rot="16200000" flipV="1">
              <a:off x="7859483" y="3758265"/>
              <a:ext cx="3828319" cy="871161"/>
            </a:xfrm>
            <a:prstGeom prst="rect">
              <a:avLst/>
            </a:prstGeom>
          </p:spPr>
        </p:pic>
      </p:grpSp>
      <p:sp>
        <p:nvSpPr>
          <p:cNvPr id="18" name="矩形 17"/>
          <p:cNvSpPr/>
          <p:nvPr/>
        </p:nvSpPr>
        <p:spPr>
          <a:xfrm flipH="1">
            <a:off x="6905703" y="4203845"/>
            <a:ext cx="3023460" cy="1283693"/>
          </a:xfrm>
          <a:prstGeom prst="rect">
            <a:avLst/>
          </a:prstGeom>
          <a:solidFill>
            <a:schemeClr val="accent6"/>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5807762" y="4203846"/>
            <a:ext cx="1452914" cy="1283692"/>
            <a:chOff x="5805314" y="4204819"/>
            <a:chExt cx="1453250" cy="1283989"/>
          </a:xfrm>
        </p:grpSpPr>
        <p:sp>
          <p:nvSpPr>
            <p:cNvPr id="20" name="Freeform 23"/>
            <p:cNvSpPr>
              <a:spLocks/>
            </p:cNvSpPr>
            <p:nvPr/>
          </p:nvSpPr>
          <p:spPr bwMode="auto">
            <a:xfrm flipH="1">
              <a:off x="5951495" y="4343306"/>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91419" tIns="45709" rIns="91419" bIns="45709" numCol="1" anchor="t" anchorCtr="0" compatLnSpc="1">
              <a:prstTxWarp prst="textNoShape">
                <a:avLst/>
              </a:prstTxWarp>
            </a:bodyPr>
            <a:lstStyle/>
            <a:p>
              <a:endParaRPr lang="zh-CN" altLang="en-US"/>
            </a:p>
          </p:txBody>
        </p:sp>
        <p:sp>
          <p:nvSpPr>
            <p:cNvPr id="21" name="Freeform 6"/>
            <p:cNvSpPr>
              <a:spLocks noEditPoints="1"/>
            </p:cNvSpPr>
            <p:nvPr/>
          </p:nvSpPr>
          <p:spPr bwMode="auto">
            <a:xfrm flipH="1">
              <a:off x="5805314" y="4204819"/>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49"/>
          <p:cNvSpPr txBox="1"/>
          <p:nvPr/>
        </p:nvSpPr>
        <p:spPr>
          <a:xfrm>
            <a:off x="6126188" y="4492684"/>
            <a:ext cx="816060" cy="707722"/>
          </a:xfrm>
          <a:prstGeom prst="rect">
            <a:avLst/>
          </a:prstGeom>
          <a:noFill/>
        </p:spPr>
        <p:txBody>
          <a:bodyPr wrap="none" rtlCol="0">
            <a:spAutoFit/>
          </a:bodyPr>
          <a:lstStyle/>
          <a:p>
            <a:r>
              <a:rPr lang="en-US" altLang="zh-CN" sz="3999" b="1" dirty="0">
                <a:solidFill>
                  <a:schemeClr val="accent6"/>
                </a:solidFill>
                <a:latin typeface="微软雅黑" pitchFamily="34" charset="-122"/>
                <a:ea typeface="微软雅黑" pitchFamily="34" charset="-122"/>
              </a:rPr>
              <a:t>04</a:t>
            </a:r>
            <a:endParaRPr lang="zh-CN" altLang="en-US" sz="3999" b="1" dirty="0">
              <a:solidFill>
                <a:schemeClr val="accent6"/>
              </a:solidFill>
              <a:latin typeface="微软雅黑" pitchFamily="34" charset="-122"/>
              <a:ea typeface="微软雅黑" pitchFamily="34" charset="-122"/>
            </a:endParaRPr>
          </a:p>
        </p:txBody>
      </p:sp>
      <p:sp>
        <p:nvSpPr>
          <p:cNvPr id="23" name="矩形 22"/>
          <p:cNvSpPr/>
          <p:nvPr/>
        </p:nvSpPr>
        <p:spPr>
          <a:xfrm>
            <a:off x="2000961" y="3562852"/>
            <a:ext cx="3023460" cy="1283693"/>
          </a:xfrm>
          <a:prstGeom prst="rect">
            <a:avLst/>
          </a:prstGeom>
          <a:solidFill>
            <a:schemeClr val="accent5"/>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651006" y="3562853"/>
            <a:ext cx="1452914" cy="1283692"/>
            <a:chOff x="4648290" y="3563678"/>
            <a:chExt cx="1453250" cy="1283989"/>
          </a:xfrm>
        </p:grpSpPr>
        <p:sp>
          <p:nvSpPr>
            <p:cNvPr id="25" name="Freeform 23"/>
            <p:cNvSpPr>
              <a:spLocks/>
            </p:cNvSpPr>
            <p:nvPr/>
          </p:nvSpPr>
          <p:spPr bwMode="auto">
            <a:xfrm>
              <a:off x="4794469" y="3702165"/>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91419" tIns="45709" rIns="91419" bIns="45709" numCol="1" anchor="t" anchorCtr="0" compatLnSpc="1">
              <a:prstTxWarp prst="textNoShape">
                <a:avLst/>
              </a:prstTxWarp>
            </a:bodyPr>
            <a:lstStyle/>
            <a:p>
              <a:endParaRPr lang="zh-CN" altLang="en-US"/>
            </a:p>
          </p:txBody>
        </p:sp>
        <p:sp>
          <p:nvSpPr>
            <p:cNvPr id="39" name="Freeform 6"/>
            <p:cNvSpPr>
              <a:spLocks noEditPoints="1"/>
            </p:cNvSpPr>
            <p:nvPr/>
          </p:nvSpPr>
          <p:spPr bwMode="auto">
            <a:xfrm>
              <a:off x="4648290" y="3563678"/>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5807762" y="2920152"/>
            <a:ext cx="1452914" cy="1283692"/>
            <a:chOff x="5805314" y="2920828"/>
            <a:chExt cx="1453250" cy="1283989"/>
          </a:xfrm>
        </p:grpSpPr>
        <p:sp>
          <p:nvSpPr>
            <p:cNvPr id="41" name="Freeform 23"/>
            <p:cNvSpPr>
              <a:spLocks/>
            </p:cNvSpPr>
            <p:nvPr/>
          </p:nvSpPr>
          <p:spPr bwMode="auto">
            <a:xfrm flipH="1">
              <a:off x="5951495" y="3059315"/>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91419" tIns="45709" rIns="91419" bIns="45709" numCol="1" anchor="t" anchorCtr="0" compatLnSpc="1">
              <a:prstTxWarp prst="textNoShape">
                <a:avLst/>
              </a:prstTxWarp>
            </a:bodyPr>
            <a:lstStyle/>
            <a:p>
              <a:endParaRPr lang="zh-CN" altLang="en-US"/>
            </a:p>
          </p:txBody>
        </p:sp>
        <p:sp>
          <p:nvSpPr>
            <p:cNvPr id="42" name="Freeform 6"/>
            <p:cNvSpPr>
              <a:spLocks noEditPoints="1"/>
            </p:cNvSpPr>
            <p:nvPr/>
          </p:nvSpPr>
          <p:spPr bwMode="auto">
            <a:xfrm flipH="1">
              <a:off x="5805314" y="2920828"/>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719472" y="1787591"/>
            <a:ext cx="3304949" cy="3827433"/>
            <a:chOff x="1716078" y="1788005"/>
            <a:chExt cx="3305714" cy="3828319"/>
          </a:xfrm>
        </p:grpSpPr>
        <p:sp>
          <p:nvSpPr>
            <p:cNvPr id="44" name="矩形 43"/>
            <p:cNvSpPr/>
            <p:nvPr/>
          </p:nvSpPr>
          <p:spPr>
            <a:xfrm>
              <a:off x="1997632" y="2279686"/>
              <a:ext cx="3024160" cy="1283990"/>
            </a:xfrm>
            <a:prstGeom prst="rect">
              <a:avLst/>
            </a:prstGeom>
            <a:solidFill>
              <a:schemeClr val="accent2"/>
            </a:solidFill>
            <a:ln>
              <a:noFill/>
            </a:ln>
            <a:effectLst>
              <a:outerShdw blurRad="177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rotWithShape="1">
            <a:blip r:embed="rId3">
              <a:extLst>
                <a:ext uri="{28A0092B-C50C-407E-A947-70E740481C1C}">
                  <a14:useLocalDpi xmlns:a14="http://schemas.microsoft.com/office/drawing/2010/main" val="0"/>
                </a:ext>
              </a:extLst>
            </a:blip>
            <a:srcRect l="16010" t="71194" r="15480" b="14470"/>
            <a:stretch/>
          </p:blipFill>
          <p:spPr>
            <a:xfrm rot="5400000" flipH="1" flipV="1">
              <a:off x="237499" y="3266584"/>
              <a:ext cx="3828319" cy="871161"/>
            </a:xfrm>
            <a:prstGeom prst="rect">
              <a:avLst/>
            </a:prstGeom>
          </p:spPr>
        </p:pic>
      </p:grpSp>
      <p:sp>
        <p:nvSpPr>
          <p:cNvPr id="46" name="文本框 50"/>
          <p:cNvSpPr txBox="1"/>
          <p:nvPr/>
        </p:nvSpPr>
        <p:spPr>
          <a:xfrm>
            <a:off x="6126189" y="3259323"/>
            <a:ext cx="816060" cy="707722"/>
          </a:xfrm>
          <a:prstGeom prst="rect">
            <a:avLst/>
          </a:prstGeom>
          <a:noFill/>
        </p:spPr>
        <p:txBody>
          <a:bodyPr wrap="none" rtlCol="0">
            <a:spAutoFit/>
          </a:bodyPr>
          <a:lstStyle/>
          <a:p>
            <a:r>
              <a:rPr lang="en-US" altLang="zh-CN" sz="3999" b="1" dirty="0">
                <a:solidFill>
                  <a:schemeClr val="accent3"/>
                </a:solidFill>
                <a:latin typeface="微软雅黑" pitchFamily="34" charset="-122"/>
                <a:ea typeface="微软雅黑" pitchFamily="34" charset="-122"/>
              </a:rPr>
              <a:t>03</a:t>
            </a:r>
            <a:endParaRPr lang="zh-CN" altLang="en-US" sz="3999" b="1" dirty="0">
              <a:solidFill>
                <a:schemeClr val="accent3"/>
              </a:solidFill>
              <a:latin typeface="微软雅黑" pitchFamily="34" charset="-122"/>
              <a:ea typeface="微软雅黑" pitchFamily="34" charset="-122"/>
            </a:endParaRPr>
          </a:p>
        </p:txBody>
      </p:sp>
      <p:grpSp>
        <p:nvGrpSpPr>
          <p:cNvPr id="47" name="组合 46"/>
          <p:cNvGrpSpPr/>
          <p:nvPr/>
        </p:nvGrpSpPr>
        <p:grpSpPr>
          <a:xfrm>
            <a:off x="4651006" y="2279160"/>
            <a:ext cx="1452914" cy="1283692"/>
            <a:chOff x="4648290" y="2279687"/>
            <a:chExt cx="1453250" cy="1283989"/>
          </a:xfrm>
        </p:grpSpPr>
        <p:sp>
          <p:nvSpPr>
            <p:cNvPr id="48" name="Freeform 23"/>
            <p:cNvSpPr>
              <a:spLocks/>
            </p:cNvSpPr>
            <p:nvPr/>
          </p:nvSpPr>
          <p:spPr bwMode="auto">
            <a:xfrm>
              <a:off x="4794469" y="2418174"/>
              <a:ext cx="1160891" cy="1005307"/>
            </a:xfrm>
            <a:custGeom>
              <a:avLst/>
              <a:gdLst>
                <a:gd name="T0" fmla="*/ 170 w 679"/>
                <a:gd name="T1" fmla="*/ 588 h 588"/>
                <a:gd name="T2" fmla="*/ 0 w 679"/>
                <a:gd name="T3" fmla="*/ 294 h 588"/>
                <a:gd name="T4" fmla="*/ 170 w 679"/>
                <a:gd name="T5" fmla="*/ 0 h 588"/>
                <a:gd name="T6" fmla="*/ 509 w 679"/>
                <a:gd name="T7" fmla="*/ 0 h 588"/>
                <a:gd name="T8" fmla="*/ 679 w 679"/>
                <a:gd name="T9" fmla="*/ 294 h 588"/>
                <a:gd name="T10" fmla="*/ 509 w 679"/>
                <a:gd name="T11" fmla="*/ 588 h 588"/>
                <a:gd name="T12" fmla="*/ 170 w 679"/>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w="14288" cap="flat">
              <a:noFill/>
              <a:prstDash val="solid"/>
              <a:miter lim="800000"/>
              <a:headEnd/>
              <a:tailEnd/>
            </a:ln>
          </p:spPr>
          <p:txBody>
            <a:bodyPr vert="horz" wrap="square" lIns="91419" tIns="45709" rIns="91419" bIns="45709" numCol="1" anchor="t" anchorCtr="0" compatLnSpc="1">
              <a:prstTxWarp prst="textNoShape">
                <a:avLst/>
              </a:prstTxWarp>
            </a:bodyPr>
            <a:lstStyle/>
            <a:p>
              <a:endParaRPr lang="zh-CN" altLang="en-US"/>
            </a:p>
          </p:txBody>
        </p:sp>
        <p:sp>
          <p:nvSpPr>
            <p:cNvPr id="49" name="Freeform 6"/>
            <p:cNvSpPr>
              <a:spLocks noEditPoints="1"/>
            </p:cNvSpPr>
            <p:nvPr/>
          </p:nvSpPr>
          <p:spPr bwMode="auto">
            <a:xfrm>
              <a:off x="4648290" y="2279687"/>
              <a:ext cx="1453250" cy="1283989"/>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2242932" y="2803832"/>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bg1"/>
                </a:solidFill>
              </a:rPr>
              <a:t>点击此处添加内容</a:t>
            </a:r>
          </a:p>
          <a:p>
            <a:pPr>
              <a:lnSpc>
                <a:spcPts val="2000"/>
              </a:lnSpc>
            </a:pPr>
            <a:r>
              <a:rPr lang="zh-CN" altLang="en-US" sz="1200" dirty="0">
                <a:solidFill>
                  <a:schemeClr val="bg1"/>
                </a:solidFill>
              </a:rPr>
              <a:t>点击此处添加内容</a:t>
            </a:r>
          </a:p>
        </p:txBody>
      </p:sp>
      <p:sp>
        <p:nvSpPr>
          <p:cNvPr id="51" name="TextBox 50"/>
          <p:cNvSpPr txBox="1"/>
          <p:nvPr/>
        </p:nvSpPr>
        <p:spPr>
          <a:xfrm>
            <a:off x="2242043" y="2428677"/>
            <a:ext cx="2476732" cy="400017"/>
          </a:xfrm>
          <a:prstGeom prst="rect">
            <a:avLst/>
          </a:prstGeom>
          <a:noFill/>
        </p:spPr>
        <p:txBody>
          <a:bodyPr wrap="square" rtlCol="0">
            <a:spAutoFit/>
          </a:bodyPr>
          <a:lstStyle/>
          <a:p>
            <a:r>
              <a:rPr lang="zh-CN" altLang="zh-CN" sz="2000" b="1" dirty="0">
                <a:solidFill>
                  <a:schemeClr val="bg1"/>
                </a:solidFill>
                <a:latin typeface="微软雅黑" pitchFamily="34" charset="-122"/>
                <a:ea typeface="微软雅黑" pitchFamily="34" charset="-122"/>
              </a:rPr>
              <a:t>日程安排</a:t>
            </a:r>
            <a:endParaRPr lang="zh-CN" altLang="zh-CN" sz="2000" dirty="0">
              <a:solidFill>
                <a:schemeClr val="bg1"/>
              </a:solidFill>
              <a:latin typeface="微软雅黑" pitchFamily="34" charset="-122"/>
              <a:ea typeface="微软雅黑" pitchFamily="34" charset="-122"/>
            </a:endParaRPr>
          </a:p>
        </p:txBody>
      </p:sp>
      <p:sp>
        <p:nvSpPr>
          <p:cNvPr id="52" name="TextBox 51"/>
          <p:cNvSpPr txBox="1"/>
          <p:nvPr/>
        </p:nvSpPr>
        <p:spPr>
          <a:xfrm>
            <a:off x="2242932" y="4110029"/>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bg1"/>
                </a:solidFill>
              </a:rPr>
              <a:t>点击此处添加内容</a:t>
            </a:r>
          </a:p>
          <a:p>
            <a:pPr>
              <a:lnSpc>
                <a:spcPts val="2000"/>
              </a:lnSpc>
            </a:pPr>
            <a:r>
              <a:rPr lang="zh-CN" altLang="en-US" sz="1200" dirty="0">
                <a:solidFill>
                  <a:schemeClr val="bg1"/>
                </a:solidFill>
              </a:rPr>
              <a:t>点击此处添加内容</a:t>
            </a:r>
          </a:p>
        </p:txBody>
      </p:sp>
      <p:sp>
        <p:nvSpPr>
          <p:cNvPr id="53" name="TextBox 52"/>
          <p:cNvSpPr txBox="1"/>
          <p:nvPr/>
        </p:nvSpPr>
        <p:spPr>
          <a:xfrm>
            <a:off x="2242043" y="3734874"/>
            <a:ext cx="2476732" cy="400017"/>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dirty="0"/>
              <a:t>行动策略</a:t>
            </a:r>
          </a:p>
        </p:txBody>
      </p:sp>
      <p:sp>
        <p:nvSpPr>
          <p:cNvPr id="54" name="TextBox 53"/>
          <p:cNvSpPr txBox="1"/>
          <p:nvPr/>
        </p:nvSpPr>
        <p:spPr>
          <a:xfrm>
            <a:off x="7453321" y="3481564"/>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bg1"/>
                </a:solidFill>
              </a:rPr>
              <a:t>点击此处添加内容</a:t>
            </a:r>
          </a:p>
          <a:p>
            <a:pPr>
              <a:lnSpc>
                <a:spcPts val="2000"/>
              </a:lnSpc>
            </a:pPr>
            <a:r>
              <a:rPr lang="zh-CN" altLang="en-US" sz="1200" dirty="0">
                <a:solidFill>
                  <a:schemeClr val="bg1"/>
                </a:solidFill>
              </a:rPr>
              <a:t>点击此处添加内容</a:t>
            </a:r>
          </a:p>
        </p:txBody>
      </p:sp>
      <p:sp>
        <p:nvSpPr>
          <p:cNvPr id="55" name="TextBox 54"/>
          <p:cNvSpPr txBox="1"/>
          <p:nvPr/>
        </p:nvSpPr>
        <p:spPr>
          <a:xfrm>
            <a:off x="7452432" y="3106409"/>
            <a:ext cx="2476732" cy="400017"/>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dirty="0"/>
              <a:t>客户服务</a:t>
            </a:r>
          </a:p>
        </p:txBody>
      </p:sp>
      <p:sp>
        <p:nvSpPr>
          <p:cNvPr id="56" name="TextBox 55"/>
          <p:cNvSpPr txBox="1"/>
          <p:nvPr/>
        </p:nvSpPr>
        <p:spPr>
          <a:xfrm>
            <a:off x="7453321" y="4792683"/>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bg1"/>
                </a:solidFill>
              </a:rPr>
              <a:t>点击此处添加内容</a:t>
            </a:r>
          </a:p>
          <a:p>
            <a:pPr>
              <a:lnSpc>
                <a:spcPts val="2000"/>
              </a:lnSpc>
            </a:pPr>
            <a:r>
              <a:rPr lang="zh-CN" altLang="en-US" sz="1200" dirty="0">
                <a:solidFill>
                  <a:schemeClr val="bg1"/>
                </a:solidFill>
              </a:rPr>
              <a:t>点击此处添加内容</a:t>
            </a:r>
          </a:p>
        </p:txBody>
      </p:sp>
      <p:sp>
        <p:nvSpPr>
          <p:cNvPr id="57" name="TextBox 56"/>
          <p:cNvSpPr txBox="1"/>
          <p:nvPr/>
        </p:nvSpPr>
        <p:spPr>
          <a:xfrm>
            <a:off x="7452432" y="4417528"/>
            <a:ext cx="2476732" cy="400017"/>
          </a:xfrm>
          <a:prstGeom prst="rect">
            <a:avLst/>
          </a:prstGeom>
          <a:noFill/>
        </p:spPr>
        <p:txBody>
          <a:bodyPr wrap="square"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zh-CN" dirty="0"/>
              <a:t>后勤保障</a:t>
            </a:r>
          </a:p>
        </p:txBody>
      </p:sp>
      <p:sp>
        <p:nvSpPr>
          <p:cNvPr id="58" name="文本框 47"/>
          <p:cNvSpPr txBox="1"/>
          <p:nvPr/>
        </p:nvSpPr>
        <p:spPr>
          <a:xfrm>
            <a:off x="4991703" y="2567144"/>
            <a:ext cx="816060" cy="707722"/>
          </a:xfrm>
          <a:prstGeom prst="rect">
            <a:avLst/>
          </a:prstGeom>
          <a:noFill/>
        </p:spPr>
        <p:txBody>
          <a:bodyPr wrap="none" rtlCol="0">
            <a:spAutoFit/>
          </a:bodyPr>
          <a:lstStyle/>
          <a:p>
            <a:r>
              <a:rPr lang="en-US" altLang="zh-CN" sz="3999" b="1" dirty="0">
                <a:solidFill>
                  <a:schemeClr val="accent2"/>
                </a:solidFill>
                <a:latin typeface="微软雅黑" pitchFamily="34" charset="-122"/>
                <a:ea typeface="微软雅黑" pitchFamily="34" charset="-122"/>
              </a:rPr>
              <a:t>01</a:t>
            </a:r>
            <a:endParaRPr lang="zh-CN" altLang="en-US" sz="3999" b="1" dirty="0">
              <a:solidFill>
                <a:schemeClr val="accent2"/>
              </a:solidFill>
              <a:latin typeface="微软雅黑" pitchFamily="34" charset="-122"/>
              <a:ea typeface="微软雅黑" pitchFamily="34" charset="-122"/>
            </a:endParaRPr>
          </a:p>
        </p:txBody>
      </p:sp>
      <p:sp>
        <p:nvSpPr>
          <p:cNvPr id="59" name="文本框 48"/>
          <p:cNvSpPr txBox="1"/>
          <p:nvPr/>
        </p:nvSpPr>
        <p:spPr>
          <a:xfrm>
            <a:off x="4991702" y="3870081"/>
            <a:ext cx="816060" cy="707722"/>
          </a:xfrm>
          <a:prstGeom prst="rect">
            <a:avLst/>
          </a:prstGeom>
          <a:noFill/>
        </p:spPr>
        <p:txBody>
          <a:bodyPr wrap="none" rtlCol="0">
            <a:spAutoFit/>
          </a:bodyPr>
          <a:lstStyle/>
          <a:p>
            <a:r>
              <a:rPr lang="en-US" altLang="zh-CN" sz="3999" b="1" dirty="0">
                <a:solidFill>
                  <a:schemeClr val="accent5"/>
                </a:solidFill>
                <a:latin typeface="微软雅黑" pitchFamily="34" charset="-122"/>
                <a:ea typeface="微软雅黑" pitchFamily="34" charset="-122"/>
              </a:rPr>
              <a:t>02</a:t>
            </a:r>
            <a:endParaRPr lang="zh-CN" altLang="en-US" sz="3999" b="1" dirty="0">
              <a:solidFill>
                <a:schemeClr val="accent5"/>
              </a:solidFill>
              <a:latin typeface="微软雅黑" pitchFamily="34" charset="-122"/>
              <a:ea typeface="微软雅黑" pitchFamily="34" charset="-122"/>
            </a:endParaRPr>
          </a:p>
        </p:txBody>
      </p:sp>
    </p:spTree>
    <p:extLst>
      <p:ext uri="{BB962C8B-B14F-4D97-AF65-F5344CB8AC3E}">
        <p14:creationId xmlns:p14="http://schemas.microsoft.com/office/powerpoint/2010/main" val="1157449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2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par>
                          <p:cTn id="32" fill="hold">
                            <p:stCondLst>
                              <p:cond delay="2700"/>
                            </p:stCondLst>
                            <p:childTnLst>
                              <p:par>
                                <p:cTn id="33" presetID="53" presetClass="entr" presetSubtype="16"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250" fill="hold"/>
                                        <p:tgtEl>
                                          <p:spTgt spid="58"/>
                                        </p:tgtEl>
                                        <p:attrNameLst>
                                          <p:attrName>ppt_w</p:attrName>
                                        </p:attrNameLst>
                                      </p:cBhvr>
                                      <p:tavLst>
                                        <p:tav tm="0">
                                          <p:val>
                                            <p:fltVal val="0"/>
                                          </p:val>
                                        </p:tav>
                                        <p:tav tm="100000">
                                          <p:val>
                                            <p:strVal val="#ppt_w"/>
                                          </p:val>
                                        </p:tav>
                                      </p:tavLst>
                                    </p:anim>
                                    <p:anim calcmode="lin" valueType="num">
                                      <p:cBhvr>
                                        <p:cTn id="36" dur="250" fill="hold"/>
                                        <p:tgtEl>
                                          <p:spTgt spid="58"/>
                                        </p:tgtEl>
                                        <p:attrNameLst>
                                          <p:attrName>ppt_h</p:attrName>
                                        </p:attrNameLst>
                                      </p:cBhvr>
                                      <p:tavLst>
                                        <p:tav tm="0">
                                          <p:val>
                                            <p:fltVal val="0"/>
                                          </p:val>
                                        </p:tav>
                                        <p:tav tm="100000">
                                          <p:val>
                                            <p:strVal val="#ppt_h"/>
                                          </p:val>
                                        </p:tav>
                                      </p:tavLst>
                                    </p:anim>
                                    <p:animEffect transition="in" filter="fade">
                                      <p:cBhvr>
                                        <p:cTn id="37" dur="250"/>
                                        <p:tgtEl>
                                          <p:spTgt spid="58"/>
                                        </p:tgtEl>
                                      </p:cBhvr>
                                    </p:animEffect>
                                  </p:childTnLst>
                                </p:cTn>
                              </p:par>
                            </p:childTnLst>
                          </p:cTn>
                        </p:par>
                        <p:par>
                          <p:cTn id="38" fill="hold">
                            <p:stCondLst>
                              <p:cond delay="29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51"/>
                                        </p:tgtEl>
                                        <p:attrNameLst>
                                          <p:attrName>ppt_y</p:attrName>
                                        </p:attrNameLst>
                                      </p:cBhvr>
                                      <p:tavLst>
                                        <p:tav tm="0">
                                          <p:val>
                                            <p:strVal val="#ppt_y"/>
                                          </p:val>
                                        </p:tav>
                                        <p:tav tm="100000">
                                          <p:val>
                                            <p:strVal val="#ppt_y"/>
                                          </p:val>
                                        </p:tav>
                                      </p:tavLst>
                                    </p:anim>
                                    <p:anim calcmode="lin" valueType="num">
                                      <p:cBhvr>
                                        <p:cTn id="4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51"/>
                                        </p:tgtEl>
                                      </p:cBhvr>
                                    </p:animEffect>
                                  </p:childTnLst>
                                </p:cTn>
                              </p:par>
                            </p:childTnLst>
                          </p:cTn>
                        </p:par>
                        <p:par>
                          <p:cTn id="46" fill="hold">
                            <p:stCondLst>
                              <p:cond delay="3600"/>
                            </p:stCondLst>
                            <p:childTnLst>
                              <p:par>
                                <p:cTn id="47" presetID="41" presetClass="entr" presetSubtype="0" fill="hold" grpId="0" nodeType="afterEffect">
                                  <p:stCondLst>
                                    <p:cond delay="0"/>
                                  </p:stCondLst>
                                  <p:iterate type="lt">
                                    <p:tmPct val="4167"/>
                                  </p:iterate>
                                  <p:childTnLst>
                                    <p:set>
                                      <p:cBhvr>
                                        <p:cTn id="48" dur="1" fill="hold">
                                          <p:stCondLst>
                                            <p:cond delay="0"/>
                                          </p:stCondLst>
                                        </p:cTn>
                                        <p:tgtEl>
                                          <p:spTgt spid="50"/>
                                        </p:tgtEl>
                                        <p:attrNameLst>
                                          <p:attrName>style.visibility</p:attrName>
                                        </p:attrNameLst>
                                      </p:cBhvr>
                                      <p:to>
                                        <p:strVal val="visible"/>
                                      </p:to>
                                    </p:set>
                                    <p:anim calcmode="lin" valueType="num">
                                      <p:cBhvr>
                                        <p:cTn id="49" dur="4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50" dur="400" fill="hold"/>
                                        <p:tgtEl>
                                          <p:spTgt spid="50"/>
                                        </p:tgtEl>
                                        <p:attrNameLst>
                                          <p:attrName>ppt_y</p:attrName>
                                        </p:attrNameLst>
                                      </p:cBhvr>
                                      <p:tavLst>
                                        <p:tav tm="0">
                                          <p:val>
                                            <p:strVal val="#ppt_y"/>
                                          </p:val>
                                        </p:tav>
                                        <p:tav tm="100000">
                                          <p:val>
                                            <p:strVal val="#ppt_y"/>
                                          </p:val>
                                        </p:tav>
                                      </p:tavLst>
                                    </p:anim>
                                    <p:anim calcmode="lin" valueType="num">
                                      <p:cBhvr>
                                        <p:cTn id="51" dur="4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52" dur="4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400" tmFilter="0,0; .5, 1; 1, 1"/>
                                        <p:tgtEl>
                                          <p:spTgt spid="50"/>
                                        </p:tgtEl>
                                      </p:cBhvr>
                                    </p:animEffect>
                                  </p:childTnLst>
                                </p:cTn>
                              </p:par>
                            </p:childTnLst>
                          </p:cTn>
                        </p:par>
                        <p:par>
                          <p:cTn id="54" fill="hold">
                            <p:stCondLst>
                              <p:cond delay="4250"/>
                            </p:stCondLst>
                            <p:childTnLst>
                              <p:par>
                                <p:cTn id="55" presetID="22" presetClass="entr" presetSubtype="2"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right)">
                                      <p:cBhvr>
                                        <p:cTn id="57" dur="500"/>
                                        <p:tgtEl>
                                          <p:spTgt spid="24"/>
                                        </p:tgtEl>
                                      </p:cBhvr>
                                    </p:animEffect>
                                  </p:childTnLst>
                                </p:cTn>
                              </p:par>
                            </p:childTnLst>
                          </p:cTn>
                        </p:par>
                        <p:par>
                          <p:cTn id="58" fill="hold">
                            <p:stCondLst>
                              <p:cond delay="4750"/>
                            </p:stCondLst>
                            <p:childTnLst>
                              <p:par>
                                <p:cTn id="59" presetID="53" presetClass="entr" presetSubtype="16"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250" fill="hold"/>
                                        <p:tgtEl>
                                          <p:spTgt spid="59"/>
                                        </p:tgtEl>
                                        <p:attrNameLst>
                                          <p:attrName>ppt_w</p:attrName>
                                        </p:attrNameLst>
                                      </p:cBhvr>
                                      <p:tavLst>
                                        <p:tav tm="0">
                                          <p:val>
                                            <p:fltVal val="0"/>
                                          </p:val>
                                        </p:tav>
                                        <p:tav tm="100000">
                                          <p:val>
                                            <p:strVal val="#ppt_w"/>
                                          </p:val>
                                        </p:tav>
                                      </p:tavLst>
                                    </p:anim>
                                    <p:anim calcmode="lin" valueType="num">
                                      <p:cBhvr>
                                        <p:cTn id="62" dur="250" fill="hold"/>
                                        <p:tgtEl>
                                          <p:spTgt spid="59"/>
                                        </p:tgtEl>
                                        <p:attrNameLst>
                                          <p:attrName>ppt_h</p:attrName>
                                        </p:attrNameLst>
                                      </p:cBhvr>
                                      <p:tavLst>
                                        <p:tav tm="0">
                                          <p:val>
                                            <p:fltVal val="0"/>
                                          </p:val>
                                        </p:tav>
                                        <p:tav tm="100000">
                                          <p:val>
                                            <p:strVal val="#ppt_h"/>
                                          </p:val>
                                        </p:tav>
                                      </p:tavLst>
                                    </p:anim>
                                    <p:animEffect transition="in" filter="fade">
                                      <p:cBhvr>
                                        <p:cTn id="63" dur="250"/>
                                        <p:tgtEl>
                                          <p:spTgt spid="59"/>
                                        </p:tgtEl>
                                      </p:cBhvr>
                                    </p:animEffect>
                                  </p:childTnLst>
                                </p:cTn>
                              </p:par>
                            </p:childTnLst>
                          </p:cTn>
                        </p:par>
                        <p:par>
                          <p:cTn id="64" fill="hold">
                            <p:stCondLst>
                              <p:cond delay="5000"/>
                            </p:stCondLst>
                            <p:childTnLst>
                              <p:par>
                                <p:cTn id="65" presetID="22" presetClass="entr" presetSubtype="2"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right)">
                                      <p:cBhvr>
                                        <p:cTn id="67" dur="500"/>
                                        <p:tgtEl>
                                          <p:spTgt spid="23"/>
                                        </p:tgtEl>
                                      </p:cBhvr>
                                    </p:animEffect>
                                  </p:childTnLst>
                                </p:cTn>
                              </p:par>
                            </p:childTnLst>
                          </p:cTn>
                        </p:par>
                        <p:par>
                          <p:cTn id="68" fill="hold">
                            <p:stCondLst>
                              <p:cond delay="55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53"/>
                                        </p:tgtEl>
                                        <p:attrNameLst>
                                          <p:attrName>ppt_y</p:attrName>
                                        </p:attrNameLst>
                                      </p:cBhvr>
                                      <p:tavLst>
                                        <p:tav tm="0">
                                          <p:val>
                                            <p:strVal val="#ppt_y"/>
                                          </p:val>
                                        </p:tav>
                                        <p:tav tm="100000">
                                          <p:val>
                                            <p:strVal val="#ppt_y"/>
                                          </p:val>
                                        </p:tav>
                                      </p:tavLst>
                                    </p:anim>
                                    <p:anim calcmode="lin" valueType="num">
                                      <p:cBhvr>
                                        <p:cTn id="7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53"/>
                                        </p:tgtEl>
                                      </p:cBhvr>
                                    </p:animEffect>
                                  </p:childTnLst>
                                </p:cTn>
                              </p:par>
                            </p:childTnLst>
                          </p:cTn>
                        </p:par>
                        <p:par>
                          <p:cTn id="76" fill="hold">
                            <p:stCondLst>
                              <p:cond delay="6150"/>
                            </p:stCondLst>
                            <p:childTnLst>
                              <p:par>
                                <p:cTn id="77" presetID="41" presetClass="entr" presetSubtype="0" fill="hold" grpId="0" nodeType="afterEffect">
                                  <p:stCondLst>
                                    <p:cond delay="0"/>
                                  </p:stCondLst>
                                  <p:iterate type="lt">
                                    <p:tmPct val="1667"/>
                                  </p:iterate>
                                  <p:childTnLst>
                                    <p:set>
                                      <p:cBhvr>
                                        <p:cTn id="78" dur="1" fill="hold">
                                          <p:stCondLst>
                                            <p:cond delay="0"/>
                                          </p:stCondLst>
                                        </p:cTn>
                                        <p:tgtEl>
                                          <p:spTgt spid="52"/>
                                        </p:tgtEl>
                                        <p:attrNameLst>
                                          <p:attrName>style.visibility</p:attrName>
                                        </p:attrNameLst>
                                      </p:cBhvr>
                                      <p:to>
                                        <p:strVal val="visible"/>
                                      </p:to>
                                    </p:set>
                                    <p:anim calcmode="lin" valueType="num">
                                      <p:cBhvr>
                                        <p:cTn id="79"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0" dur="400" fill="hold"/>
                                        <p:tgtEl>
                                          <p:spTgt spid="52"/>
                                        </p:tgtEl>
                                        <p:attrNameLst>
                                          <p:attrName>ppt_y</p:attrName>
                                        </p:attrNameLst>
                                      </p:cBhvr>
                                      <p:tavLst>
                                        <p:tav tm="0">
                                          <p:val>
                                            <p:strVal val="#ppt_y"/>
                                          </p:val>
                                        </p:tav>
                                        <p:tav tm="100000">
                                          <p:val>
                                            <p:strVal val="#ppt_y"/>
                                          </p:val>
                                        </p:tav>
                                      </p:tavLst>
                                    </p:anim>
                                    <p:anim calcmode="lin" valueType="num">
                                      <p:cBhvr>
                                        <p:cTn id="81"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82"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400" tmFilter="0,0; .5, 1; 1, 1"/>
                                        <p:tgtEl>
                                          <p:spTgt spid="52"/>
                                        </p:tgtEl>
                                      </p:cBhvr>
                                    </p:animEffect>
                                  </p:childTnLst>
                                </p:cTn>
                              </p:par>
                            </p:childTnLst>
                          </p:cTn>
                        </p:par>
                        <p:par>
                          <p:cTn id="84" fill="hold">
                            <p:stCondLst>
                              <p:cond delay="6650"/>
                            </p:stCondLst>
                            <p:childTnLst>
                              <p:par>
                                <p:cTn id="85" presetID="22" presetClass="entr" presetSubtype="8"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7150"/>
                            </p:stCondLst>
                            <p:childTnLst>
                              <p:par>
                                <p:cTn id="89" presetID="53" presetClass="entr" presetSubtype="16"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250" fill="hold"/>
                                        <p:tgtEl>
                                          <p:spTgt spid="46"/>
                                        </p:tgtEl>
                                        <p:attrNameLst>
                                          <p:attrName>ppt_w</p:attrName>
                                        </p:attrNameLst>
                                      </p:cBhvr>
                                      <p:tavLst>
                                        <p:tav tm="0">
                                          <p:val>
                                            <p:fltVal val="0"/>
                                          </p:val>
                                        </p:tav>
                                        <p:tav tm="100000">
                                          <p:val>
                                            <p:strVal val="#ppt_w"/>
                                          </p:val>
                                        </p:tav>
                                      </p:tavLst>
                                    </p:anim>
                                    <p:anim calcmode="lin" valueType="num">
                                      <p:cBhvr>
                                        <p:cTn id="92" dur="250" fill="hold"/>
                                        <p:tgtEl>
                                          <p:spTgt spid="46"/>
                                        </p:tgtEl>
                                        <p:attrNameLst>
                                          <p:attrName>ppt_h</p:attrName>
                                        </p:attrNameLst>
                                      </p:cBhvr>
                                      <p:tavLst>
                                        <p:tav tm="0">
                                          <p:val>
                                            <p:fltVal val="0"/>
                                          </p:val>
                                        </p:tav>
                                        <p:tav tm="100000">
                                          <p:val>
                                            <p:strVal val="#ppt_h"/>
                                          </p:val>
                                        </p:tav>
                                      </p:tavLst>
                                    </p:anim>
                                    <p:animEffect transition="in" filter="fade">
                                      <p:cBhvr>
                                        <p:cTn id="93" dur="250"/>
                                        <p:tgtEl>
                                          <p:spTgt spid="46"/>
                                        </p:tgtEl>
                                      </p:cBhvr>
                                    </p:animEffect>
                                  </p:childTnLst>
                                </p:cTn>
                              </p:par>
                            </p:childTnLst>
                          </p:cTn>
                        </p:par>
                        <p:par>
                          <p:cTn id="94" fill="hold">
                            <p:stCondLst>
                              <p:cond delay="7400"/>
                            </p:stCondLst>
                            <p:childTnLst>
                              <p:par>
                                <p:cTn id="95" presetID="22" presetClass="entr" presetSubtype="8"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left)">
                                      <p:cBhvr>
                                        <p:cTn id="97" dur="500"/>
                                        <p:tgtEl>
                                          <p:spTgt spid="15"/>
                                        </p:tgtEl>
                                      </p:cBhvr>
                                    </p:animEffect>
                                  </p:childTnLst>
                                </p:cTn>
                              </p:par>
                            </p:childTnLst>
                          </p:cTn>
                        </p:par>
                        <p:par>
                          <p:cTn id="98" fill="hold">
                            <p:stCondLst>
                              <p:cond delay="790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55"/>
                                        </p:tgtEl>
                                        <p:attrNameLst>
                                          <p:attrName>ppt_y</p:attrName>
                                        </p:attrNameLst>
                                      </p:cBhvr>
                                      <p:tavLst>
                                        <p:tav tm="0">
                                          <p:val>
                                            <p:strVal val="#ppt_y"/>
                                          </p:val>
                                        </p:tav>
                                        <p:tav tm="100000">
                                          <p:val>
                                            <p:strVal val="#ppt_y"/>
                                          </p:val>
                                        </p:tav>
                                      </p:tavLst>
                                    </p:anim>
                                    <p:anim calcmode="lin" valueType="num">
                                      <p:cBhvr>
                                        <p:cTn id="103"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55"/>
                                        </p:tgtEl>
                                      </p:cBhvr>
                                    </p:animEffect>
                                  </p:childTnLst>
                                </p:cTn>
                              </p:par>
                            </p:childTnLst>
                          </p:cTn>
                        </p:par>
                        <p:par>
                          <p:cTn id="106" fill="hold">
                            <p:stCondLst>
                              <p:cond delay="8550"/>
                            </p:stCondLst>
                            <p:childTnLst>
                              <p:par>
                                <p:cTn id="107" presetID="41" presetClass="entr" presetSubtype="0" fill="hold" grpId="0" nodeType="afterEffect">
                                  <p:stCondLst>
                                    <p:cond delay="0"/>
                                  </p:stCondLst>
                                  <p:iterate type="lt">
                                    <p:tmPct val="2500"/>
                                  </p:iterate>
                                  <p:childTnLst>
                                    <p:set>
                                      <p:cBhvr>
                                        <p:cTn id="108" dur="1" fill="hold">
                                          <p:stCondLst>
                                            <p:cond delay="0"/>
                                          </p:stCondLst>
                                        </p:cTn>
                                        <p:tgtEl>
                                          <p:spTgt spid="54"/>
                                        </p:tgtEl>
                                        <p:attrNameLst>
                                          <p:attrName>style.visibility</p:attrName>
                                        </p:attrNameLst>
                                      </p:cBhvr>
                                      <p:to>
                                        <p:strVal val="visible"/>
                                      </p:to>
                                    </p:set>
                                    <p:anim calcmode="lin" valueType="num">
                                      <p:cBhvr>
                                        <p:cTn id="109" dur="4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10" dur="400" fill="hold"/>
                                        <p:tgtEl>
                                          <p:spTgt spid="54"/>
                                        </p:tgtEl>
                                        <p:attrNameLst>
                                          <p:attrName>ppt_y</p:attrName>
                                        </p:attrNameLst>
                                      </p:cBhvr>
                                      <p:tavLst>
                                        <p:tav tm="0">
                                          <p:val>
                                            <p:strVal val="#ppt_y"/>
                                          </p:val>
                                        </p:tav>
                                        <p:tav tm="100000">
                                          <p:val>
                                            <p:strVal val="#ppt_y"/>
                                          </p:val>
                                        </p:tav>
                                      </p:tavLst>
                                    </p:anim>
                                    <p:anim calcmode="lin" valueType="num">
                                      <p:cBhvr>
                                        <p:cTn id="111" dur="4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12" dur="4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400" tmFilter="0,0; .5, 1; 1, 1"/>
                                        <p:tgtEl>
                                          <p:spTgt spid="54"/>
                                        </p:tgtEl>
                                      </p:cBhvr>
                                    </p:animEffect>
                                  </p:childTnLst>
                                </p:cTn>
                              </p:par>
                            </p:childTnLst>
                          </p:cTn>
                        </p:par>
                        <p:par>
                          <p:cTn id="114" fill="hold">
                            <p:stCondLst>
                              <p:cond delay="9100"/>
                            </p:stCondLst>
                            <p:childTnLst>
                              <p:par>
                                <p:cTn id="115" presetID="22" presetClass="entr" presetSubtype="8" fill="hold"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500"/>
                                        <p:tgtEl>
                                          <p:spTgt spid="19"/>
                                        </p:tgtEl>
                                      </p:cBhvr>
                                    </p:animEffect>
                                  </p:childTnLst>
                                </p:cTn>
                              </p:par>
                            </p:childTnLst>
                          </p:cTn>
                        </p:par>
                        <p:par>
                          <p:cTn id="118" fill="hold">
                            <p:stCondLst>
                              <p:cond delay="9600"/>
                            </p:stCondLst>
                            <p:childTnLst>
                              <p:par>
                                <p:cTn id="119" presetID="53" presetClass="entr" presetSubtype="16" fill="hold" grpId="0" nodeType="after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250" fill="hold"/>
                                        <p:tgtEl>
                                          <p:spTgt spid="22"/>
                                        </p:tgtEl>
                                        <p:attrNameLst>
                                          <p:attrName>ppt_w</p:attrName>
                                        </p:attrNameLst>
                                      </p:cBhvr>
                                      <p:tavLst>
                                        <p:tav tm="0">
                                          <p:val>
                                            <p:fltVal val="0"/>
                                          </p:val>
                                        </p:tav>
                                        <p:tav tm="100000">
                                          <p:val>
                                            <p:strVal val="#ppt_w"/>
                                          </p:val>
                                        </p:tav>
                                      </p:tavLst>
                                    </p:anim>
                                    <p:anim calcmode="lin" valueType="num">
                                      <p:cBhvr>
                                        <p:cTn id="122" dur="250" fill="hold"/>
                                        <p:tgtEl>
                                          <p:spTgt spid="22"/>
                                        </p:tgtEl>
                                        <p:attrNameLst>
                                          <p:attrName>ppt_h</p:attrName>
                                        </p:attrNameLst>
                                      </p:cBhvr>
                                      <p:tavLst>
                                        <p:tav tm="0">
                                          <p:val>
                                            <p:fltVal val="0"/>
                                          </p:val>
                                        </p:tav>
                                        <p:tav tm="100000">
                                          <p:val>
                                            <p:strVal val="#ppt_h"/>
                                          </p:val>
                                        </p:tav>
                                      </p:tavLst>
                                    </p:anim>
                                    <p:animEffect transition="in" filter="fade">
                                      <p:cBhvr>
                                        <p:cTn id="123" dur="250"/>
                                        <p:tgtEl>
                                          <p:spTgt spid="22"/>
                                        </p:tgtEl>
                                      </p:cBhvr>
                                    </p:animEffect>
                                  </p:childTnLst>
                                </p:cTn>
                              </p:par>
                            </p:childTnLst>
                          </p:cTn>
                        </p:par>
                        <p:par>
                          <p:cTn id="124" fill="hold">
                            <p:stCondLst>
                              <p:cond delay="9850"/>
                            </p:stCondLst>
                            <p:childTnLst>
                              <p:par>
                                <p:cTn id="125" presetID="22" presetClass="entr" presetSubtype="8" fill="hold" grpId="0" nodeType="after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wipe(left)">
                                      <p:cBhvr>
                                        <p:cTn id="127" dur="500"/>
                                        <p:tgtEl>
                                          <p:spTgt spid="18"/>
                                        </p:tgtEl>
                                      </p:cBhvr>
                                    </p:animEffect>
                                  </p:childTnLst>
                                </p:cTn>
                              </p:par>
                            </p:childTnLst>
                          </p:cTn>
                        </p:par>
                        <p:par>
                          <p:cTn id="128" fill="hold">
                            <p:stCondLst>
                              <p:cond delay="1035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57"/>
                                        </p:tgtEl>
                                        <p:attrNameLst>
                                          <p:attrName>ppt_y</p:attrName>
                                        </p:attrNameLst>
                                      </p:cBhvr>
                                      <p:tavLst>
                                        <p:tav tm="0">
                                          <p:val>
                                            <p:strVal val="#ppt_y"/>
                                          </p:val>
                                        </p:tav>
                                        <p:tav tm="100000">
                                          <p:val>
                                            <p:strVal val="#ppt_y"/>
                                          </p:val>
                                        </p:tav>
                                      </p:tavLst>
                                    </p:anim>
                                    <p:anim calcmode="lin" valueType="num">
                                      <p:cBhvr>
                                        <p:cTn id="133"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57"/>
                                        </p:tgtEl>
                                      </p:cBhvr>
                                    </p:animEffect>
                                  </p:childTnLst>
                                </p:cTn>
                              </p:par>
                            </p:childTnLst>
                          </p:cTn>
                        </p:par>
                        <p:par>
                          <p:cTn id="136" fill="hold">
                            <p:stCondLst>
                              <p:cond delay="11000"/>
                            </p:stCondLst>
                            <p:childTnLst>
                              <p:par>
                                <p:cTn id="137" presetID="41" presetClass="entr" presetSubtype="0" fill="hold" grpId="0" nodeType="afterEffect">
                                  <p:stCondLst>
                                    <p:cond delay="0"/>
                                  </p:stCondLst>
                                  <p:iterate type="lt">
                                    <p:tmPct val="4167"/>
                                  </p:iterate>
                                  <p:childTnLst>
                                    <p:set>
                                      <p:cBhvr>
                                        <p:cTn id="138" dur="1" fill="hold">
                                          <p:stCondLst>
                                            <p:cond delay="0"/>
                                          </p:stCondLst>
                                        </p:cTn>
                                        <p:tgtEl>
                                          <p:spTgt spid="56"/>
                                        </p:tgtEl>
                                        <p:attrNameLst>
                                          <p:attrName>style.visibility</p:attrName>
                                        </p:attrNameLst>
                                      </p:cBhvr>
                                      <p:to>
                                        <p:strVal val="visible"/>
                                      </p:to>
                                    </p:set>
                                    <p:anim calcmode="lin" valueType="num">
                                      <p:cBhvr>
                                        <p:cTn id="139" dur="4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40" dur="400" fill="hold"/>
                                        <p:tgtEl>
                                          <p:spTgt spid="56"/>
                                        </p:tgtEl>
                                        <p:attrNameLst>
                                          <p:attrName>ppt_y</p:attrName>
                                        </p:attrNameLst>
                                      </p:cBhvr>
                                      <p:tavLst>
                                        <p:tav tm="0">
                                          <p:val>
                                            <p:strVal val="#ppt_y"/>
                                          </p:val>
                                        </p:tav>
                                        <p:tav tm="100000">
                                          <p:val>
                                            <p:strVal val="#ppt_y"/>
                                          </p:val>
                                        </p:tav>
                                      </p:tavLst>
                                    </p:anim>
                                    <p:anim calcmode="lin" valueType="num">
                                      <p:cBhvr>
                                        <p:cTn id="141" dur="4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42" dur="4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4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8" grpId="0" animBg="1"/>
      <p:bldP spid="22" grpId="0"/>
      <p:bldP spid="23" grpId="0" animBg="1"/>
      <p:bldP spid="46" grpId="0"/>
      <p:bldP spid="50" grpId="0"/>
      <p:bldP spid="51" grpId="0"/>
      <p:bldP spid="52" grpId="0"/>
      <p:bldP spid="53" grpId="0"/>
      <p:bldP spid="54" grpId="0"/>
      <p:bldP spid="55" grpId="0"/>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279650" y="758875"/>
            <a:ext cx="2771950" cy="4813762"/>
            <a:chOff x="1276154" y="1063851"/>
            <a:chExt cx="2772592" cy="4814876"/>
          </a:xfrm>
        </p:grpSpPr>
        <p:grpSp>
          <p:nvGrpSpPr>
            <p:cNvPr id="16" name="组合 15"/>
            <p:cNvGrpSpPr/>
            <p:nvPr/>
          </p:nvGrpSpPr>
          <p:grpSpPr>
            <a:xfrm>
              <a:off x="1276154" y="1063851"/>
              <a:ext cx="2772592" cy="4814876"/>
              <a:chOff x="1276154" y="1063851"/>
              <a:chExt cx="2772592" cy="4814876"/>
            </a:xfrm>
          </p:grpSpPr>
          <p:sp>
            <p:nvSpPr>
              <p:cNvPr id="18" name="矩形 17"/>
              <p:cNvSpPr/>
              <p:nvPr/>
            </p:nvSpPr>
            <p:spPr>
              <a:xfrm>
                <a:off x="1967563" y="1490979"/>
                <a:ext cx="1296386" cy="4011042"/>
              </a:xfrm>
              <a:prstGeom prst="rect">
                <a:avLst/>
              </a:prstGeom>
              <a:solidFill>
                <a:srgbClr val="F1AF5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rot="1800000" flipV="1">
                <a:off x="1655416" y="1063851"/>
                <a:ext cx="2393330" cy="1399093"/>
                <a:chOff x="837732" y="1826986"/>
                <a:chExt cx="4394668" cy="1658661"/>
              </a:xfrm>
            </p:grpSpPr>
            <p:sp>
              <p:nvSpPr>
                <p:cNvPr id="24" name="椭圆 23"/>
                <p:cNvSpPr/>
                <p:nvPr/>
              </p:nvSpPr>
              <p:spPr>
                <a:xfrm>
                  <a:off x="837733" y="1826986"/>
                  <a:ext cx="4394667" cy="827316"/>
                </a:xfrm>
                <a:prstGeom prst="ellipse">
                  <a:avLst/>
                </a:prstGeom>
                <a:gradFill flip="none" rotWithShape="1">
                  <a:gsLst>
                    <a:gs pos="100000">
                      <a:schemeClr val="bg1">
                        <a:alpha val="0"/>
                      </a:schemeClr>
                    </a:gs>
                    <a:gs pos="15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 name="矩形 24"/>
                <p:cNvSpPr/>
                <p:nvPr/>
              </p:nvSpPr>
              <p:spPr>
                <a:xfrm>
                  <a:off x="837732" y="2184400"/>
                  <a:ext cx="4394667"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1800000" flipH="1">
                <a:off x="1276154" y="4498049"/>
                <a:ext cx="2393330" cy="1380678"/>
                <a:chOff x="837732" y="1826986"/>
                <a:chExt cx="4394668" cy="1636829"/>
              </a:xfrm>
            </p:grpSpPr>
            <p:sp>
              <p:nvSpPr>
                <p:cNvPr id="22" name="椭圆 21"/>
                <p:cNvSpPr/>
                <p:nvPr/>
              </p:nvSpPr>
              <p:spPr>
                <a:xfrm>
                  <a:off x="837733" y="1826986"/>
                  <a:ext cx="4394667" cy="827316"/>
                </a:xfrm>
                <a:prstGeom prst="ellipse">
                  <a:avLst/>
                </a:prstGeom>
                <a:gradFill flip="none" rotWithShape="1">
                  <a:gsLst>
                    <a:gs pos="100000">
                      <a:schemeClr val="bg1">
                        <a:alpha val="0"/>
                        <a:lumMod val="96000"/>
                        <a:lumOff val="4000"/>
                      </a:schemeClr>
                    </a:gs>
                    <a:gs pos="12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3" name="矩形 22"/>
                <p:cNvSpPr/>
                <p:nvPr/>
              </p:nvSpPr>
              <p:spPr>
                <a:xfrm>
                  <a:off x="837732" y="2184399"/>
                  <a:ext cx="4394667" cy="12794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1967563" y="2699086"/>
                <a:ext cx="1296386" cy="1128289"/>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134"/>
            <p:cNvSpPr>
              <a:spLocks noEditPoints="1"/>
            </p:cNvSpPr>
            <p:nvPr/>
          </p:nvSpPr>
          <p:spPr bwMode="auto">
            <a:xfrm>
              <a:off x="2081130" y="2323555"/>
              <a:ext cx="305238" cy="297972"/>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nvGrpSpPr>
          <p:cNvPr id="39" name="组合 38"/>
          <p:cNvGrpSpPr/>
          <p:nvPr/>
        </p:nvGrpSpPr>
        <p:grpSpPr>
          <a:xfrm>
            <a:off x="5851010" y="758875"/>
            <a:ext cx="2771950" cy="4813762"/>
            <a:chOff x="5848572" y="1063851"/>
            <a:chExt cx="2772592" cy="4814876"/>
          </a:xfrm>
        </p:grpSpPr>
        <p:sp>
          <p:nvSpPr>
            <p:cNvPr id="40" name="矩形 39"/>
            <p:cNvSpPr/>
            <p:nvPr/>
          </p:nvSpPr>
          <p:spPr>
            <a:xfrm>
              <a:off x="6539980" y="1490979"/>
              <a:ext cx="1296386" cy="4011042"/>
            </a:xfrm>
            <a:prstGeom prst="rect">
              <a:avLst/>
            </a:prstGeom>
            <a:solidFill>
              <a:srgbClr val="DC6C7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rot="1800000" flipV="1">
              <a:off x="6227834" y="1063851"/>
              <a:ext cx="2393330" cy="1399093"/>
              <a:chOff x="837732" y="1826986"/>
              <a:chExt cx="4394668" cy="1658661"/>
            </a:xfrm>
          </p:grpSpPr>
          <p:sp>
            <p:nvSpPr>
              <p:cNvPr id="47" name="椭圆 46"/>
              <p:cNvSpPr/>
              <p:nvPr/>
            </p:nvSpPr>
            <p:spPr>
              <a:xfrm>
                <a:off x="837733" y="1826986"/>
                <a:ext cx="4394667" cy="827316"/>
              </a:xfrm>
              <a:prstGeom prst="ellipse">
                <a:avLst/>
              </a:prstGeom>
              <a:gradFill flip="none" rotWithShape="1">
                <a:gsLst>
                  <a:gs pos="100000">
                    <a:schemeClr val="bg1"/>
                  </a:gs>
                  <a:gs pos="12000">
                    <a:schemeClr val="tx1"/>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8" name="矩形 47"/>
              <p:cNvSpPr/>
              <p:nvPr/>
            </p:nvSpPr>
            <p:spPr>
              <a:xfrm>
                <a:off x="837732" y="2184400"/>
                <a:ext cx="4394667"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800000" flipH="1">
              <a:off x="5848572" y="4498049"/>
              <a:ext cx="2393330" cy="1380678"/>
              <a:chOff x="837732" y="1826986"/>
              <a:chExt cx="4394668" cy="1636829"/>
            </a:xfrm>
          </p:grpSpPr>
          <p:sp>
            <p:nvSpPr>
              <p:cNvPr id="45" name="椭圆 44"/>
              <p:cNvSpPr/>
              <p:nvPr/>
            </p:nvSpPr>
            <p:spPr>
              <a:xfrm>
                <a:off x="837733" y="1826986"/>
                <a:ext cx="4394667" cy="827316"/>
              </a:xfrm>
              <a:prstGeom prst="ellipse">
                <a:avLst/>
              </a:prstGeom>
              <a:gradFill flip="none" rotWithShape="1">
                <a:gsLst>
                  <a:gs pos="100000">
                    <a:schemeClr val="bg1"/>
                  </a:gs>
                  <a:gs pos="12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6" name="矩形 45"/>
              <p:cNvSpPr/>
              <p:nvPr/>
            </p:nvSpPr>
            <p:spPr>
              <a:xfrm>
                <a:off x="837732" y="2184399"/>
                <a:ext cx="4394667" cy="12794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6539980" y="2699086"/>
              <a:ext cx="1296386" cy="1128289"/>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81"/>
            <p:cNvSpPr>
              <a:spLocks noEditPoints="1"/>
            </p:cNvSpPr>
            <p:nvPr/>
          </p:nvSpPr>
          <p:spPr bwMode="auto">
            <a:xfrm>
              <a:off x="6653690" y="2415724"/>
              <a:ext cx="229656" cy="231110"/>
            </a:xfrm>
            <a:custGeom>
              <a:avLst/>
              <a:gdLst>
                <a:gd name="T0" fmla="*/ 13 w 209"/>
                <a:gd name="T1" fmla="*/ 0 h 211"/>
                <a:gd name="T2" fmla="*/ 15 w 209"/>
                <a:gd name="T3" fmla="*/ 9 h 211"/>
                <a:gd name="T4" fmla="*/ 37 w 209"/>
                <a:gd name="T5" fmla="*/ 136 h 211"/>
                <a:gd name="T6" fmla="*/ 66 w 209"/>
                <a:gd name="T7" fmla="*/ 164 h 211"/>
                <a:gd name="T8" fmla="*/ 128 w 209"/>
                <a:gd name="T9" fmla="*/ 164 h 211"/>
                <a:gd name="T10" fmla="*/ 128 w 209"/>
                <a:gd name="T11" fmla="*/ 164 h 211"/>
                <a:gd name="T12" fmla="*/ 156 w 209"/>
                <a:gd name="T13" fmla="*/ 136 h 211"/>
                <a:gd name="T14" fmla="*/ 179 w 209"/>
                <a:gd name="T15" fmla="*/ 9 h 211"/>
                <a:gd name="T16" fmla="*/ 180 w 209"/>
                <a:gd name="T17" fmla="*/ 0 h 211"/>
                <a:gd name="T18" fmla="*/ 13 w 209"/>
                <a:gd name="T19" fmla="*/ 0 h 211"/>
                <a:gd name="T20" fmla="*/ 155 w 209"/>
                <a:gd name="T21" fmla="*/ 53 h 211"/>
                <a:gd name="T22" fmla="*/ 38 w 209"/>
                <a:gd name="T23" fmla="*/ 53 h 211"/>
                <a:gd name="T24" fmla="*/ 32 w 209"/>
                <a:gd name="T25" fmla="*/ 16 h 211"/>
                <a:gd name="T26" fmla="*/ 161 w 209"/>
                <a:gd name="T27" fmla="*/ 16 h 211"/>
                <a:gd name="T28" fmla="*/ 155 w 209"/>
                <a:gd name="T29" fmla="*/ 53 h 211"/>
                <a:gd name="T30" fmla="*/ 208 w 209"/>
                <a:gd name="T31" fmla="*/ 57 h 211"/>
                <a:gd name="T32" fmla="*/ 197 w 209"/>
                <a:gd name="T33" fmla="*/ 108 h 211"/>
                <a:gd name="T34" fmla="*/ 181 w 209"/>
                <a:gd name="T35" fmla="*/ 123 h 211"/>
                <a:gd name="T36" fmla="*/ 167 w 209"/>
                <a:gd name="T37" fmla="*/ 123 h 211"/>
                <a:gd name="T38" fmla="*/ 169 w 209"/>
                <a:gd name="T39" fmla="*/ 109 h 211"/>
                <a:gd name="T40" fmla="*/ 181 w 209"/>
                <a:gd name="T41" fmla="*/ 109 h 211"/>
                <a:gd name="T42" fmla="*/ 183 w 209"/>
                <a:gd name="T43" fmla="*/ 109 h 211"/>
                <a:gd name="T44" fmla="*/ 184 w 209"/>
                <a:gd name="T45" fmla="*/ 105 h 211"/>
                <a:gd name="T46" fmla="*/ 194 w 209"/>
                <a:gd name="T47" fmla="*/ 55 h 211"/>
                <a:gd name="T48" fmla="*/ 194 w 209"/>
                <a:gd name="T49" fmla="*/ 48 h 211"/>
                <a:gd name="T50" fmla="*/ 191 w 209"/>
                <a:gd name="T51" fmla="*/ 46 h 211"/>
                <a:gd name="T52" fmla="*/ 180 w 209"/>
                <a:gd name="T53" fmla="*/ 46 h 211"/>
                <a:gd name="T54" fmla="*/ 183 w 209"/>
                <a:gd name="T55" fmla="*/ 33 h 211"/>
                <a:gd name="T56" fmla="*/ 192 w 209"/>
                <a:gd name="T57" fmla="*/ 33 h 211"/>
                <a:gd name="T58" fmla="*/ 205 w 209"/>
                <a:gd name="T59" fmla="*/ 40 h 211"/>
                <a:gd name="T60" fmla="*/ 208 w 209"/>
                <a:gd name="T61" fmla="*/ 57 h 211"/>
                <a:gd name="T62" fmla="*/ 186 w 209"/>
                <a:gd name="T63" fmla="*/ 175 h 211"/>
                <a:gd name="T64" fmla="*/ 7 w 209"/>
                <a:gd name="T65" fmla="*/ 175 h 211"/>
                <a:gd name="T66" fmla="*/ 0 w 209"/>
                <a:gd name="T67" fmla="*/ 183 h 211"/>
                <a:gd name="T68" fmla="*/ 7 w 209"/>
                <a:gd name="T69" fmla="*/ 191 h 211"/>
                <a:gd name="T70" fmla="*/ 186 w 209"/>
                <a:gd name="T71" fmla="*/ 191 h 211"/>
                <a:gd name="T72" fmla="*/ 194 w 209"/>
                <a:gd name="T73" fmla="*/ 183 h 211"/>
                <a:gd name="T74" fmla="*/ 186 w 209"/>
                <a:gd name="T75" fmla="*/ 175 h 211"/>
                <a:gd name="T76" fmla="*/ 53 w 209"/>
                <a:gd name="T77" fmla="*/ 211 h 211"/>
                <a:gd name="T78" fmla="*/ 141 w 209"/>
                <a:gd name="T79" fmla="*/ 211 h 211"/>
                <a:gd name="T80" fmla="*/ 141 w 209"/>
                <a:gd name="T81" fmla="*/ 200 h 211"/>
                <a:gd name="T82" fmla="*/ 53 w 209"/>
                <a:gd name="T83" fmla="*/ 200 h 211"/>
                <a:gd name="T84" fmla="*/ 53 w 209"/>
                <a:gd name="T85"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211">
                  <a:moveTo>
                    <a:pt x="13" y="0"/>
                  </a:moveTo>
                  <a:cubicBezTo>
                    <a:pt x="15" y="9"/>
                    <a:pt x="15" y="9"/>
                    <a:pt x="15" y="9"/>
                  </a:cubicBezTo>
                  <a:cubicBezTo>
                    <a:pt x="15" y="10"/>
                    <a:pt x="31" y="102"/>
                    <a:pt x="37" y="136"/>
                  </a:cubicBezTo>
                  <a:cubicBezTo>
                    <a:pt x="39" y="146"/>
                    <a:pt x="43" y="164"/>
                    <a:pt x="66" y="164"/>
                  </a:cubicBezTo>
                  <a:cubicBezTo>
                    <a:pt x="128" y="164"/>
                    <a:pt x="128" y="164"/>
                    <a:pt x="128" y="164"/>
                  </a:cubicBezTo>
                  <a:cubicBezTo>
                    <a:pt x="128" y="164"/>
                    <a:pt x="128" y="164"/>
                    <a:pt x="128" y="164"/>
                  </a:cubicBezTo>
                  <a:cubicBezTo>
                    <a:pt x="151" y="164"/>
                    <a:pt x="154" y="146"/>
                    <a:pt x="156" y="136"/>
                  </a:cubicBezTo>
                  <a:cubicBezTo>
                    <a:pt x="163" y="102"/>
                    <a:pt x="179" y="10"/>
                    <a:pt x="179" y="9"/>
                  </a:cubicBezTo>
                  <a:cubicBezTo>
                    <a:pt x="180" y="0"/>
                    <a:pt x="180" y="0"/>
                    <a:pt x="180" y="0"/>
                  </a:cubicBezTo>
                  <a:lnTo>
                    <a:pt x="13" y="0"/>
                  </a:lnTo>
                  <a:close/>
                  <a:moveTo>
                    <a:pt x="155" y="53"/>
                  </a:moveTo>
                  <a:cubicBezTo>
                    <a:pt x="38" y="53"/>
                    <a:pt x="38" y="53"/>
                    <a:pt x="38" y="53"/>
                  </a:cubicBezTo>
                  <a:cubicBezTo>
                    <a:pt x="36" y="38"/>
                    <a:pt x="34" y="24"/>
                    <a:pt x="32" y="16"/>
                  </a:cubicBezTo>
                  <a:cubicBezTo>
                    <a:pt x="161" y="16"/>
                    <a:pt x="161" y="16"/>
                    <a:pt x="161" y="16"/>
                  </a:cubicBezTo>
                  <a:cubicBezTo>
                    <a:pt x="160" y="24"/>
                    <a:pt x="158" y="38"/>
                    <a:pt x="155" y="53"/>
                  </a:cubicBezTo>
                  <a:close/>
                  <a:moveTo>
                    <a:pt x="208" y="57"/>
                  </a:moveTo>
                  <a:cubicBezTo>
                    <a:pt x="206" y="68"/>
                    <a:pt x="200" y="94"/>
                    <a:pt x="197" y="108"/>
                  </a:cubicBezTo>
                  <a:cubicBezTo>
                    <a:pt x="196" y="113"/>
                    <a:pt x="194" y="123"/>
                    <a:pt x="181" y="123"/>
                  </a:cubicBezTo>
                  <a:cubicBezTo>
                    <a:pt x="167" y="123"/>
                    <a:pt x="167" y="123"/>
                    <a:pt x="167" y="123"/>
                  </a:cubicBezTo>
                  <a:cubicBezTo>
                    <a:pt x="168" y="119"/>
                    <a:pt x="168" y="114"/>
                    <a:pt x="169" y="109"/>
                  </a:cubicBezTo>
                  <a:cubicBezTo>
                    <a:pt x="181" y="109"/>
                    <a:pt x="181" y="109"/>
                    <a:pt x="181" y="109"/>
                  </a:cubicBezTo>
                  <a:cubicBezTo>
                    <a:pt x="183" y="109"/>
                    <a:pt x="183" y="109"/>
                    <a:pt x="183" y="109"/>
                  </a:cubicBezTo>
                  <a:cubicBezTo>
                    <a:pt x="183" y="109"/>
                    <a:pt x="183" y="108"/>
                    <a:pt x="184" y="105"/>
                  </a:cubicBezTo>
                  <a:cubicBezTo>
                    <a:pt x="187" y="91"/>
                    <a:pt x="193" y="65"/>
                    <a:pt x="194" y="55"/>
                  </a:cubicBezTo>
                  <a:cubicBezTo>
                    <a:pt x="195" y="53"/>
                    <a:pt x="195" y="50"/>
                    <a:pt x="194" y="48"/>
                  </a:cubicBezTo>
                  <a:cubicBezTo>
                    <a:pt x="193" y="47"/>
                    <a:pt x="191" y="46"/>
                    <a:pt x="191" y="46"/>
                  </a:cubicBezTo>
                  <a:cubicBezTo>
                    <a:pt x="180" y="46"/>
                    <a:pt x="180" y="46"/>
                    <a:pt x="180" y="46"/>
                  </a:cubicBezTo>
                  <a:cubicBezTo>
                    <a:pt x="181" y="41"/>
                    <a:pt x="182" y="37"/>
                    <a:pt x="183" y="33"/>
                  </a:cubicBezTo>
                  <a:cubicBezTo>
                    <a:pt x="192" y="33"/>
                    <a:pt x="192" y="33"/>
                    <a:pt x="192" y="33"/>
                  </a:cubicBezTo>
                  <a:cubicBezTo>
                    <a:pt x="193" y="33"/>
                    <a:pt x="200" y="34"/>
                    <a:pt x="205" y="40"/>
                  </a:cubicBezTo>
                  <a:cubicBezTo>
                    <a:pt x="207" y="43"/>
                    <a:pt x="209" y="49"/>
                    <a:pt x="208" y="57"/>
                  </a:cubicBezTo>
                  <a:close/>
                  <a:moveTo>
                    <a:pt x="186" y="175"/>
                  </a:moveTo>
                  <a:cubicBezTo>
                    <a:pt x="7" y="175"/>
                    <a:pt x="7" y="175"/>
                    <a:pt x="7" y="175"/>
                  </a:cubicBezTo>
                  <a:cubicBezTo>
                    <a:pt x="3" y="175"/>
                    <a:pt x="0" y="178"/>
                    <a:pt x="0" y="183"/>
                  </a:cubicBezTo>
                  <a:cubicBezTo>
                    <a:pt x="0" y="187"/>
                    <a:pt x="3" y="191"/>
                    <a:pt x="7" y="191"/>
                  </a:cubicBezTo>
                  <a:cubicBezTo>
                    <a:pt x="186" y="191"/>
                    <a:pt x="186" y="191"/>
                    <a:pt x="186" y="191"/>
                  </a:cubicBezTo>
                  <a:cubicBezTo>
                    <a:pt x="190" y="191"/>
                    <a:pt x="194" y="187"/>
                    <a:pt x="194" y="183"/>
                  </a:cubicBezTo>
                  <a:cubicBezTo>
                    <a:pt x="194" y="178"/>
                    <a:pt x="190" y="175"/>
                    <a:pt x="186" y="175"/>
                  </a:cubicBezTo>
                  <a:close/>
                  <a:moveTo>
                    <a:pt x="53" y="211"/>
                  </a:moveTo>
                  <a:cubicBezTo>
                    <a:pt x="141" y="211"/>
                    <a:pt x="141" y="211"/>
                    <a:pt x="141" y="211"/>
                  </a:cubicBezTo>
                  <a:cubicBezTo>
                    <a:pt x="141" y="200"/>
                    <a:pt x="141" y="200"/>
                    <a:pt x="141" y="200"/>
                  </a:cubicBezTo>
                  <a:cubicBezTo>
                    <a:pt x="53" y="200"/>
                    <a:pt x="53" y="200"/>
                    <a:pt x="53" y="200"/>
                  </a:cubicBezTo>
                  <a:lnTo>
                    <a:pt x="53" y="211"/>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nvGrpSpPr>
          <p:cNvPr id="49" name="组合 48"/>
          <p:cNvGrpSpPr/>
          <p:nvPr/>
        </p:nvGrpSpPr>
        <p:grpSpPr>
          <a:xfrm>
            <a:off x="3565330" y="758875"/>
            <a:ext cx="2771950" cy="4813762"/>
            <a:chOff x="3562363" y="1063851"/>
            <a:chExt cx="2772592" cy="4814876"/>
          </a:xfrm>
        </p:grpSpPr>
        <p:sp>
          <p:nvSpPr>
            <p:cNvPr id="50" name="矩形 49"/>
            <p:cNvSpPr/>
            <p:nvPr/>
          </p:nvSpPr>
          <p:spPr>
            <a:xfrm>
              <a:off x="4253772" y="1490979"/>
              <a:ext cx="1296386" cy="4011042"/>
            </a:xfrm>
            <a:prstGeom prst="rect">
              <a:avLst/>
            </a:prstGeom>
            <a:solidFill>
              <a:srgbClr val="56A8B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rot="1800000" flipV="1">
              <a:off x="3941625" y="1063851"/>
              <a:ext cx="2393330" cy="1399093"/>
              <a:chOff x="837732" y="1826986"/>
              <a:chExt cx="4394668" cy="1658661"/>
            </a:xfrm>
          </p:grpSpPr>
          <p:sp>
            <p:nvSpPr>
              <p:cNvPr id="57" name="椭圆 56"/>
              <p:cNvSpPr/>
              <p:nvPr/>
            </p:nvSpPr>
            <p:spPr>
              <a:xfrm>
                <a:off x="837733" y="1826986"/>
                <a:ext cx="4394667" cy="827316"/>
              </a:xfrm>
              <a:prstGeom prst="ellipse">
                <a:avLst/>
              </a:prstGeom>
              <a:gradFill flip="none" rotWithShape="1">
                <a:gsLst>
                  <a:gs pos="100000">
                    <a:schemeClr val="bg1"/>
                  </a:gs>
                  <a:gs pos="12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8" name="矩形 57"/>
              <p:cNvSpPr/>
              <p:nvPr/>
            </p:nvSpPr>
            <p:spPr>
              <a:xfrm>
                <a:off x="837732" y="2184400"/>
                <a:ext cx="4394667"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1800000" flipH="1">
              <a:off x="3562363" y="4498049"/>
              <a:ext cx="2393330" cy="1380678"/>
              <a:chOff x="837732" y="1826986"/>
              <a:chExt cx="4394668" cy="1636829"/>
            </a:xfrm>
          </p:grpSpPr>
          <p:sp>
            <p:nvSpPr>
              <p:cNvPr id="55" name="椭圆 54"/>
              <p:cNvSpPr/>
              <p:nvPr/>
            </p:nvSpPr>
            <p:spPr>
              <a:xfrm>
                <a:off x="837733" y="1826986"/>
                <a:ext cx="4394667" cy="827316"/>
              </a:xfrm>
              <a:prstGeom prst="ellipse">
                <a:avLst/>
              </a:prstGeom>
              <a:gradFill flip="none" rotWithShape="1">
                <a:gsLst>
                  <a:gs pos="100000">
                    <a:schemeClr val="bg1"/>
                  </a:gs>
                  <a:gs pos="12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6" name="矩形 55"/>
              <p:cNvSpPr/>
              <p:nvPr/>
            </p:nvSpPr>
            <p:spPr>
              <a:xfrm>
                <a:off x="837732" y="2184399"/>
                <a:ext cx="4394667" cy="12794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4253772" y="2699086"/>
              <a:ext cx="1296386" cy="1128289"/>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162"/>
            <p:cNvSpPr>
              <a:spLocks noEditPoints="1"/>
            </p:cNvSpPr>
            <p:nvPr/>
          </p:nvSpPr>
          <p:spPr bwMode="auto">
            <a:xfrm>
              <a:off x="4319778" y="2411981"/>
              <a:ext cx="402625" cy="197678"/>
            </a:xfrm>
            <a:custGeom>
              <a:avLst/>
              <a:gdLst>
                <a:gd name="T0" fmla="*/ 236 w 368"/>
                <a:gd name="T1" fmla="*/ 144 h 181"/>
                <a:gd name="T2" fmla="*/ 122 w 368"/>
                <a:gd name="T3" fmla="*/ 152 h 181"/>
                <a:gd name="T4" fmla="*/ 113 w 368"/>
                <a:gd name="T5" fmla="*/ 114 h 181"/>
                <a:gd name="T6" fmla="*/ 364 w 368"/>
                <a:gd name="T7" fmla="*/ 122 h 181"/>
                <a:gd name="T8" fmla="*/ 326 w 368"/>
                <a:gd name="T9" fmla="*/ 114 h 181"/>
                <a:gd name="T10" fmla="*/ 336 w 368"/>
                <a:gd name="T11" fmla="*/ 152 h 181"/>
                <a:gd name="T12" fmla="*/ 366 w 368"/>
                <a:gd name="T13" fmla="*/ 131 h 181"/>
                <a:gd name="T14" fmla="*/ 23 w 368"/>
                <a:gd name="T15" fmla="*/ 144 h 181"/>
                <a:gd name="T16" fmla="*/ 4 w 368"/>
                <a:gd name="T17" fmla="*/ 114 h 181"/>
                <a:gd name="T18" fmla="*/ 0 w 368"/>
                <a:gd name="T19" fmla="*/ 134 h 181"/>
                <a:gd name="T20" fmla="*/ 23 w 368"/>
                <a:gd name="T21" fmla="*/ 144 h 181"/>
                <a:gd name="T22" fmla="*/ 36 w 368"/>
                <a:gd name="T23" fmla="*/ 144 h 181"/>
                <a:gd name="T24" fmla="*/ 109 w 368"/>
                <a:gd name="T25" fmla="*/ 144 h 181"/>
                <a:gd name="T26" fmla="*/ 73 w 368"/>
                <a:gd name="T27" fmla="*/ 165 h 181"/>
                <a:gd name="T28" fmla="*/ 73 w 368"/>
                <a:gd name="T29" fmla="*/ 124 h 181"/>
                <a:gd name="T30" fmla="*/ 73 w 368"/>
                <a:gd name="T31" fmla="*/ 165 h 181"/>
                <a:gd name="T32" fmla="*/ 250 w 368"/>
                <a:gd name="T33" fmla="*/ 144 h 181"/>
                <a:gd name="T34" fmla="*/ 323 w 368"/>
                <a:gd name="T35" fmla="*/ 144 h 181"/>
                <a:gd name="T36" fmla="*/ 286 w 368"/>
                <a:gd name="T37" fmla="*/ 165 h 181"/>
                <a:gd name="T38" fmla="*/ 286 w 368"/>
                <a:gd name="T39" fmla="*/ 124 h 181"/>
                <a:gd name="T40" fmla="*/ 286 w 368"/>
                <a:gd name="T41" fmla="*/ 165 h 181"/>
                <a:gd name="T42" fmla="*/ 319 w 368"/>
                <a:gd name="T43" fmla="*/ 59 h 181"/>
                <a:gd name="T44" fmla="*/ 179 w 368"/>
                <a:gd name="T45" fmla="*/ 14 h 181"/>
                <a:gd name="T46" fmla="*/ 162 w 368"/>
                <a:gd name="T47" fmla="*/ 0 h 181"/>
                <a:gd name="T48" fmla="*/ 75 w 368"/>
                <a:gd name="T49" fmla="*/ 9 h 181"/>
                <a:gd name="T50" fmla="*/ 5 w 368"/>
                <a:gd name="T51" fmla="*/ 65 h 181"/>
                <a:gd name="T52" fmla="*/ 45 w 368"/>
                <a:gd name="T53" fmla="*/ 103 h 181"/>
                <a:gd name="T54" fmla="*/ 68 w 368"/>
                <a:gd name="T55" fmla="*/ 53 h 181"/>
                <a:gd name="T56" fmla="*/ 77 w 368"/>
                <a:gd name="T57" fmla="*/ 24 h 181"/>
                <a:gd name="T58" fmla="*/ 79 w 368"/>
                <a:gd name="T59" fmla="*/ 53 h 181"/>
                <a:gd name="T60" fmla="*/ 101 w 368"/>
                <a:gd name="T61" fmla="*/ 103 h 181"/>
                <a:gd name="T62" fmla="*/ 144 w 368"/>
                <a:gd name="T63" fmla="*/ 53 h 181"/>
                <a:gd name="T64" fmla="*/ 113 w 368"/>
                <a:gd name="T65" fmla="*/ 24 h 181"/>
                <a:gd name="T66" fmla="*/ 232 w 368"/>
                <a:gd name="T67" fmla="*/ 53 h 181"/>
                <a:gd name="T68" fmla="*/ 155 w 368"/>
                <a:gd name="T69" fmla="*/ 103 h 181"/>
                <a:gd name="T70" fmla="*/ 286 w 368"/>
                <a:gd name="T71" fmla="*/ 94 h 181"/>
                <a:gd name="T72" fmla="*/ 352 w 368"/>
                <a:gd name="T73" fmla="*/ 103 h 181"/>
                <a:gd name="T74" fmla="*/ 30 w 368"/>
                <a:gd name="T75" fmla="*/ 83 h 181"/>
                <a:gd name="T76" fmla="*/ 13 w 368"/>
                <a:gd name="T77" fmla="*/ 94 h 181"/>
                <a:gd name="T78" fmla="*/ 27 w 368"/>
                <a:gd name="T79" fmla="*/ 74 h 181"/>
                <a:gd name="T80" fmla="*/ 82 w 368"/>
                <a:gd name="T81" fmla="*/ 13 h 181"/>
                <a:gd name="T82" fmla="*/ 90 w 368"/>
                <a:gd name="T83" fmla="*/ 8 h 181"/>
                <a:gd name="T84" fmla="*/ 169 w 368"/>
                <a:gd name="T85" fmla="*/ 13 h 181"/>
                <a:gd name="T86" fmla="*/ 170 w 368"/>
                <a:gd name="T87" fmla="*/ 13 h 181"/>
                <a:gd name="T88" fmla="*/ 333 w 368"/>
                <a:gd name="T89" fmla="*/ 94 h 181"/>
                <a:gd name="T90" fmla="*/ 316 w 368"/>
                <a:gd name="T91" fmla="*/ 80 h 181"/>
                <a:gd name="T92" fmla="*/ 338 w 368"/>
                <a:gd name="T93" fmla="*/ 74 h 181"/>
                <a:gd name="T94" fmla="*/ 343 w 368"/>
                <a:gd name="T95"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nvGrpSpPr>
          <p:cNvPr id="59" name="组合 58"/>
          <p:cNvGrpSpPr/>
          <p:nvPr/>
        </p:nvGrpSpPr>
        <p:grpSpPr>
          <a:xfrm>
            <a:off x="8155527" y="758875"/>
            <a:ext cx="2771950" cy="4813762"/>
            <a:chOff x="8153622" y="1063851"/>
            <a:chExt cx="2772592" cy="4814876"/>
          </a:xfrm>
        </p:grpSpPr>
        <p:grpSp>
          <p:nvGrpSpPr>
            <p:cNvPr id="60" name="组合 59"/>
            <p:cNvGrpSpPr/>
            <p:nvPr/>
          </p:nvGrpSpPr>
          <p:grpSpPr>
            <a:xfrm>
              <a:off x="8153622" y="1063851"/>
              <a:ext cx="2772592" cy="4814876"/>
              <a:chOff x="8153622" y="1063851"/>
              <a:chExt cx="2772592" cy="4814876"/>
            </a:xfrm>
          </p:grpSpPr>
          <p:sp>
            <p:nvSpPr>
              <p:cNvPr id="62" name="矩形 61"/>
              <p:cNvSpPr/>
              <p:nvPr/>
            </p:nvSpPr>
            <p:spPr>
              <a:xfrm>
                <a:off x="8845030" y="1490979"/>
                <a:ext cx="1296386" cy="4011042"/>
              </a:xfrm>
              <a:prstGeom prst="rect">
                <a:avLst/>
              </a:prstGeom>
              <a:solidFill>
                <a:schemeClr val="bg2">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rot="1800000" flipV="1">
                <a:off x="8532884" y="1063851"/>
                <a:ext cx="2393330" cy="1399093"/>
                <a:chOff x="837732" y="1826986"/>
                <a:chExt cx="4394668" cy="1658661"/>
              </a:xfrm>
            </p:grpSpPr>
            <p:sp>
              <p:nvSpPr>
                <p:cNvPr id="68" name="椭圆 67"/>
                <p:cNvSpPr/>
                <p:nvPr/>
              </p:nvSpPr>
              <p:spPr>
                <a:xfrm>
                  <a:off x="837733" y="1826986"/>
                  <a:ext cx="4394667" cy="827316"/>
                </a:xfrm>
                <a:prstGeom prst="ellipse">
                  <a:avLst/>
                </a:prstGeom>
                <a:gradFill flip="none" rotWithShape="1">
                  <a:gsLst>
                    <a:gs pos="100000">
                      <a:schemeClr val="bg1"/>
                    </a:gs>
                    <a:gs pos="12000">
                      <a:schemeClr val="tx1"/>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9" name="矩形 68"/>
                <p:cNvSpPr/>
                <p:nvPr/>
              </p:nvSpPr>
              <p:spPr>
                <a:xfrm>
                  <a:off x="837732" y="2184400"/>
                  <a:ext cx="4394667"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1800000" flipH="1">
                <a:off x="8153622" y="4498049"/>
                <a:ext cx="2393330" cy="1380678"/>
                <a:chOff x="837732" y="1826986"/>
                <a:chExt cx="4394668" cy="1636829"/>
              </a:xfrm>
            </p:grpSpPr>
            <p:sp>
              <p:nvSpPr>
                <p:cNvPr id="66" name="椭圆 65"/>
                <p:cNvSpPr/>
                <p:nvPr/>
              </p:nvSpPr>
              <p:spPr>
                <a:xfrm>
                  <a:off x="837733" y="1826986"/>
                  <a:ext cx="4394667" cy="827316"/>
                </a:xfrm>
                <a:prstGeom prst="ellipse">
                  <a:avLst/>
                </a:prstGeom>
                <a:gradFill flip="none" rotWithShape="1">
                  <a:gsLst>
                    <a:gs pos="100000">
                      <a:schemeClr val="bg1"/>
                    </a:gs>
                    <a:gs pos="12000">
                      <a:schemeClr val="tx1">
                        <a:lumMod val="95000"/>
                        <a:lumOff val="5000"/>
                      </a:schemeClr>
                    </a:gs>
                  </a:gsLst>
                  <a:path path="shape">
                    <a:fillToRect l="50000" t="50000" r="50000" b="50000"/>
                  </a:path>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7" name="矩形 66"/>
                <p:cNvSpPr/>
                <p:nvPr/>
              </p:nvSpPr>
              <p:spPr>
                <a:xfrm>
                  <a:off x="837732" y="2184399"/>
                  <a:ext cx="4394667" cy="12794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矩形 64"/>
              <p:cNvSpPr/>
              <p:nvPr/>
            </p:nvSpPr>
            <p:spPr>
              <a:xfrm>
                <a:off x="8845030" y="2699086"/>
                <a:ext cx="1296386" cy="1128289"/>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81"/>
            <p:cNvSpPr>
              <a:spLocks noEditPoints="1"/>
            </p:cNvSpPr>
            <p:nvPr/>
          </p:nvSpPr>
          <p:spPr bwMode="auto">
            <a:xfrm>
              <a:off x="8958740" y="2415724"/>
              <a:ext cx="229656" cy="231110"/>
            </a:xfrm>
            <a:custGeom>
              <a:avLst/>
              <a:gdLst>
                <a:gd name="T0" fmla="*/ 13 w 209"/>
                <a:gd name="T1" fmla="*/ 0 h 211"/>
                <a:gd name="T2" fmla="*/ 15 w 209"/>
                <a:gd name="T3" fmla="*/ 9 h 211"/>
                <a:gd name="T4" fmla="*/ 37 w 209"/>
                <a:gd name="T5" fmla="*/ 136 h 211"/>
                <a:gd name="T6" fmla="*/ 66 w 209"/>
                <a:gd name="T7" fmla="*/ 164 h 211"/>
                <a:gd name="T8" fmla="*/ 128 w 209"/>
                <a:gd name="T9" fmla="*/ 164 h 211"/>
                <a:gd name="T10" fmla="*/ 128 w 209"/>
                <a:gd name="T11" fmla="*/ 164 h 211"/>
                <a:gd name="T12" fmla="*/ 156 w 209"/>
                <a:gd name="T13" fmla="*/ 136 h 211"/>
                <a:gd name="T14" fmla="*/ 179 w 209"/>
                <a:gd name="T15" fmla="*/ 9 h 211"/>
                <a:gd name="T16" fmla="*/ 180 w 209"/>
                <a:gd name="T17" fmla="*/ 0 h 211"/>
                <a:gd name="T18" fmla="*/ 13 w 209"/>
                <a:gd name="T19" fmla="*/ 0 h 211"/>
                <a:gd name="T20" fmla="*/ 155 w 209"/>
                <a:gd name="T21" fmla="*/ 53 h 211"/>
                <a:gd name="T22" fmla="*/ 38 w 209"/>
                <a:gd name="T23" fmla="*/ 53 h 211"/>
                <a:gd name="T24" fmla="*/ 32 w 209"/>
                <a:gd name="T25" fmla="*/ 16 h 211"/>
                <a:gd name="T26" fmla="*/ 161 w 209"/>
                <a:gd name="T27" fmla="*/ 16 h 211"/>
                <a:gd name="T28" fmla="*/ 155 w 209"/>
                <a:gd name="T29" fmla="*/ 53 h 211"/>
                <a:gd name="T30" fmla="*/ 208 w 209"/>
                <a:gd name="T31" fmla="*/ 57 h 211"/>
                <a:gd name="T32" fmla="*/ 197 w 209"/>
                <a:gd name="T33" fmla="*/ 108 h 211"/>
                <a:gd name="T34" fmla="*/ 181 w 209"/>
                <a:gd name="T35" fmla="*/ 123 h 211"/>
                <a:gd name="T36" fmla="*/ 167 w 209"/>
                <a:gd name="T37" fmla="*/ 123 h 211"/>
                <a:gd name="T38" fmla="*/ 169 w 209"/>
                <a:gd name="T39" fmla="*/ 109 h 211"/>
                <a:gd name="T40" fmla="*/ 181 w 209"/>
                <a:gd name="T41" fmla="*/ 109 h 211"/>
                <a:gd name="T42" fmla="*/ 183 w 209"/>
                <a:gd name="T43" fmla="*/ 109 h 211"/>
                <a:gd name="T44" fmla="*/ 184 w 209"/>
                <a:gd name="T45" fmla="*/ 105 h 211"/>
                <a:gd name="T46" fmla="*/ 194 w 209"/>
                <a:gd name="T47" fmla="*/ 55 h 211"/>
                <a:gd name="T48" fmla="*/ 194 w 209"/>
                <a:gd name="T49" fmla="*/ 48 h 211"/>
                <a:gd name="T50" fmla="*/ 191 w 209"/>
                <a:gd name="T51" fmla="*/ 46 h 211"/>
                <a:gd name="T52" fmla="*/ 180 w 209"/>
                <a:gd name="T53" fmla="*/ 46 h 211"/>
                <a:gd name="T54" fmla="*/ 183 w 209"/>
                <a:gd name="T55" fmla="*/ 33 h 211"/>
                <a:gd name="T56" fmla="*/ 192 w 209"/>
                <a:gd name="T57" fmla="*/ 33 h 211"/>
                <a:gd name="T58" fmla="*/ 205 w 209"/>
                <a:gd name="T59" fmla="*/ 40 h 211"/>
                <a:gd name="T60" fmla="*/ 208 w 209"/>
                <a:gd name="T61" fmla="*/ 57 h 211"/>
                <a:gd name="T62" fmla="*/ 186 w 209"/>
                <a:gd name="T63" fmla="*/ 175 h 211"/>
                <a:gd name="T64" fmla="*/ 7 w 209"/>
                <a:gd name="T65" fmla="*/ 175 h 211"/>
                <a:gd name="T66" fmla="*/ 0 w 209"/>
                <a:gd name="T67" fmla="*/ 183 h 211"/>
                <a:gd name="T68" fmla="*/ 7 w 209"/>
                <a:gd name="T69" fmla="*/ 191 h 211"/>
                <a:gd name="T70" fmla="*/ 186 w 209"/>
                <a:gd name="T71" fmla="*/ 191 h 211"/>
                <a:gd name="T72" fmla="*/ 194 w 209"/>
                <a:gd name="T73" fmla="*/ 183 h 211"/>
                <a:gd name="T74" fmla="*/ 186 w 209"/>
                <a:gd name="T75" fmla="*/ 175 h 211"/>
                <a:gd name="T76" fmla="*/ 53 w 209"/>
                <a:gd name="T77" fmla="*/ 211 h 211"/>
                <a:gd name="T78" fmla="*/ 141 w 209"/>
                <a:gd name="T79" fmla="*/ 211 h 211"/>
                <a:gd name="T80" fmla="*/ 141 w 209"/>
                <a:gd name="T81" fmla="*/ 200 h 211"/>
                <a:gd name="T82" fmla="*/ 53 w 209"/>
                <a:gd name="T83" fmla="*/ 200 h 211"/>
                <a:gd name="T84" fmla="*/ 53 w 209"/>
                <a:gd name="T85"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211">
                  <a:moveTo>
                    <a:pt x="13" y="0"/>
                  </a:moveTo>
                  <a:cubicBezTo>
                    <a:pt x="15" y="9"/>
                    <a:pt x="15" y="9"/>
                    <a:pt x="15" y="9"/>
                  </a:cubicBezTo>
                  <a:cubicBezTo>
                    <a:pt x="15" y="10"/>
                    <a:pt x="31" y="102"/>
                    <a:pt x="37" y="136"/>
                  </a:cubicBezTo>
                  <a:cubicBezTo>
                    <a:pt x="39" y="146"/>
                    <a:pt x="43" y="164"/>
                    <a:pt x="66" y="164"/>
                  </a:cubicBezTo>
                  <a:cubicBezTo>
                    <a:pt x="128" y="164"/>
                    <a:pt x="128" y="164"/>
                    <a:pt x="128" y="164"/>
                  </a:cubicBezTo>
                  <a:cubicBezTo>
                    <a:pt x="128" y="164"/>
                    <a:pt x="128" y="164"/>
                    <a:pt x="128" y="164"/>
                  </a:cubicBezTo>
                  <a:cubicBezTo>
                    <a:pt x="151" y="164"/>
                    <a:pt x="154" y="146"/>
                    <a:pt x="156" y="136"/>
                  </a:cubicBezTo>
                  <a:cubicBezTo>
                    <a:pt x="163" y="102"/>
                    <a:pt x="179" y="10"/>
                    <a:pt x="179" y="9"/>
                  </a:cubicBezTo>
                  <a:cubicBezTo>
                    <a:pt x="180" y="0"/>
                    <a:pt x="180" y="0"/>
                    <a:pt x="180" y="0"/>
                  </a:cubicBezTo>
                  <a:lnTo>
                    <a:pt x="13" y="0"/>
                  </a:lnTo>
                  <a:close/>
                  <a:moveTo>
                    <a:pt x="155" y="53"/>
                  </a:moveTo>
                  <a:cubicBezTo>
                    <a:pt x="38" y="53"/>
                    <a:pt x="38" y="53"/>
                    <a:pt x="38" y="53"/>
                  </a:cubicBezTo>
                  <a:cubicBezTo>
                    <a:pt x="36" y="38"/>
                    <a:pt x="34" y="24"/>
                    <a:pt x="32" y="16"/>
                  </a:cubicBezTo>
                  <a:cubicBezTo>
                    <a:pt x="161" y="16"/>
                    <a:pt x="161" y="16"/>
                    <a:pt x="161" y="16"/>
                  </a:cubicBezTo>
                  <a:cubicBezTo>
                    <a:pt x="160" y="24"/>
                    <a:pt x="158" y="38"/>
                    <a:pt x="155" y="53"/>
                  </a:cubicBezTo>
                  <a:close/>
                  <a:moveTo>
                    <a:pt x="208" y="57"/>
                  </a:moveTo>
                  <a:cubicBezTo>
                    <a:pt x="206" y="68"/>
                    <a:pt x="200" y="94"/>
                    <a:pt x="197" y="108"/>
                  </a:cubicBezTo>
                  <a:cubicBezTo>
                    <a:pt x="196" y="113"/>
                    <a:pt x="194" y="123"/>
                    <a:pt x="181" y="123"/>
                  </a:cubicBezTo>
                  <a:cubicBezTo>
                    <a:pt x="167" y="123"/>
                    <a:pt x="167" y="123"/>
                    <a:pt x="167" y="123"/>
                  </a:cubicBezTo>
                  <a:cubicBezTo>
                    <a:pt x="168" y="119"/>
                    <a:pt x="168" y="114"/>
                    <a:pt x="169" y="109"/>
                  </a:cubicBezTo>
                  <a:cubicBezTo>
                    <a:pt x="181" y="109"/>
                    <a:pt x="181" y="109"/>
                    <a:pt x="181" y="109"/>
                  </a:cubicBezTo>
                  <a:cubicBezTo>
                    <a:pt x="183" y="109"/>
                    <a:pt x="183" y="109"/>
                    <a:pt x="183" y="109"/>
                  </a:cubicBezTo>
                  <a:cubicBezTo>
                    <a:pt x="183" y="109"/>
                    <a:pt x="183" y="108"/>
                    <a:pt x="184" y="105"/>
                  </a:cubicBezTo>
                  <a:cubicBezTo>
                    <a:pt x="187" y="91"/>
                    <a:pt x="193" y="65"/>
                    <a:pt x="194" y="55"/>
                  </a:cubicBezTo>
                  <a:cubicBezTo>
                    <a:pt x="195" y="53"/>
                    <a:pt x="195" y="50"/>
                    <a:pt x="194" y="48"/>
                  </a:cubicBezTo>
                  <a:cubicBezTo>
                    <a:pt x="193" y="47"/>
                    <a:pt x="191" y="46"/>
                    <a:pt x="191" y="46"/>
                  </a:cubicBezTo>
                  <a:cubicBezTo>
                    <a:pt x="180" y="46"/>
                    <a:pt x="180" y="46"/>
                    <a:pt x="180" y="46"/>
                  </a:cubicBezTo>
                  <a:cubicBezTo>
                    <a:pt x="181" y="41"/>
                    <a:pt x="182" y="37"/>
                    <a:pt x="183" y="33"/>
                  </a:cubicBezTo>
                  <a:cubicBezTo>
                    <a:pt x="192" y="33"/>
                    <a:pt x="192" y="33"/>
                    <a:pt x="192" y="33"/>
                  </a:cubicBezTo>
                  <a:cubicBezTo>
                    <a:pt x="193" y="33"/>
                    <a:pt x="200" y="34"/>
                    <a:pt x="205" y="40"/>
                  </a:cubicBezTo>
                  <a:cubicBezTo>
                    <a:pt x="207" y="43"/>
                    <a:pt x="209" y="49"/>
                    <a:pt x="208" y="57"/>
                  </a:cubicBezTo>
                  <a:close/>
                  <a:moveTo>
                    <a:pt x="186" y="175"/>
                  </a:moveTo>
                  <a:cubicBezTo>
                    <a:pt x="7" y="175"/>
                    <a:pt x="7" y="175"/>
                    <a:pt x="7" y="175"/>
                  </a:cubicBezTo>
                  <a:cubicBezTo>
                    <a:pt x="3" y="175"/>
                    <a:pt x="0" y="178"/>
                    <a:pt x="0" y="183"/>
                  </a:cubicBezTo>
                  <a:cubicBezTo>
                    <a:pt x="0" y="187"/>
                    <a:pt x="3" y="191"/>
                    <a:pt x="7" y="191"/>
                  </a:cubicBezTo>
                  <a:cubicBezTo>
                    <a:pt x="186" y="191"/>
                    <a:pt x="186" y="191"/>
                    <a:pt x="186" y="191"/>
                  </a:cubicBezTo>
                  <a:cubicBezTo>
                    <a:pt x="190" y="191"/>
                    <a:pt x="194" y="187"/>
                    <a:pt x="194" y="183"/>
                  </a:cubicBezTo>
                  <a:cubicBezTo>
                    <a:pt x="194" y="178"/>
                    <a:pt x="190" y="175"/>
                    <a:pt x="186" y="175"/>
                  </a:cubicBezTo>
                  <a:close/>
                  <a:moveTo>
                    <a:pt x="53" y="211"/>
                  </a:moveTo>
                  <a:cubicBezTo>
                    <a:pt x="141" y="211"/>
                    <a:pt x="141" y="211"/>
                    <a:pt x="141" y="211"/>
                  </a:cubicBezTo>
                  <a:cubicBezTo>
                    <a:pt x="141" y="200"/>
                    <a:pt x="141" y="200"/>
                    <a:pt x="141" y="200"/>
                  </a:cubicBezTo>
                  <a:cubicBezTo>
                    <a:pt x="53" y="200"/>
                    <a:pt x="53" y="200"/>
                    <a:pt x="53" y="200"/>
                  </a:cubicBezTo>
                  <a:lnTo>
                    <a:pt x="53" y="211"/>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grpSp>
        <p:nvGrpSpPr>
          <p:cNvPr id="70" name="组合 69"/>
          <p:cNvGrpSpPr/>
          <p:nvPr/>
        </p:nvGrpSpPr>
        <p:grpSpPr>
          <a:xfrm>
            <a:off x="6435862" y="5051216"/>
            <a:ext cx="2619825" cy="937683"/>
            <a:chOff x="8641357" y="2133650"/>
            <a:chExt cx="2620431" cy="937900"/>
          </a:xfrm>
        </p:grpSpPr>
        <p:sp>
          <p:nvSpPr>
            <p:cNvPr id="71" name="TextBox 70"/>
            <p:cNvSpPr txBox="1"/>
            <p:nvPr/>
          </p:nvSpPr>
          <p:spPr>
            <a:xfrm>
              <a:off x="8785373" y="246625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72"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C00000"/>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3" name="TextBox 72"/>
            <p:cNvSpPr txBox="1"/>
            <p:nvPr/>
          </p:nvSpPr>
          <p:spPr>
            <a:xfrm>
              <a:off x="8784483" y="2133650"/>
              <a:ext cx="2477305" cy="400110"/>
            </a:xfrm>
            <a:prstGeom prst="rect">
              <a:avLst/>
            </a:prstGeom>
            <a:noFill/>
          </p:spPr>
          <p:txBody>
            <a:bodyPr wrap="square" rtlCol="0">
              <a:spAutoFit/>
            </a:bodyPr>
            <a:lstStyle/>
            <a:p>
              <a:r>
                <a:rPr lang="zh-CN" altLang="en-US" sz="2000" dirty="0">
                  <a:solidFill>
                    <a:srgbClr val="C00000"/>
                  </a:solidFill>
                  <a:latin typeface="微软雅黑" pitchFamily="34" charset="-122"/>
                  <a:ea typeface="微软雅黑" pitchFamily="34" charset="-122"/>
                </a:rPr>
                <a:t>点击输入小标题</a:t>
              </a:r>
              <a:endParaRPr lang="zh-CN" altLang="zh-CN" sz="2000" dirty="0">
                <a:solidFill>
                  <a:srgbClr val="C00000"/>
                </a:solidFill>
                <a:latin typeface="微软雅黑" pitchFamily="34" charset="-122"/>
                <a:ea typeface="微软雅黑" pitchFamily="34" charset="-122"/>
              </a:endParaRPr>
            </a:p>
          </p:txBody>
        </p:sp>
      </p:grpSp>
      <p:grpSp>
        <p:nvGrpSpPr>
          <p:cNvPr id="74" name="组合 73"/>
          <p:cNvGrpSpPr/>
          <p:nvPr/>
        </p:nvGrpSpPr>
        <p:grpSpPr>
          <a:xfrm>
            <a:off x="8868723" y="5064498"/>
            <a:ext cx="2619825" cy="975774"/>
            <a:chOff x="8641357" y="2133650"/>
            <a:chExt cx="2620431" cy="976000"/>
          </a:xfrm>
        </p:grpSpPr>
        <p:sp>
          <p:nvSpPr>
            <p:cNvPr id="75" name="TextBox 74"/>
            <p:cNvSpPr txBox="1"/>
            <p:nvPr/>
          </p:nvSpPr>
          <p:spPr>
            <a:xfrm>
              <a:off x="8785373" y="250435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76"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7" name="TextBox 76"/>
            <p:cNvSpPr txBox="1"/>
            <p:nvPr/>
          </p:nvSpPr>
          <p:spPr>
            <a:xfrm>
              <a:off x="8784483" y="2133650"/>
              <a:ext cx="2477305" cy="400110"/>
            </a:xfrm>
            <a:prstGeom prst="rect">
              <a:avLst/>
            </a:prstGeom>
            <a:noFill/>
          </p:spPr>
          <p:txBody>
            <a:bodyPr wrap="square" rtlCol="0">
              <a:spAutoFit/>
            </a:bodyPr>
            <a:lstStyle/>
            <a:p>
              <a:r>
                <a:rPr lang="zh-CN" altLang="en-US" sz="2000" dirty="0">
                  <a:solidFill>
                    <a:schemeClr val="bg2">
                      <a:lumMod val="25000"/>
                    </a:schemeClr>
                  </a:solidFill>
                  <a:latin typeface="微软雅黑" pitchFamily="34" charset="-122"/>
                  <a:ea typeface="微软雅黑" pitchFamily="34" charset="-122"/>
                </a:rPr>
                <a:t>点击输入小标题</a:t>
              </a:r>
              <a:endParaRPr lang="zh-CN" altLang="zh-CN" sz="2000" dirty="0">
                <a:solidFill>
                  <a:schemeClr val="bg2">
                    <a:lumMod val="25000"/>
                  </a:schemeClr>
                </a:solidFill>
                <a:latin typeface="微软雅黑" pitchFamily="34" charset="-122"/>
                <a:ea typeface="微软雅黑" pitchFamily="34" charset="-122"/>
              </a:endParaRPr>
            </a:p>
          </p:txBody>
        </p:sp>
      </p:grpSp>
      <p:grpSp>
        <p:nvGrpSpPr>
          <p:cNvPr id="78" name="组合 77"/>
          <p:cNvGrpSpPr/>
          <p:nvPr/>
        </p:nvGrpSpPr>
        <p:grpSpPr>
          <a:xfrm>
            <a:off x="4053201" y="5084971"/>
            <a:ext cx="2619825" cy="994820"/>
            <a:chOff x="8641357" y="2133650"/>
            <a:chExt cx="2620431" cy="995050"/>
          </a:xfrm>
        </p:grpSpPr>
        <p:sp>
          <p:nvSpPr>
            <p:cNvPr id="79" name="TextBox 78"/>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8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9999"/>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81" name="TextBox 80"/>
            <p:cNvSpPr txBox="1"/>
            <p:nvPr/>
          </p:nvSpPr>
          <p:spPr>
            <a:xfrm>
              <a:off x="8784483" y="2133650"/>
              <a:ext cx="2477305" cy="400110"/>
            </a:xfrm>
            <a:prstGeom prst="rect">
              <a:avLst/>
            </a:prstGeom>
            <a:noFill/>
          </p:spPr>
          <p:txBody>
            <a:bodyPr wrap="square" rtlCol="0">
              <a:spAutoFit/>
            </a:bodyPr>
            <a:lstStyle/>
            <a:p>
              <a:r>
                <a:rPr lang="zh-CN" altLang="en-US" sz="2000" dirty="0">
                  <a:solidFill>
                    <a:srgbClr val="009999"/>
                  </a:solidFill>
                  <a:latin typeface="微软雅黑" pitchFamily="34" charset="-122"/>
                  <a:ea typeface="微软雅黑" pitchFamily="34" charset="-122"/>
                </a:rPr>
                <a:t>点击输入小标题</a:t>
              </a:r>
              <a:endParaRPr lang="zh-CN" altLang="zh-CN" sz="2000" dirty="0">
                <a:solidFill>
                  <a:srgbClr val="009999"/>
                </a:solidFill>
                <a:latin typeface="微软雅黑" pitchFamily="34" charset="-122"/>
                <a:ea typeface="微软雅黑" pitchFamily="34" charset="-122"/>
              </a:endParaRPr>
            </a:p>
          </p:txBody>
        </p:sp>
      </p:grpSp>
      <p:grpSp>
        <p:nvGrpSpPr>
          <p:cNvPr id="82" name="组合 81"/>
          <p:cNvGrpSpPr/>
          <p:nvPr/>
        </p:nvGrpSpPr>
        <p:grpSpPr>
          <a:xfrm>
            <a:off x="1691693" y="5049052"/>
            <a:ext cx="2619825" cy="994820"/>
            <a:chOff x="8641357" y="2133650"/>
            <a:chExt cx="2620431" cy="995050"/>
          </a:xfrm>
        </p:grpSpPr>
        <p:sp>
          <p:nvSpPr>
            <p:cNvPr id="83" name="TextBox 82"/>
            <p:cNvSpPr txBox="1"/>
            <p:nvPr/>
          </p:nvSpPr>
          <p:spPr>
            <a:xfrm>
              <a:off x="8785373" y="25234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8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4">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85" name="TextBox 84"/>
            <p:cNvSpPr txBox="1"/>
            <p:nvPr/>
          </p:nvSpPr>
          <p:spPr>
            <a:xfrm>
              <a:off x="8784483" y="2133650"/>
              <a:ext cx="2477305" cy="400110"/>
            </a:xfrm>
            <a:prstGeom prst="rect">
              <a:avLst/>
            </a:prstGeom>
            <a:noFill/>
          </p:spPr>
          <p:txBody>
            <a:bodyPr wrap="square" rtlCol="0">
              <a:spAutoFit/>
            </a:bodyPr>
            <a:lstStyle/>
            <a:p>
              <a:r>
                <a:rPr lang="zh-CN" altLang="en-US" sz="2000" dirty="0">
                  <a:solidFill>
                    <a:schemeClr val="accent4">
                      <a:lumMod val="75000"/>
                    </a:schemeClr>
                  </a:solidFill>
                  <a:latin typeface="微软雅黑" pitchFamily="34" charset="-122"/>
                  <a:ea typeface="微软雅黑" pitchFamily="34" charset="-122"/>
                </a:rPr>
                <a:t>点击输入小标题</a:t>
              </a:r>
              <a:endParaRPr lang="zh-CN" altLang="zh-CN" sz="2000" dirty="0">
                <a:solidFill>
                  <a:schemeClr val="accent4">
                    <a:lumMod val="75000"/>
                  </a:schemeClr>
                </a:solidFill>
                <a:latin typeface="微软雅黑" pitchFamily="34" charset="-122"/>
                <a:ea typeface="微软雅黑" pitchFamily="34" charset="-122"/>
              </a:endParaRPr>
            </a:p>
          </p:txBody>
        </p:sp>
      </p:grpSp>
      <p:sp>
        <p:nvSpPr>
          <p:cNvPr id="86" name="TextBox 85"/>
          <p:cNvSpPr txBox="1"/>
          <p:nvPr/>
        </p:nvSpPr>
        <p:spPr>
          <a:xfrm>
            <a:off x="2005951" y="2757737"/>
            <a:ext cx="1200520" cy="400017"/>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核心产品</a:t>
            </a:r>
            <a:endParaRPr lang="zh-CN" altLang="zh-CN" sz="2000" b="1" dirty="0">
              <a:latin typeface="微软雅黑" pitchFamily="34" charset="-122"/>
              <a:ea typeface="微软雅黑" pitchFamily="34" charset="-122"/>
            </a:endParaRPr>
          </a:p>
        </p:txBody>
      </p:sp>
      <p:sp>
        <p:nvSpPr>
          <p:cNvPr id="90" name="文本框 26"/>
          <p:cNvSpPr txBox="1"/>
          <p:nvPr/>
        </p:nvSpPr>
        <p:spPr>
          <a:xfrm>
            <a:off x="2172556" y="3492238"/>
            <a:ext cx="809650" cy="830805"/>
          </a:xfrm>
          <a:prstGeom prst="rect">
            <a:avLst/>
          </a:prstGeom>
          <a:noFill/>
        </p:spPr>
        <p:txBody>
          <a:bodyPr wrap="none" rtlCol="0">
            <a:spAutoFit/>
          </a:bodyPr>
          <a:lstStyle/>
          <a:p>
            <a:r>
              <a:rPr lang="en-US" altLang="zh-CN" sz="4799" b="1" dirty="0">
                <a:solidFill>
                  <a:schemeClr val="tx1">
                    <a:lumMod val="85000"/>
                    <a:lumOff val="15000"/>
                  </a:schemeClr>
                </a:solidFill>
              </a:rPr>
              <a:t>01</a:t>
            </a:r>
            <a:endParaRPr lang="zh-CN" altLang="en-US" sz="4799" b="1" dirty="0">
              <a:solidFill>
                <a:schemeClr val="tx1">
                  <a:lumMod val="85000"/>
                  <a:lumOff val="15000"/>
                </a:schemeClr>
              </a:solidFill>
            </a:endParaRPr>
          </a:p>
        </p:txBody>
      </p:sp>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产品开发计划</a:t>
            </a:r>
          </a:p>
        </p:txBody>
      </p:sp>
      <p:sp>
        <p:nvSpPr>
          <p:cNvPr id="27" name="TextBox 26"/>
          <p:cNvSpPr txBox="1"/>
          <p:nvPr/>
        </p:nvSpPr>
        <p:spPr>
          <a:xfrm>
            <a:off x="3970850"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Product development plan</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TextBox 93"/>
          <p:cNvSpPr txBox="1"/>
          <p:nvPr/>
        </p:nvSpPr>
        <p:spPr>
          <a:xfrm>
            <a:off x="4332126" y="2757737"/>
            <a:ext cx="1200520" cy="400017"/>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主要产品</a:t>
            </a:r>
            <a:endParaRPr lang="zh-CN" altLang="zh-CN" sz="2000" b="1" dirty="0">
              <a:latin typeface="微软雅黑" pitchFamily="34" charset="-122"/>
              <a:ea typeface="微软雅黑" pitchFamily="34" charset="-122"/>
            </a:endParaRPr>
          </a:p>
        </p:txBody>
      </p:sp>
      <p:sp>
        <p:nvSpPr>
          <p:cNvPr id="95" name="TextBox 94"/>
          <p:cNvSpPr txBox="1"/>
          <p:nvPr/>
        </p:nvSpPr>
        <p:spPr>
          <a:xfrm>
            <a:off x="6591018" y="2757737"/>
            <a:ext cx="1200520" cy="400017"/>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附属产品</a:t>
            </a:r>
            <a:endParaRPr lang="zh-CN" altLang="zh-CN" sz="2000" b="1" dirty="0">
              <a:latin typeface="微软雅黑" pitchFamily="34" charset="-122"/>
              <a:ea typeface="微软雅黑" pitchFamily="34" charset="-122"/>
            </a:endParaRPr>
          </a:p>
        </p:txBody>
      </p:sp>
      <p:sp>
        <p:nvSpPr>
          <p:cNvPr id="96" name="TextBox 95"/>
          <p:cNvSpPr txBox="1"/>
          <p:nvPr/>
        </p:nvSpPr>
        <p:spPr>
          <a:xfrm>
            <a:off x="8854034" y="2757737"/>
            <a:ext cx="1200520" cy="400017"/>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其他产品</a:t>
            </a:r>
            <a:endParaRPr lang="zh-CN" altLang="zh-CN" sz="2000" b="1" dirty="0">
              <a:latin typeface="微软雅黑" pitchFamily="34" charset="-122"/>
              <a:ea typeface="微软雅黑" pitchFamily="34" charset="-122"/>
            </a:endParaRPr>
          </a:p>
        </p:txBody>
      </p:sp>
      <p:sp>
        <p:nvSpPr>
          <p:cNvPr id="97" name="文本框 26"/>
          <p:cNvSpPr txBox="1"/>
          <p:nvPr/>
        </p:nvSpPr>
        <p:spPr>
          <a:xfrm>
            <a:off x="4560796" y="3492238"/>
            <a:ext cx="809650" cy="830805"/>
          </a:xfrm>
          <a:prstGeom prst="rect">
            <a:avLst/>
          </a:prstGeom>
          <a:noFill/>
        </p:spPr>
        <p:txBody>
          <a:bodyPr wrap="none" rtlCol="0">
            <a:spAutoFit/>
          </a:bodyPr>
          <a:lstStyle/>
          <a:p>
            <a:r>
              <a:rPr lang="en-US" altLang="zh-CN" sz="4799" b="1" dirty="0">
                <a:solidFill>
                  <a:schemeClr val="tx1">
                    <a:lumMod val="85000"/>
                    <a:lumOff val="15000"/>
                  </a:schemeClr>
                </a:solidFill>
              </a:rPr>
              <a:t>02</a:t>
            </a:r>
            <a:endParaRPr lang="zh-CN" altLang="en-US" sz="4799" b="1" dirty="0">
              <a:solidFill>
                <a:schemeClr val="tx1">
                  <a:lumMod val="85000"/>
                  <a:lumOff val="15000"/>
                </a:schemeClr>
              </a:solidFill>
            </a:endParaRPr>
          </a:p>
        </p:txBody>
      </p:sp>
      <p:sp>
        <p:nvSpPr>
          <p:cNvPr id="98" name="文本框 26"/>
          <p:cNvSpPr txBox="1"/>
          <p:nvPr/>
        </p:nvSpPr>
        <p:spPr>
          <a:xfrm>
            <a:off x="6813241" y="3492238"/>
            <a:ext cx="809650" cy="830805"/>
          </a:xfrm>
          <a:prstGeom prst="rect">
            <a:avLst/>
          </a:prstGeom>
          <a:noFill/>
        </p:spPr>
        <p:txBody>
          <a:bodyPr wrap="none" rtlCol="0">
            <a:spAutoFit/>
          </a:bodyPr>
          <a:lstStyle/>
          <a:p>
            <a:r>
              <a:rPr lang="en-US" altLang="zh-CN" sz="4799" b="1" dirty="0">
                <a:solidFill>
                  <a:schemeClr val="tx1">
                    <a:lumMod val="85000"/>
                    <a:lumOff val="15000"/>
                  </a:schemeClr>
                </a:solidFill>
              </a:rPr>
              <a:t>03</a:t>
            </a:r>
            <a:endParaRPr lang="zh-CN" altLang="en-US" sz="4799" b="1" dirty="0">
              <a:solidFill>
                <a:schemeClr val="tx1">
                  <a:lumMod val="85000"/>
                  <a:lumOff val="15000"/>
                </a:schemeClr>
              </a:solidFill>
            </a:endParaRPr>
          </a:p>
        </p:txBody>
      </p:sp>
      <p:sp>
        <p:nvSpPr>
          <p:cNvPr id="99" name="文本框 26"/>
          <p:cNvSpPr txBox="1"/>
          <p:nvPr/>
        </p:nvSpPr>
        <p:spPr>
          <a:xfrm>
            <a:off x="9097876" y="3492238"/>
            <a:ext cx="809650" cy="830805"/>
          </a:xfrm>
          <a:prstGeom prst="rect">
            <a:avLst/>
          </a:prstGeom>
          <a:noFill/>
        </p:spPr>
        <p:txBody>
          <a:bodyPr wrap="none" rtlCol="0">
            <a:spAutoFit/>
          </a:bodyPr>
          <a:lstStyle/>
          <a:p>
            <a:r>
              <a:rPr lang="en-US" altLang="zh-CN" sz="4799" b="1" dirty="0">
                <a:solidFill>
                  <a:schemeClr val="tx1">
                    <a:lumMod val="85000"/>
                    <a:lumOff val="15000"/>
                  </a:schemeClr>
                </a:solidFill>
              </a:rPr>
              <a:t>04</a:t>
            </a:r>
            <a:endParaRPr lang="zh-CN" altLang="en-US" sz="4799" b="1" dirty="0">
              <a:solidFill>
                <a:schemeClr val="tx1">
                  <a:lumMod val="85000"/>
                  <a:lumOff val="15000"/>
                </a:schemeClr>
              </a:solidFill>
            </a:endParaRPr>
          </a:p>
        </p:txBody>
      </p:sp>
    </p:spTree>
    <p:extLst>
      <p:ext uri="{BB962C8B-B14F-4D97-AF65-F5344CB8AC3E}">
        <p14:creationId xmlns:p14="http://schemas.microsoft.com/office/powerpoint/2010/main" val="328811007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99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490"/>
                            </p:stCondLst>
                            <p:childTnLst>
                              <p:par>
                                <p:cTn id="31" presetID="22" presetClass="entr" presetSubtype="8" fill="hold" grpId="0" nodeType="after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wipe(left)">
                                      <p:cBhvr>
                                        <p:cTn id="33" dur="500"/>
                                        <p:tgtEl>
                                          <p:spTgt spid="90"/>
                                        </p:tgtEl>
                                      </p:cBhvr>
                                    </p:animEffect>
                                  </p:childTnLst>
                                </p:cTn>
                              </p:par>
                            </p:childTnLst>
                          </p:cTn>
                        </p:par>
                        <p:par>
                          <p:cTn id="34" fill="hold">
                            <p:stCondLst>
                              <p:cond delay="299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86"/>
                                        </p:tgtEl>
                                        <p:attrNameLst>
                                          <p:attrName>style.visibility</p:attrName>
                                        </p:attrNameLst>
                                      </p:cBhvr>
                                      <p:to>
                                        <p:strVal val="visible"/>
                                      </p:to>
                                    </p:set>
                                    <p:anim calcmode="lin" valueType="num">
                                      <p:cBhvr>
                                        <p:cTn id="37"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6"/>
                                        </p:tgtEl>
                                        <p:attrNameLst>
                                          <p:attrName>ppt_y</p:attrName>
                                        </p:attrNameLst>
                                      </p:cBhvr>
                                      <p:tavLst>
                                        <p:tav tm="0">
                                          <p:val>
                                            <p:strVal val="#ppt_y"/>
                                          </p:val>
                                        </p:tav>
                                        <p:tav tm="100000">
                                          <p:val>
                                            <p:strVal val="#ppt_y"/>
                                          </p:val>
                                        </p:tav>
                                      </p:tavLst>
                                    </p:anim>
                                    <p:anim calcmode="lin" valueType="num">
                                      <p:cBhvr>
                                        <p:cTn id="39"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6"/>
                                        </p:tgtEl>
                                      </p:cBhvr>
                                    </p:animEffect>
                                  </p:childTnLst>
                                </p:cTn>
                              </p:par>
                            </p:childTnLst>
                          </p:cTn>
                        </p:par>
                        <p:par>
                          <p:cTn id="42" fill="hold">
                            <p:stCondLst>
                              <p:cond delay="3640"/>
                            </p:stCondLst>
                            <p:childTnLst>
                              <p:par>
                                <p:cTn id="43" presetID="31" presetClass="entr" presetSubtype="0"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 calcmode="lin" valueType="num">
                                      <p:cBhvr>
                                        <p:cTn id="47" dur="500" fill="hold"/>
                                        <p:tgtEl>
                                          <p:spTgt spid="82"/>
                                        </p:tgtEl>
                                        <p:attrNameLst>
                                          <p:attrName>style.rotation</p:attrName>
                                        </p:attrNameLst>
                                      </p:cBhvr>
                                      <p:tavLst>
                                        <p:tav tm="0">
                                          <p:val>
                                            <p:fltVal val="90"/>
                                          </p:val>
                                        </p:tav>
                                        <p:tav tm="100000">
                                          <p:val>
                                            <p:fltVal val="0"/>
                                          </p:val>
                                        </p:tav>
                                      </p:tavLst>
                                    </p:anim>
                                    <p:animEffect transition="in" filter="fade">
                                      <p:cBhvr>
                                        <p:cTn id="48" dur="500"/>
                                        <p:tgtEl>
                                          <p:spTgt spid="82"/>
                                        </p:tgtEl>
                                      </p:cBhvr>
                                    </p:animEffect>
                                  </p:childTnLst>
                                </p:cTn>
                              </p:par>
                            </p:childTnLst>
                          </p:cTn>
                        </p:par>
                        <p:par>
                          <p:cTn id="49" fill="hold">
                            <p:stCondLst>
                              <p:cond delay="4140"/>
                            </p:stCondLst>
                            <p:childTnLst>
                              <p:par>
                                <p:cTn id="50" presetID="42" presetClass="entr" presetSubtype="0"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childTnLst>
                          </p:cTn>
                        </p:par>
                        <p:par>
                          <p:cTn id="55" fill="hold">
                            <p:stCondLst>
                              <p:cond delay="4640"/>
                            </p:stCondLst>
                            <p:childTnLst>
                              <p:par>
                                <p:cTn id="56" presetID="22" presetClass="entr" presetSubtype="8"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left)">
                                      <p:cBhvr>
                                        <p:cTn id="58" dur="500"/>
                                        <p:tgtEl>
                                          <p:spTgt spid="97"/>
                                        </p:tgtEl>
                                      </p:cBhvr>
                                    </p:animEffect>
                                  </p:childTnLst>
                                </p:cTn>
                              </p:par>
                            </p:childTnLst>
                          </p:cTn>
                        </p:par>
                        <p:par>
                          <p:cTn id="59" fill="hold">
                            <p:stCondLst>
                              <p:cond delay="514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94"/>
                                        </p:tgtEl>
                                        <p:attrNameLst>
                                          <p:attrName>ppt_y</p:attrName>
                                        </p:attrNameLst>
                                      </p:cBhvr>
                                      <p:tavLst>
                                        <p:tav tm="0">
                                          <p:val>
                                            <p:strVal val="#ppt_y"/>
                                          </p:val>
                                        </p:tav>
                                        <p:tav tm="100000">
                                          <p:val>
                                            <p:strVal val="#ppt_y"/>
                                          </p:val>
                                        </p:tav>
                                      </p:tavLst>
                                    </p:anim>
                                    <p:anim calcmode="lin" valueType="num">
                                      <p:cBhvr>
                                        <p:cTn id="64"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94"/>
                                        </p:tgtEl>
                                      </p:cBhvr>
                                    </p:animEffect>
                                  </p:childTnLst>
                                </p:cTn>
                              </p:par>
                            </p:childTnLst>
                          </p:cTn>
                        </p:par>
                        <p:par>
                          <p:cTn id="67" fill="hold">
                            <p:stCondLst>
                              <p:cond delay="5790"/>
                            </p:stCondLst>
                            <p:childTnLst>
                              <p:par>
                                <p:cTn id="68" presetID="31"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 calcmode="lin" valueType="num">
                                      <p:cBhvr>
                                        <p:cTn id="70" dur="500" fill="hold"/>
                                        <p:tgtEl>
                                          <p:spTgt spid="78"/>
                                        </p:tgtEl>
                                        <p:attrNameLst>
                                          <p:attrName>ppt_w</p:attrName>
                                        </p:attrNameLst>
                                      </p:cBhvr>
                                      <p:tavLst>
                                        <p:tav tm="0">
                                          <p:val>
                                            <p:fltVal val="0"/>
                                          </p:val>
                                        </p:tav>
                                        <p:tav tm="100000">
                                          <p:val>
                                            <p:strVal val="#ppt_w"/>
                                          </p:val>
                                        </p:tav>
                                      </p:tavLst>
                                    </p:anim>
                                    <p:anim calcmode="lin" valueType="num">
                                      <p:cBhvr>
                                        <p:cTn id="71" dur="500" fill="hold"/>
                                        <p:tgtEl>
                                          <p:spTgt spid="78"/>
                                        </p:tgtEl>
                                        <p:attrNameLst>
                                          <p:attrName>ppt_h</p:attrName>
                                        </p:attrNameLst>
                                      </p:cBhvr>
                                      <p:tavLst>
                                        <p:tav tm="0">
                                          <p:val>
                                            <p:fltVal val="0"/>
                                          </p:val>
                                        </p:tav>
                                        <p:tav tm="100000">
                                          <p:val>
                                            <p:strVal val="#ppt_h"/>
                                          </p:val>
                                        </p:tav>
                                      </p:tavLst>
                                    </p:anim>
                                    <p:anim calcmode="lin" valueType="num">
                                      <p:cBhvr>
                                        <p:cTn id="72" dur="500" fill="hold"/>
                                        <p:tgtEl>
                                          <p:spTgt spid="78"/>
                                        </p:tgtEl>
                                        <p:attrNameLst>
                                          <p:attrName>style.rotation</p:attrName>
                                        </p:attrNameLst>
                                      </p:cBhvr>
                                      <p:tavLst>
                                        <p:tav tm="0">
                                          <p:val>
                                            <p:fltVal val="90"/>
                                          </p:val>
                                        </p:tav>
                                        <p:tav tm="100000">
                                          <p:val>
                                            <p:fltVal val="0"/>
                                          </p:val>
                                        </p:tav>
                                      </p:tavLst>
                                    </p:anim>
                                    <p:animEffect transition="in" filter="fade">
                                      <p:cBhvr>
                                        <p:cTn id="73" dur="500"/>
                                        <p:tgtEl>
                                          <p:spTgt spid="78"/>
                                        </p:tgtEl>
                                      </p:cBhvr>
                                    </p:animEffect>
                                  </p:childTnLst>
                                </p:cTn>
                              </p:par>
                            </p:childTnLst>
                          </p:cTn>
                        </p:par>
                        <p:par>
                          <p:cTn id="74" fill="hold">
                            <p:stCondLst>
                              <p:cond delay="6290"/>
                            </p:stCondLst>
                            <p:childTnLst>
                              <p:par>
                                <p:cTn id="75" presetID="42" presetClass="entr" presetSubtype="0"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anim calcmode="lin" valueType="num">
                                      <p:cBhvr>
                                        <p:cTn id="78" dur="500" fill="hold"/>
                                        <p:tgtEl>
                                          <p:spTgt spid="39"/>
                                        </p:tgtEl>
                                        <p:attrNameLst>
                                          <p:attrName>ppt_x</p:attrName>
                                        </p:attrNameLst>
                                      </p:cBhvr>
                                      <p:tavLst>
                                        <p:tav tm="0">
                                          <p:val>
                                            <p:strVal val="#ppt_x"/>
                                          </p:val>
                                        </p:tav>
                                        <p:tav tm="100000">
                                          <p:val>
                                            <p:strVal val="#ppt_x"/>
                                          </p:val>
                                        </p:tav>
                                      </p:tavLst>
                                    </p:anim>
                                    <p:anim calcmode="lin" valueType="num">
                                      <p:cBhvr>
                                        <p:cTn id="79" dur="500" fill="hold"/>
                                        <p:tgtEl>
                                          <p:spTgt spid="39"/>
                                        </p:tgtEl>
                                        <p:attrNameLst>
                                          <p:attrName>ppt_y</p:attrName>
                                        </p:attrNameLst>
                                      </p:cBhvr>
                                      <p:tavLst>
                                        <p:tav tm="0">
                                          <p:val>
                                            <p:strVal val="#ppt_y+.1"/>
                                          </p:val>
                                        </p:tav>
                                        <p:tav tm="100000">
                                          <p:val>
                                            <p:strVal val="#ppt_y"/>
                                          </p:val>
                                        </p:tav>
                                      </p:tavLst>
                                    </p:anim>
                                  </p:childTnLst>
                                </p:cTn>
                              </p:par>
                            </p:childTnLst>
                          </p:cTn>
                        </p:par>
                        <p:par>
                          <p:cTn id="80" fill="hold">
                            <p:stCondLst>
                              <p:cond delay="6790"/>
                            </p:stCondLst>
                            <p:childTnLst>
                              <p:par>
                                <p:cTn id="81" presetID="22" presetClass="entr" presetSubtype="8" fill="hold" grpId="0" nodeType="afterEffect">
                                  <p:stCondLst>
                                    <p:cond delay="0"/>
                                  </p:stCondLst>
                                  <p:childTnLst>
                                    <p:set>
                                      <p:cBhvr>
                                        <p:cTn id="82" dur="1" fill="hold">
                                          <p:stCondLst>
                                            <p:cond delay="0"/>
                                          </p:stCondLst>
                                        </p:cTn>
                                        <p:tgtEl>
                                          <p:spTgt spid="98"/>
                                        </p:tgtEl>
                                        <p:attrNameLst>
                                          <p:attrName>style.visibility</p:attrName>
                                        </p:attrNameLst>
                                      </p:cBhvr>
                                      <p:to>
                                        <p:strVal val="visible"/>
                                      </p:to>
                                    </p:set>
                                    <p:animEffect transition="in" filter="wipe(left)">
                                      <p:cBhvr>
                                        <p:cTn id="83" dur="500"/>
                                        <p:tgtEl>
                                          <p:spTgt spid="98"/>
                                        </p:tgtEl>
                                      </p:cBhvr>
                                    </p:animEffect>
                                  </p:childTnLst>
                                </p:cTn>
                              </p:par>
                            </p:childTnLst>
                          </p:cTn>
                        </p:par>
                        <p:par>
                          <p:cTn id="84" fill="hold">
                            <p:stCondLst>
                              <p:cond delay="729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5"/>
                                        </p:tgtEl>
                                        <p:attrNameLst>
                                          <p:attrName>style.visibility</p:attrName>
                                        </p:attrNameLst>
                                      </p:cBhvr>
                                      <p:to>
                                        <p:strVal val="visible"/>
                                      </p:to>
                                    </p:set>
                                    <p:anim calcmode="lin" valueType="num">
                                      <p:cBhvr>
                                        <p:cTn id="87" dur="500" fill="hold"/>
                                        <p:tgtEl>
                                          <p:spTgt spid="95"/>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5"/>
                                        </p:tgtEl>
                                        <p:attrNameLst>
                                          <p:attrName>ppt_y</p:attrName>
                                        </p:attrNameLst>
                                      </p:cBhvr>
                                      <p:tavLst>
                                        <p:tav tm="0">
                                          <p:val>
                                            <p:strVal val="#ppt_y"/>
                                          </p:val>
                                        </p:tav>
                                        <p:tav tm="100000">
                                          <p:val>
                                            <p:strVal val="#ppt_y"/>
                                          </p:val>
                                        </p:tav>
                                      </p:tavLst>
                                    </p:anim>
                                    <p:anim calcmode="lin" valueType="num">
                                      <p:cBhvr>
                                        <p:cTn id="89" dur="500" fill="hold"/>
                                        <p:tgtEl>
                                          <p:spTgt spid="95"/>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5"/>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5"/>
                                        </p:tgtEl>
                                      </p:cBhvr>
                                    </p:animEffect>
                                  </p:childTnLst>
                                </p:cTn>
                              </p:par>
                            </p:childTnLst>
                          </p:cTn>
                        </p:par>
                        <p:par>
                          <p:cTn id="92" fill="hold">
                            <p:stCondLst>
                              <p:cond delay="7940"/>
                            </p:stCondLst>
                            <p:childTnLst>
                              <p:par>
                                <p:cTn id="93" presetID="31" presetClass="entr" presetSubtype="0" fill="hold" nodeType="after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p:cTn id="95" dur="500" fill="hold"/>
                                        <p:tgtEl>
                                          <p:spTgt spid="70"/>
                                        </p:tgtEl>
                                        <p:attrNameLst>
                                          <p:attrName>ppt_w</p:attrName>
                                        </p:attrNameLst>
                                      </p:cBhvr>
                                      <p:tavLst>
                                        <p:tav tm="0">
                                          <p:val>
                                            <p:fltVal val="0"/>
                                          </p:val>
                                        </p:tav>
                                        <p:tav tm="100000">
                                          <p:val>
                                            <p:strVal val="#ppt_w"/>
                                          </p:val>
                                        </p:tav>
                                      </p:tavLst>
                                    </p:anim>
                                    <p:anim calcmode="lin" valueType="num">
                                      <p:cBhvr>
                                        <p:cTn id="96" dur="500" fill="hold"/>
                                        <p:tgtEl>
                                          <p:spTgt spid="70"/>
                                        </p:tgtEl>
                                        <p:attrNameLst>
                                          <p:attrName>ppt_h</p:attrName>
                                        </p:attrNameLst>
                                      </p:cBhvr>
                                      <p:tavLst>
                                        <p:tav tm="0">
                                          <p:val>
                                            <p:fltVal val="0"/>
                                          </p:val>
                                        </p:tav>
                                        <p:tav tm="100000">
                                          <p:val>
                                            <p:strVal val="#ppt_h"/>
                                          </p:val>
                                        </p:tav>
                                      </p:tavLst>
                                    </p:anim>
                                    <p:anim calcmode="lin" valueType="num">
                                      <p:cBhvr>
                                        <p:cTn id="97" dur="500" fill="hold"/>
                                        <p:tgtEl>
                                          <p:spTgt spid="70"/>
                                        </p:tgtEl>
                                        <p:attrNameLst>
                                          <p:attrName>style.rotation</p:attrName>
                                        </p:attrNameLst>
                                      </p:cBhvr>
                                      <p:tavLst>
                                        <p:tav tm="0">
                                          <p:val>
                                            <p:fltVal val="90"/>
                                          </p:val>
                                        </p:tav>
                                        <p:tav tm="100000">
                                          <p:val>
                                            <p:fltVal val="0"/>
                                          </p:val>
                                        </p:tav>
                                      </p:tavLst>
                                    </p:anim>
                                    <p:animEffect transition="in" filter="fade">
                                      <p:cBhvr>
                                        <p:cTn id="98" dur="500"/>
                                        <p:tgtEl>
                                          <p:spTgt spid="70"/>
                                        </p:tgtEl>
                                      </p:cBhvr>
                                    </p:animEffect>
                                  </p:childTnLst>
                                </p:cTn>
                              </p:par>
                            </p:childTnLst>
                          </p:cTn>
                        </p:par>
                        <p:par>
                          <p:cTn id="99" fill="hold">
                            <p:stCondLst>
                              <p:cond delay="8440"/>
                            </p:stCondLst>
                            <p:childTnLst>
                              <p:par>
                                <p:cTn id="100" presetID="42" presetClass="entr" presetSubtype="0" fill="hold" nodeType="afterEffect">
                                  <p:stCondLst>
                                    <p:cond delay="0"/>
                                  </p:stCondLst>
                                  <p:childTnLst>
                                    <p:set>
                                      <p:cBhvr>
                                        <p:cTn id="101" dur="1" fill="hold">
                                          <p:stCondLst>
                                            <p:cond delay="0"/>
                                          </p:stCondLst>
                                        </p:cTn>
                                        <p:tgtEl>
                                          <p:spTgt spid="59"/>
                                        </p:tgtEl>
                                        <p:attrNameLst>
                                          <p:attrName>style.visibility</p:attrName>
                                        </p:attrNameLst>
                                      </p:cBhvr>
                                      <p:to>
                                        <p:strVal val="visible"/>
                                      </p:to>
                                    </p:set>
                                    <p:animEffect transition="in" filter="fade">
                                      <p:cBhvr>
                                        <p:cTn id="102" dur="500"/>
                                        <p:tgtEl>
                                          <p:spTgt spid="59"/>
                                        </p:tgtEl>
                                      </p:cBhvr>
                                    </p:animEffect>
                                    <p:anim calcmode="lin" valueType="num">
                                      <p:cBhvr>
                                        <p:cTn id="103" dur="500" fill="hold"/>
                                        <p:tgtEl>
                                          <p:spTgt spid="59"/>
                                        </p:tgtEl>
                                        <p:attrNameLst>
                                          <p:attrName>ppt_x</p:attrName>
                                        </p:attrNameLst>
                                      </p:cBhvr>
                                      <p:tavLst>
                                        <p:tav tm="0">
                                          <p:val>
                                            <p:strVal val="#ppt_x"/>
                                          </p:val>
                                        </p:tav>
                                        <p:tav tm="100000">
                                          <p:val>
                                            <p:strVal val="#ppt_x"/>
                                          </p:val>
                                        </p:tav>
                                      </p:tavLst>
                                    </p:anim>
                                    <p:anim calcmode="lin" valueType="num">
                                      <p:cBhvr>
                                        <p:cTn id="104" dur="500" fill="hold"/>
                                        <p:tgtEl>
                                          <p:spTgt spid="59"/>
                                        </p:tgtEl>
                                        <p:attrNameLst>
                                          <p:attrName>ppt_y</p:attrName>
                                        </p:attrNameLst>
                                      </p:cBhvr>
                                      <p:tavLst>
                                        <p:tav tm="0">
                                          <p:val>
                                            <p:strVal val="#ppt_y+.1"/>
                                          </p:val>
                                        </p:tav>
                                        <p:tav tm="100000">
                                          <p:val>
                                            <p:strVal val="#ppt_y"/>
                                          </p:val>
                                        </p:tav>
                                      </p:tavLst>
                                    </p:anim>
                                  </p:childTnLst>
                                </p:cTn>
                              </p:par>
                            </p:childTnLst>
                          </p:cTn>
                        </p:par>
                        <p:par>
                          <p:cTn id="105" fill="hold">
                            <p:stCondLst>
                              <p:cond delay="8940"/>
                            </p:stCondLst>
                            <p:childTnLst>
                              <p:par>
                                <p:cTn id="106" presetID="22" presetClass="entr" presetSubtype="8" fill="hold" grpId="0" nodeType="afterEffect">
                                  <p:stCondLst>
                                    <p:cond delay="0"/>
                                  </p:stCondLst>
                                  <p:childTnLst>
                                    <p:set>
                                      <p:cBhvr>
                                        <p:cTn id="107" dur="1" fill="hold">
                                          <p:stCondLst>
                                            <p:cond delay="0"/>
                                          </p:stCondLst>
                                        </p:cTn>
                                        <p:tgtEl>
                                          <p:spTgt spid="99"/>
                                        </p:tgtEl>
                                        <p:attrNameLst>
                                          <p:attrName>style.visibility</p:attrName>
                                        </p:attrNameLst>
                                      </p:cBhvr>
                                      <p:to>
                                        <p:strVal val="visible"/>
                                      </p:to>
                                    </p:set>
                                    <p:animEffect transition="in" filter="wipe(left)">
                                      <p:cBhvr>
                                        <p:cTn id="108" dur="500"/>
                                        <p:tgtEl>
                                          <p:spTgt spid="99"/>
                                        </p:tgtEl>
                                      </p:cBhvr>
                                    </p:animEffect>
                                  </p:childTnLst>
                                </p:cTn>
                              </p:par>
                            </p:childTnLst>
                          </p:cTn>
                        </p:par>
                        <p:par>
                          <p:cTn id="109" fill="hold">
                            <p:stCondLst>
                              <p:cond delay="944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96"/>
                                        </p:tgtEl>
                                        <p:attrNameLst>
                                          <p:attrName>style.visibility</p:attrName>
                                        </p:attrNameLst>
                                      </p:cBhvr>
                                      <p:to>
                                        <p:strVal val="visible"/>
                                      </p:to>
                                    </p:set>
                                    <p:anim calcmode="lin" valueType="num">
                                      <p:cBhvr>
                                        <p:cTn id="112"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96"/>
                                        </p:tgtEl>
                                        <p:attrNameLst>
                                          <p:attrName>ppt_y</p:attrName>
                                        </p:attrNameLst>
                                      </p:cBhvr>
                                      <p:tavLst>
                                        <p:tav tm="0">
                                          <p:val>
                                            <p:strVal val="#ppt_y"/>
                                          </p:val>
                                        </p:tav>
                                        <p:tav tm="100000">
                                          <p:val>
                                            <p:strVal val="#ppt_y"/>
                                          </p:val>
                                        </p:tav>
                                      </p:tavLst>
                                    </p:anim>
                                    <p:anim calcmode="lin" valueType="num">
                                      <p:cBhvr>
                                        <p:cTn id="114"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96"/>
                                        </p:tgtEl>
                                      </p:cBhvr>
                                    </p:animEffect>
                                  </p:childTnLst>
                                </p:cTn>
                              </p:par>
                            </p:childTnLst>
                          </p:cTn>
                        </p:par>
                        <p:par>
                          <p:cTn id="117" fill="hold">
                            <p:stCondLst>
                              <p:cond delay="10090"/>
                            </p:stCondLst>
                            <p:childTnLst>
                              <p:par>
                                <p:cTn id="118" presetID="31" presetClass="entr" presetSubtype="0" fill="hold" nodeType="afterEffect">
                                  <p:stCondLst>
                                    <p:cond delay="0"/>
                                  </p:stCondLst>
                                  <p:childTnLst>
                                    <p:set>
                                      <p:cBhvr>
                                        <p:cTn id="119" dur="1" fill="hold">
                                          <p:stCondLst>
                                            <p:cond delay="0"/>
                                          </p:stCondLst>
                                        </p:cTn>
                                        <p:tgtEl>
                                          <p:spTgt spid="74"/>
                                        </p:tgtEl>
                                        <p:attrNameLst>
                                          <p:attrName>style.visibility</p:attrName>
                                        </p:attrNameLst>
                                      </p:cBhvr>
                                      <p:to>
                                        <p:strVal val="visible"/>
                                      </p:to>
                                    </p:set>
                                    <p:anim calcmode="lin" valueType="num">
                                      <p:cBhvr>
                                        <p:cTn id="120" dur="500" fill="hold"/>
                                        <p:tgtEl>
                                          <p:spTgt spid="74"/>
                                        </p:tgtEl>
                                        <p:attrNameLst>
                                          <p:attrName>ppt_w</p:attrName>
                                        </p:attrNameLst>
                                      </p:cBhvr>
                                      <p:tavLst>
                                        <p:tav tm="0">
                                          <p:val>
                                            <p:fltVal val="0"/>
                                          </p:val>
                                        </p:tav>
                                        <p:tav tm="100000">
                                          <p:val>
                                            <p:strVal val="#ppt_w"/>
                                          </p:val>
                                        </p:tav>
                                      </p:tavLst>
                                    </p:anim>
                                    <p:anim calcmode="lin" valueType="num">
                                      <p:cBhvr>
                                        <p:cTn id="121" dur="500" fill="hold"/>
                                        <p:tgtEl>
                                          <p:spTgt spid="74"/>
                                        </p:tgtEl>
                                        <p:attrNameLst>
                                          <p:attrName>ppt_h</p:attrName>
                                        </p:attrNameLst>
                                      </p:cBhvr>
                                      <p:tavLst>
                                        <p:tav tm="0">
                                          <p:val>
                                            <p:fltVal val="0"/>
                                          </p:val>
                                        </p:tav>
                                        <p:tav tm="100000">
                                          <p:val>
                                            <p:strVal val="#ppt_h"/>
                                          </p:val>
                                        </p:tav>
                                      </p:tavLst>
                                    </p:anim>
                                    <p:anim calcmode="lin" valueType="num">
                                      <p:cBhvr>
                                        <p:cTn id="122" dur="500" fill="hold"/>
                                        <p:tgtEl>
                                          <p:spTgt spid="74"/>
                                        </p:tgtEl>
                                        <p:attrNameLst>
                                          <p:attrName>style.rotation</p:attrName>
                                        </p:attrNameLst>
                                      </p:cBhvr>
                                      <p:tavLst>
                                        <p:tav tm="0">
                                          <p:val>
                                            <p:fltVal val="90"/>
                                          </p:val>
                                        </p:tav>
                                        <p:tav tm="100000">
                                          <p:val>
                                            <p:fltVal val="0"/>
                                          </p:val>
                                        </p:tav>
                                      </p:tavLst>
                                    </p:anim>
                                    <p:animEffect transition="in" filter="fade">
                                      <p:cBhvr>
                                        <p:cTn id="12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0" grpId="0"/>
      <p:bldP spid="26" grpId="0"/>
      <p:bldP spid="27"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销售网络布局</a:t>
            </a:r>
          </a:p>
        </p:txBody>
      </p:sp>
      <p:sp>
        <p:nvSpPr>
          <p:cNvPr id="27" name="TextBox 26"/>
          <p:cNvSpPr txBox="1"/>
          <p:nvPr/>
        </p:nvSpPr>
        <p:spPr>
          <a:xfrm>
            <a:off x="3970850"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Sales network layout</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Freeform 58"/>
          <p:cNvSpPr>
            <a:spLocks noEditPoints="1"/>
          </p:cNvSpPr>
          <p:nvPr/>
        </p:nvSpPr>
        <p:spPr bwMode="auto">
          <a:xfrm>
            <a:off x="1977475" y="2527396"/>
            <a:ext cx="6865453" cy="2784256"/>
          </a:xfrm>
          <a:custGeom>
            <a:avLst/>
            <a:gdLst>
              <a:gd name="T0" fmla="*/ 669 w 1588"/>
              <a:gd name="T1" fmla="*/ 1 h 644"/>
              <a:gd name="T2" fmla="*/ 550 w 1588"/>
              <a:gd name="T3" fmla="*/ 76 h 644"/>
              <a:gd name="T4" fmla="*/ 636 w 1588"/>
              <a:gd name="T5" fmla="*/ 94 h 644"/>
              <a:gd name="T6" fmla="*/ 560 w 1588"/>
              <a:gd name="T7" fmla="*/ 395 h 644"/>
              <a:gd name="T8" fmla="*/ 454 w 1588"/>
              <a:gd name="T9" fmla="*/ 344 h 644"/>
              <a:gd name="T10" fmla="*/ 360 w 1588"/>
              <a:gd name="T11" fmla="*/ 265 h 644"/>
              <a:gd name="T12" fmla="*/ 481 w 1588"/>
              <a:gd name="T13" fmla="*/ 197 h 644"/>
              <a:gd name="T14" fmla="*/ 525 w 1588"/>
              <a:gd name="T15" fmla="*/ 165 h 644"/>
              <a:gd name="T16" fmla="*/ 464 w 1588"/>
              <a:gd name="T17" fmla="*/ 122 h 644"/>
              <a:gd name="T18" fmla="*/ 384 w 1588"/>
              <a:gd name="T19" fmla="*/ 110 h 644"/>
              <a:gd name="T20" fmla="*/ 439 w 1588"/>
              <a:gd name="T21" fmla="*/ 94 h 644"/>
              <a:gd name="T22" fmla="*/ 507 w 1588"/>
              <a:gd name="T23" fmla="*/ 103 h 644"/>
              <a:gd name="T24" fmla="*/ 372 w 1588"/>
              <a:gd name="T25" fmla="*/ 81 h 644"/>
              <a:gd name="T26" fmla="*/ 273 w 1588"/>
              <a:gd name="T27" fmla="*/ 68 h 644"/>
              <a:gd name="T28" fmla="*/ 175 w 1588"/>
              <a:gd name="T29" fmla="*/ 86 h 644"/>
              <a:gd name="T30" fmla="*/ 38 w 1588"/>
              <a:gd name="T31" fmla="*/ 108 h 644"/>
              <a:gd name="T32" fmla="*/ 95 w 1588"/>
              <a:gd name="T33" fmla="*/ 136 h 644"/>
              <a:gd name="T34" fmla="*/ 227 w 1588"/>
              <a:gd name="T35" fmla="*/ 210 h 644"/>
              <a:gd name="T36" fmla="*/ 347 w 1588"/>
              <a:gd name="T37" fmla="*/ 324 h 644"/>
              <a:gd name="T38" fmla="*/ 453 w 1588"/>
              <a:gd name="T39" fmla="*/ 466 h 644"/>
              <a:gd name="T40" fmla="*/ 467 w 1588"/>
              <a:gd name="T41" fmla="*/ 634 h 644"/>
              <a:gd name="T42" fmla="*/ 523 w 1588"/>
              <a:gd name="T43" fmla="*/ 539 h 644"/>
              <a:gd name="T44" fmla="*/ 417 w 1588"/>
              <a:gd name="T45" fmla="*/ 208 h 644"/>
              <a:gd name="T46" fmla="*/ 383 w 1588"/>
              <a:gd name="T47" fmla="*/ 182 h 644"/>
              <a:gd name="T48" fmla="*/ 473 w 1588"/>
              <a:gd name="T49" fmla="*/ 315 h 644"/>
              <a:gd name="T50" fmla="*/ 371 w 1588"/>
              <a:gd name="T51" fmla="*/ 67 h 644"/>
              <a:gd name="T52" fmla="*/ 747 w 1588"/>
              <a:gd name="T53" fmla="*/ 148 h 644"/>
              <a:gd name="T54" fmla="*/ 771 w 1588"/>
              <a:gd name="T55" fmla="*/ 169 h 644"/>
              <a:gd name="T56" fmla="*/ 34 w 1588"/>
              <a:gd name="T57" fmla="*/ 158 h 644"/>
              <a:gd name="T58" fmla="*/ 296 w 1588"/>
              <a:gd name="T59" fmla="*/ 52 h 644"/>
              <a:gd name="T60" fmla="*/ 339 w 1588"/>
              <a:gd name="T61" fmla="*/ 62 h 644"/>
              <a:gd name="T62" fmla="*/ 1446 w 1588"/>
              <a:gd name="T63" fmla="*/ 433 h 644"/>
              <a:gd name="T64" fmla="*/ 1384 w 1588"/>
              <a:gd name="T65" fmla="*/ 243 h 644"/>
              <a:gd name="T66" fmla="*/ 1518 w 1588"/>
              <a:gd name="T67" fmla="*/ 83 h 644"/>
              <a:gd name="T68" fmla="*/ 1358 w 1588"/>
              <a:gd name="T69" fmla="*/ 73 h 644"/>
              <a:gd name="T70" fmla="*/ 1155 w 1588"/>
              <a:gd name="T71" fmla="*/ 76 h 644"/>
              <a:gd name="T72" fmla="*/ 1088 w 1588"/>
              <a:gd name="T73" fmla="*/ 72 h 644"/>
              <a:gd name="T74" fmla="*/ 947 w 1588"/>
              <a:gd name="T75" fmla="*/ 107 h 644"/>
              <a:gd name="T76" fmla="*/ 861 w 1588"/>
              <a:gd name="T77" fmla="*/ 118 h 644"/>
              <a:gd name="T78" fmla="*/ 819 w 1588"/>
              <a:gd name="T79" fmla="*/ 152 h 644"/>
              <a:gd name="T80" fmla="*/ 796 w 1588"/>
              <a:gd name="T81" fmla="*/ 210 h 644"/>
              <a:gd name="T82" fmla="*/ 899 w 1588"/>
              <a:gd name="T83" fmla="*/ 227 h 644"/>
              <a:gd name="T84" fmla="*/ 780 w 1588"/>
              <a:gd name="T85" fmla="*/ 234 h 644"/>
              <a:gd name="T86" fmla="*/ 826 w 1588"/>
              <a:gd name="T87" fmla="*/ 383 h 644"/>
              <a:gd name="T88" fmla="*/ 957 w 1588"/>
              <a:gd name="T89" fmla="*/ 471 h 644"/>
              <a:gd name="T90" fmla="*/ 968 w 1588"/>
              <a:gd name="T91" fmla="*/ 313 h 644"/>
              <a:gd name="T92" fmla="*/ 1085 w 1588"/>
              <a:gd name="T93" fmla="*/ 289 h 644"/>
              <a:gd name="T94" fmla="*/ 1230 w 1588"/>
              <a:gd name="T95" fmla="*/ 338 h 644"/>
              <a:gd name="T96" fmla="*/ 1316 w 1588"/>
              <a:gd name="T97" fmla="*/ 229 h 644"/>
              <a:gd name="T98" fmla="*/ 1422 w 1588"/>
              <a:gd name="T99" fmla="*/ 191 h 644"/>
              <a:gd name="T100" fmla="*/ 1480 w 1588"/>
              <a:gd name="T101" fmla="*/ 138 h 644"/>
              <a:gd name="T102" fmla="*/ 909 w 1588"/>
              <a:gd name="T103" fmla="*/ 200 h 644"/>
              <a:gd name="T104" fmla="*/ 989 w 1588"/>
              <a:gd name="T105" fmla="*/ 197 h 644"/>
              <a:gd name="T106" fmla="*/ 1392 w 1588"/>
              <a:gd name="T107" fmla="*/ 450 h 644"/>
              <a:gd name="T108" fmla="*/ 1332 w 1588"/>
              <a:gd name="T109" fmla="*/ 548 h 644"/>
              <a:gd name="T110" fmla="*/ 852 w 1588"/>
              <a:gd name="T111" fmla="*/ 228 h 644"/>
              <a:gd name="T112" fmla="*/ 1576 w 1588"/>
              <a:gd name="T113" fmla="*/ 568 h 644"/>
              <a:gd name="T114" fmla="*/ 1271 w 1588"/>
              <a:gd name="T115" fmla="*/ 427 h 644"/>
              <a:gd name="T116" fmla="*/ 1328 w 1588"/>
              <a:gd name="T117" fmla="*/ 408 h 644"/>
              <a:gd name="T118" fmla="*/ 1337 w 1588"/>
              <a:gd name="T119" fmla="*/ 332 h 644"/>
              <a:gd name="T120" fmla="*/ 1306 w 1588"/>
              <a:gd name="T121" fmla="*/ 365 h 644"/>
              <a:gd name="T122" fmla="*/ 977 w 1588"/>
              <a:gd name="T123" fmla="*/ 489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8" h="644">
                <a:moveTo>
                  <a:pt x="436" y="288"/>
                </a:moveTo>
                <a:cubicBezTo>
                  <a:pt x="440" y="287"/>
                  <a:pt x="437" y="284"/>
                  <a:pt x="434" y="284"/>
                </a:cubicBezTo>
                <a:cubicBezTo>
                  <a:pt x="431" y="284"/>
                  <a:pt x="431" y="289"/>
                  <a:pt x="436" y="288"/>
                </a:cubicBezTo>
                <a:close/>
                <a:moveTo>
                  <a:pt x="436" y="315"/>
                </a:moveTo>
                <a:cubicBezTo>
                  <a:pt x="432" y="316"/>
                  <a:pt x="433" y="323"/>
                  <a:pt x="437" y="322"/>
                </a:cubicBezTo>
                <a:cubicBezTo>
                  <a:pt x="442" y="320"/>
                  <a:pt x="439" y="315"/>
                  <a:pt x="436" y="315"/>
                </a:cubicBezTo>
                <a:close/>
                <a:moveTo>
                  <a:pt x="667" y="76"/>
                </a:moveTo>
                <a:cubicBezTo>
                  <a:pt x="668" y="76"/>
                  <a:pt x="673" y="77"/>
                  <a:pt x="673" y="79"/>
                </a:cubicBezTo>
                <a:cubicBezTo>
                  <a:pt x="673" y="82"/>
                  <a:pt x="675" y="85"/>
                  <a:pt x="680" y="84"/>
                </a:cubicBezTo>
                <a:cubicBezTo>
                  <a:pt x="685" y="83"/>
                  <a:pt x="684" y="79"/>
                  <a:pt x="683" y="78"/>
                </a:cubicBezTo>
                <a:cubicBezTo>
                  <a:pt x="682" y="77"/>
                  <a:pt x="681" y="75"/>
                  <a:pt x="680" y="73"/>
                </a:cubicBezTo>
                <a:cubicBezTo>
                  <a:pt x="679" y="71"/>
                  <a:pt x="680" y="69"/>
                  <a:pt x="685" y="68"/>
                </a:cubicBezTo>
                <a:cubicBezTo>
                  <a:pt x="690" y="68"/>
                  <a:pt x="697" y="70"/>
                  <a:pt x="697" y="66"/>
                </a:cubicBezTo>
                <a:cubicBezTo>
                  <a:pt x="697" y="62"/>
                  <a:pt x="697" y="58"/>
                  <a:pt x="699" y="56"/>
                </a:cubicBezTo>
                <a:cubicBezTo>
                  <a:pt x="700" y="53"/>
                  <a:pt x="703" y="52"/>
                  <a:pt x="702" y="51"/>
                </a:cubicBezTo>
                <a:cubicBezTo>
                  <a:pt x="700" y="50"/>
                  <a:pt x="698" y="52"/>
                  <a:pt x="696" y="48"/>
                </a:cubicBezTo>
                <a:cubicBezTo>
                  <a:pt x="694" y="45"/>
                  <a:pt x="697" y="42"/>
                  <a:pt x="699" y="40"/>
                </a:cubicBezTo>
                <a:cubicBezTo>
                  <a:pt x="701" y="39"/>
                  <a:pt x="712" y="29"/>
                  <a:pt x="718" y="27"/>
                </a:cubicBezTo>
                <a:cubicBezTo>
                  <a:pt x="724" y="26"/>
                  <a:pt x="728" y="20"/>
                  <a:pt x="724" y="19"/>
                </a:cubicBezTo>
                <a:cubicBezTo>
                  <a:pt x="720" y="18"/>
                  <a:pt x="712" y="15"/>
                  <a:pt x="706" y="19"/>
                </a:cubicBezTo>
                <a:cubicBezTo>
                  <a:pt x="701" y="23"/>
                  <a:pt x="698" y="27"/>
                  <a:pt x="692" y="26"/>
                </a:cubicBezTo>
                <a:cubicBezTo>
                  <a:pt x="686" y="25"/>
                  <a:pt x="687" y="26"/>
                  <a:pt x="686" y="19"/>
                </a:cubicBezTo>
                <a:cubicBezTo>
                  <a:pt x="686" y="12"/>
                  <a:pt x="680" y="0"/>
                  <a:pt x="674" y="0"/>
                </a:cubicBezTo>
                <a:cubicBezTo>
                  <a:pt x="669" y="1"/>
                  <a:pt x="669" y="1"/>
                  <a:pt x="669" y="1"/>
                </a:cubicBezTo>
                <a:cubicBezTo>
                  <a:pt x="669" y="1"/>
                  <a:pt x="576" y="1"/>
                  <a:pt x="573" y="4"/>
                </a:cubicBezTo>
                <a:cubicBezTo>
                  <a:pt x="570" y="7"/>
                  <a:pt x="567" y="14"/>
                  <a:pt x="564" y="12"/>
                </a:cubicBezTo>
                <a:cubicBezTo>
                  <a:pt x="562" y="10"/>
                  <a:pt x="561" y="5"/>
                  <a:pt x="558" y="7"/>
                </a:cubicBezTo>
                <a:cubicBezTo>
                  <a:pt x="554" y="9"/>
                  <a:pt x="557" y="14"/>
                  <a:pt x="554" y="18"/>
                </a:cubicBezTo>
                <a:cubicBezTo>
                  <a:pt x="551" y="21"/>
                  <a:pt x="543" y="21"/>
                  <a:pt x="540" y="20"/>
                </a:cubicBezTo>
                <a:cubicBezTo>
                  <a:pt x="538" y="18"/>
                  <a:pt x="535" y="17"/>
                  <a:pt x="525" y="18"/>
                </a:cubicBezTo>
                <a:cubicBezTo>
                  <a:pt x="515" y="18"/>
                  <a:pt x="504" y="21"/>
                  <a:pt x="506" y="24"/>
                </a:cubicBezTo>
                <a:cubicBezTo>
                  <a:pt x="508" y="27"/>
                  <a:pt x="502" y="29"/>
                  <a:pt x="500" y="28"/>
                </a:cubicBezTo>
                <a:cubicBezTo>
                  <a:pt x="498" y="26"/>
                  <a:pt x="490" y="29"/>
                  <a:pt x="491" y="33"/>
                </a:cubicBezTo>
                <a:cubicBezTo>
                  <a:pt x="491" y="36"/>
                  <a:pt x="489" y="39"/>
                  <a:pt x="485" y="38"/>
                </a:cubicBezTo>
                <a:cubicBezTo>
                  <a:pt x="481" y="38"/>
                  <a:pt x="478" y="40"/>
                  <a:pt x="477" y="43"/>
                </a:cubicBezTo>
                <a:cubicBezTo>
                  <a:pt x="477" y="45"/>
                  <a:pt x="468" y="47"/>
                  <a:pt x="467" y="47"/>
                </a:cubicBezTo>
                <a:cubicBezTo>
                  <a:pt x="466" y="47"/>
                  <a:pt x="454" y="47"/>
                  <a:pt x="458" y="50"/>
                </a:cubicBezTo>
                <a:cubicBezTo>
                  <a:pt x="461" y="52"/>
                  <a:pt x="463" y="50"/>
                  <a:pt x="467" y="51"/>
                </a:cubicBezTo>
                <a:cubicBezTo>
                  <a:pt x="471" y="52"/>
                  <a:pt x="474" y="57"/>
                  <a:pt x="476" y="58"/>
                </a:cubicBezTo>
                <a:cubicBezTo>
                  <a:pt x="478" y="59"/>
                  <a:pt x="480" y="58"/>
                  <a:pt x="482" y="57"/>
                </a:cubicBezTo>
                <a:cubicBezTo>
                  <a:pt x="483" y="55"/>
                  <a:pt x="485" y="50"/>
                  <a:pt x="485" y="50"/>
                </a:cubicBezTo>
                <a:cubicBezTo>
                  <a:pt x="485" y="50"/>
                  <a:pt x="485" y="55"/>
                  <a:pt x="488" y="56"/>
                </a:cubicBezTo>
                <a:cubicBezTo>
                  <a:pt x="491" y="57"/>
                  <a:pt x="498" y="55"/>
                  <a:pt x="500" y="55"/>
                </a:cubicBezTo>
                <a:cubicBezTo>
                  <a:pt x="502" y="56"/>
                  <a:pt x="514" y="57"/>
                  <a:pt x="518" y="59"/>
                </a:cubicBezTo>
                <a:cubicBezTo>
                  <a:pt x="521" y="60"/>
                  <a:pt x="529" y="61"/>
                  <a:pt x="531" y="65"/>
                </a:cubicBezTo>
                <a:cubicBezTo>
                  <a:pt x="533" y="68"/>
                  <a:pt x="534" y="79"/>
                  <a:pt x="535" y="80"/>
                </a:cubicBezTo>
                <a:cubicBezTo>
                  <a:pt x="536" y="82"/>
                  <a:pt x="541" y="76"/>
                  <a:pt x="542" y="75"/>
                </a:cubicBezTo>
                <a:cubicBezTo>
                  <a:pt x="543" y="74"/>
                  <a:pt x="548" y="75"/>
                  <a:pt x="550" y="76"/>
                </a:cubicBezTo>
                <a:cubicBezTo>
                  <a:pt x="551" y="78"/>
                  <a:pt x="555" y="82"/>
                  <a:pt x="555" y="84"/>
                </a:cubicBezTo>
                <a:cubicBezTo>
                  <a:pt x="555" y="86"/>
                  <a:pt x="554" y="89"/>
                  <a:pt x="553" y="88"/>
                </a:cubicBezTo>
                <a:cubicBezTo>
                  <a:pt x="551" y="87"/>
                  <a:pt x="549" y="87"/>
                  <a:pt x="550" y="85"/>
                </a:cubicBezTo>
                <a:cubicBezTo>
                  <a:pt x="551" y="83"/>
                  <a:pt x="551" y="79"/>
                  <a:pt x="549" y="79"/>
                </a:cubicBezTo>
                <a:cubicBezTo>
                  <a:pt x="547" y="79"/>
                  <a:pt x="545" y="79"/>
                  <a:pt x="545" y="79"/>
                </a:cubicBezTo>
                <a:cubicBezTo>
                  <a:pt x="545" y="79"/>
                  <a:pt x="542" y="78"/>
                  <a:pt x="539" y="81"/>
                </a:cubicBezTo>
                <a:cubicBezTo>
                  <a:pt x="536" y="85"/>
                  <a:pt x="538" y="89"/>
                  <a:pt x="540" y="89"/>
                </a:cubicBezTo>
                <a:cubicBezTo>
                  <a:pt x="542" y="89"/>
                  <a:pt x="546" y="89"/>
                  <a:pt x="546" y="90"/>
                </a:cubicBezTo>
                <a:cubicBezTo>
                  <a:pt x="546" y="91"/>
                  <a:pt x="542" y="94"/>
                  <a:pt x="542" y="96"/>
                </a:cubicBezTo>
                <a:cubicBezTo>
                  <a:pt x="542" y="98"/>
                  <a:pt x="546" y="104"/>
                  <a:pt x="547" y="105"/>
                </a:cubicBezTo>
                <a:cubicBezTo>
                  <a:pt x="548" y="106"/>
                  <a:pt x="553" y="107"/>
                  <a:pt x="554" y="108"/>
                </a:cubicBezTo>
                <a:cubicBezTo>
                  <a:pt x="556" y="108"/>
                  <a:pt x="551" y="108"/>
                  <a:pt x="552" y="110"/>
                </a:cubicBezTo>
                <a:cubicBezTo>
                  <a:pt x="553" y="112"/>
                  <a:pt x="555" y="116"/>
                  <a:pt x="558" y="117"/>
                </a:cubicBezTo>
                <a:cubicBezTo>
                  <a:pt x="561" y="118"/>
                  <a:pt x="569" y="123"/>
                  <a:pt x="570" y="125"/>
                </a:cubicBezTo>
                <a:cubicBezTo>
                  <a:pt x="571" y="127"/>
                  <a:pt x="577" y="123"/>
                  <a:pt x="578" y="123"/>
                </a:cubicBezTo>
                <a:cubicBezTo>
                  <a:pt x="579" y="123"/>
                  <a:pt x="579" y="128"/>
                  <a:pt x="583" y="128"/>
                </a:cubicBezTo>
                <a:cubicBezTo>
                  <a:pt x="586" y="129"/>
                  <a:pt x="587" y="128"/>
                  <a:pt x="590" y="126"/>
                </a:cubicBezTo>
                <a:cubicBezTo>
                  <a:pt x="593" y="123"/>
                  <a:pt x="593" y="120"/>
                  <a:pt x="593" y="118"/>
                </a:cubicBezTo>
                <a:cubicBezTo>
                  <a:pt x="593" y="116"/>
                  <a:pt x="593" y="114"/>
                  <a:pt x="596" y="115"/>
                </a:cubicBezTo>
                <a:cubicBezTo>
                  <a:pt x="600" y="116"/>
                  <a:pt x="601" y="114"/>
                  <a:pt x="601" y="112"/>
                </a:cubicBezTo>
                <a:cubicBezTo>
                  <a:pt x="601" y="109"/>
                  <a:pt x="598" y="106"/>
                  <a:pt x="603" y="105"/>
                </a:cubicBezTo>
                <a:cubicBezTo>
                  <a:pt x="609" y="105"/>
                  <a:pt x="611" y="101"/>
                  <a:pt x="615" y="101"/>
                </a:cubicBezTo>
                <a:cubicBezTo>
                  <a:pt x="618" y="101"/>
                  <a:pt x="627" y="103"/>
                  <a:pt x="628" y="101"/>
                </a:cubicBezTo>
                <a:cubicBezTo>
                  <a:pt x="629" y="100"/>
                  <a:pt x="633" y="94"/>
                  <a:pt x="636" y="94"/>
                </a:cubicBezTo>
                <a:cubicBezTo>
                  <a:pt x="639" y="94"/>
                  <a:pt x="646" y="93"/>
                  <a:pt x="653" y="92"/>
                </a:cubicBezTo>
                <a:cubicBezTo>
                  <a:pt x="659" y="91"/>
                  <a:pt x="666" y="88"/>
                  <a:pt x="669" y="88"/>
                </a:cubicBezTo>
                <a:cubicBezTo>
                  <a:pt x="671" y="88"/>
                  <a:pt x="676" y="88"/>
                  <a:pt x="675" y="86"/>
                </a:cubicBezTo>
                <a:cubicBezTo>
                  <a:pt x="673" y="85"/>
                  <a:pt x="670" y="81"/>
                  <a:pt x="667" y="81"/>
                </a:cubicBezTo>
                <a:cubicBezTo>
                  <a:pt x="663" y="81"/>
                  <a:pt x="666" y="76"/>
                  <a:pt x="667" y="76"/>
                </a:cubicBezTo>
                <a:close/>
                <a:moveTo>
                  <a:pt x="447" y="305"/>
                </a:moveTo>
                <a:cubicBezTo>
                  <a:pt x="447" y="304"/>
                  <a:pt x="443" y="300"/>
                  <a:pt x="440" y="300"/>
                </a:cubicBezTo>
                <a:cubicBezTo>
                  <a:pt x="437" y="300"/>
                  <a:pt x="432" y="297"/>
                  <a:pt x="429" y="295"/>
                </a:cubicBezTo>
                <a:cubicBezTo>
                  <a:pt x="426" y="292"/>
                  <a:pt x="420" y="292"/>
                  <a:pt x="418" y="292"/>
                </a:cubicBezTo>
                <a:cubicBezTo>
                  <a:pt x="416" y="292"/>
                  <a:pt x="406" y="295"/>
                  <a:pt x="406" y="295"/>
                </a:cubicBezTo>
                <a:cubicBezTo>
                  <a:pt x="406" y="298"/>
                  <a:pt x="410" y="297"/>
                  <a:pt x="414" y="297"/>
                </a:cubicBezTo>
                <a:cubicBezTo>
                  <a:pt x="419" y="297"/>
                  <a:pt x="427" y="297"/>
                  <a:pt x="428" y="298"/>
                </a:cubicBezTo>
                <a:cubicBezTo>
                  <a:pt x="430" y="300"/>
                  <a:pt x="437" y="303"/>
                  <a:pt x="439" y="305"/>
                </a:cubicBezTo>
                <a:cubicBezTo>
                  <a:pt x="440" y="306"/>
                  <a:pt x="447" y="307"/>
                  <a:pt x="447" y="305"/>
                </a:cubicBezTo>
                <a:close/>
                <a:moveTo>
                  <a:pt x="621" y="417"/>
                </a:moveTo>
                <a:cubicBezTo>
                  <a:pt x="618" y="416"/>
                  <a:pt x="612" y="415"/>
                  <a:pt x="610" y="412"/>
                </a:cubicBezTo>
                <a:cubicBezTo>
                  <a:pt x="608" y="409"/>
                  <a:pt x="601" y="406"/>
                  <a:pt x="599" y="407"/>
                </a:cubicBezTo>
                <a:cubicBezTo>
                  <a:pt x="597" y="408"/>
                  <a:pt x="593" y="409"/>
                  <a:pt x="590" y="407"/>
                </a:cubicBezTo>
                <a:cubicBezTo>
                  <a:pt x="587" y="405"/>
                  <a:pt x="582" y="402"/>
                  <a:pt x="580" y="401"/>
                </a:cubicBezTo>
                <a:cubicBezTo>
                  <a:pt x="578" y="399"/>
                  <a:pt x="573" y="398"/>
                  <a:pt x="571" y="398"/>
                </a:cubicBezTo>
                <a:cubicBezTo>
                  <a:pt x="569" y="398"/>
                  <a:pt x="569" y="397"/>
                  <a:pt x="566" y="401"/>
                </a:cubicBezTo>
                <a:cubicBezTo>
                  <a:pt x="562" y="406"/>
                  <a:pt x="566" y="407"/>
                  <a:pt x="560" y="407"/>
                </a:cubicBezTo>
                <a:cubicBezTo>
                  <a:pt x="554" y="406"/>
                  <a:pt x="560" y="406"/>
                  <a:pt x="564" y="401"/>
                </a:cubicBezTo>
                <a:cubicBezTo>
                  <a:pt x="567" y="396"/>
                  <a:pt x="563" y="394"/>
                  <a:pt x="560" y="395"/>
                </a:cubicBezTo>
                <a:cubicBezTo>
                  <a:pt x="556" y="396"/>
                  <a:pt x="559" y="398"/>
                  <a:pt x="552" y="399"/>
                </a:cubicBezTo>
                <a:cubicBezTo>
                  <a:pt x="546" y="401"/>
                  <a:pt x="546" y="397"/>
                  <a:pt x="550" y="396"/>
                </a:cubicBezTo>
                <a:cubicBezTo>
                  <a:pt x="554" y="395"/>
                  <a:pt x="561" y="392"/>
                  <a:pt x="561" y="390"/>
                </a:cubicBezTo>
                <a:cubicBezTo>
                  <a:pt x="561" y="389"/>
                  <a:pt x="560" y="385"/>
                  <a:pt x="557" y="385"/>
                </a:cubicBezTo>
                <a:cubicBezTo>
                  <a:pt x="554" y="385"/>
                  <a:pt x="555" y="381"/>
                  <a:pt x="550" y="376"/>
                </a:cubicBezTo>
                <a:cubicBezTo>
                  <a:pt x="546" y="371"/>
                  <a:pt x="540" y="368"/>
                  <a:pt x="535" y="369"/>
                </a:cubicBezTo>
                <a:cubicBezTo>
                  <a:pt x="531" y="370"/>
                  <a:pt x="528" y="371"/>
                  <a:pt x="525" y="367"/>
                </a:cubicBezTo>
                <a:cubicBezTo>
                  <a:pt x="523" y="362"/>
                  <a:pt x="520" y="362"/>
                  <a:pt x="519" y="359"/>
                </a:cubicBezTo>
                <a:cubicBezTo>
                  <a:pt x="517" y="357"/>
                  <a:pt x="514" y="359"/>
                  <a:pt x="512" y="358"/>
                </a:cubicBezTo>
                <a:cubicBezTo>
                  <a:pt x="511" y="357"/>
                  <a:pt x="511" y="357"/>
                  <a:pt x="511" y="357"/>
                </a:cubicBezTo>
                <a:cubicBezTo>
                  <a:pt x="511" y="357"/>
                  <a:pt x="506" y="358"/>
                  <a:pt x="509" y="355"/>
                </a:cubicBezTo>
                <a:cubicBezTo>
                  <a:pt x="512" y="351"/>
                  <a:pt x="513" y="345"/>
                  <a:pt x="512" y="345"/>
                </a:cubicBezTo>
                <a:cubicBezTo>
                  <a:pt x="510" y="346"/>
                  <a:pt x="509" y="351"/>
                  <a:pt x="507" y="351"/>
                </a:cubicBezTo>
                <a:cubicBezTo>
                  <a:pt x="505" y="350"/>
                  <a:pt x="506" y="350"/>
                  <a:pt x="503" y="347"/>
                </a:cubicBezTo>
                <a:cubicBezTo>
                  <a:pt x="499" y="345"/>
                  <a:pt x="493" y="347"/>
                  <a:pt x="493" y="349"/>
                </a:cubicBezTo>
                <a:cubicBezTo>
                  <a:pt x="493" y="351"/>
                  <a:pt x="491" y="352"/>
                  <a:pt x="491" y="352"/>
                </a:cubicBezTo>
                <a:cubicBezTo>
                  <a:pt x="491" y="352"/>
                  <a:pt x="490" y="351"/>
                  <a:pt x="489" y="349"/>
                </a:cubicBezTo>
                <a:cubicBezTo>
                  <a:pt x="487" y="346"/>
                  <a:pt x="482" y="346"/>
                  <a:pt x="479" y="348"/>
                </a:cubicBezTo>
                <a:cubicBezTo>
                  <a:pt x="477" y="351"/>
                  <a:pt x="475" y="343"/>
                  <a:pt x="473" y="343"/>
                </a:cubicBezTo>
                <a:cubicBezTo>
                  <a:pt x="472" y="343"/>
                  <a:pt x="468" y="345"/>
                  <a:pt x="466" y="348"/>
                </a:cubicBezTo>
                <a:cubicBezTo>
                  <a:pt x="464" y="351"/>
                  <a:pt x="465" y="356"/>
                  <a:pt x="463" y="356"/>
                </a:cubicBezTo>
                <a:cubicBezTo>
                  <a:pt x="462" y="356"/>
                  <a:pt x="461" y="349"/>
                  <a:pt x="462" y="347"/>
                </a:cubicBezTo>
                <a:cubicBezTo>
                  <a:pt x="462" y="345"/>
                  <a:pt x="466" y="341"/>
                  <a:pt x="463" y="340"/>
                </a:cubicBezTo>
                <a:cubicBezTo>
                  <a:pt x="460" y="339"/>
                  <a:pt x="456" y="344"/>
                  <a:pt x="454" y="344"/>
                </a:cubicBezTo>
                <a:cubicBezTo>
                  <a:pt x="452" y="345"/>
                  <a:pt x="448" y="347"/>
                  <a:pt x="446" y="350"/>
                </a:cubicBezTo>
                <a:cubicBezTo>
                  <a:pt x="444" y="353"/>
                  <a:pt x="442" y="355"/>
                  <a:pt x="440" y="356"/>
                </a:cubicBezTo>
                <a:cubicBezTo>
                  <a:pt x="438" y="357"/>
                  <a:pt x="434" y="356"/>
                  <a:pt x="435" y="355"/>
                </a:cubicBezTo>
                <a:cubicBezTo>
                  <a:pt x="436" y="354"/>
                  <a:pt x="429" y="350"/>
                  <a:pt x="428" y="351"/>
                </a:cubicBezTo>
                <a:cubicBezTo>
                  <a:pt x="426" y="353"/>
                  <a:pt x="423" y="354"/>
                  <a:pt x="420" y="356"/>
                </a:cubicBezTo>
                <a:cubicBezTo>
                  <a:pt x="416" y="357"/>
                  <a:pt x="413" y="354"/>
                  <a:pt x="412" y="352"/>
                </a:cubicBezTo>
                <a:cubicBezTo>
                  <a:pt x="412" y="351"/>
                  <a:pt x="410" y="350"/>
                  <a:pt x="410" y="345"/>
                </a:cubicBezTo>
                <a:cubicBezTo>
                  <a:pt x="409" y="340"/>
                  <a:pt x="411" y="335"/>
                  <a:pt x="412" y="332"/>
                </a:cubicBezTo>
                <a:cubicBezTo>
                  <a:pt x="413" y="329"/>
                  <a:pt x="406" y="323"/>
                  <a:pt x="403" y="323"/>
                </a:cubicBezTo>
                <a:cubicBezTo>
                  <a:pt x="401" y="324"/>
                  <a:pt x="398" y="326"/>
                  <a:pt x="395" y="326"/>
                </a:cubicBezTo>
                <a:cubicBezTo>
                  <a:pt x="393" y="326"/>
                  <a:pt x="394" y="325"/>
                  <a:pt x="390" y="325"/>
                </a:cubicBezTo>
                <a:cubicBezTo>
                  <a:pt x="386" y="325"/>
                  <a:pt x="389" y="324"/>
                  <a:pt x="390" y="321"/>
                </a:cubicBezTo>
                <a:cubicBezTo>
                  <a:pt x="391" y="317"/>
                  <a:pt x="388" y="313"/>
                  <a:pt x="392" y="310"/>
                </a:cubicBezTo>
                <a:cubicBezTo>
                  <a:pt x="397" y="307"/>
                  <a:pt x="395" y="300"/>
                  <a:pt x="392" y="299"/>
                </a:cubicBezTo>
                <a:cubicBezTo>
                  <a:pt x="390" y="299"/>
                  <a:pt x="385" y="300"/>
                  <a:pt x="381" y="300"/>
                </a:cubicBezTo>
                <a:cubicBezTo>
                  <a:pt x="378" y="300"/>
                  <a:pt x="375" y="303"/>
                  <a:pt x="377" y="306"/>
                </a:cubicBezTo>
                <a:cubicBezTo>
                  <a:pt x="378" y="309"/>
                  <a:pt x="375" y="312"/>
                  <a:pt x="374" y="311"/>
                </a:cubicBezTo>
                <a:cubicBezTo>
                  <a:pt x="372" y="311"/>
                  <a:pt x="371" y="309"/>
                  <a:pt x="367" y="312"/>
                </a:cubicBezTo>
                <a:cubicBezTo>
                  <a:pt x="363" y="315"/>
                  <a:pt x="361" y="314"/>
                  <a:pt x="357" y="311"/>
                </a:cubicBezTo>
                <a:cubicBezTo>
                  <a:pt x="353" y="307"/>
                  <a:pt x="348" y="304"/>
                  <a:pt x="347" y="298"/>
                </a:cubicBezTo>
                <a:cubicBezTo>
                  <a:pt x="347" y="293"/>
                  <a:pt x="346" y="288"/>
                  <a:pt x="348" y="285"/>
                </a:cubicBezTo>
                <a:cubicBezTo>
                  <a:pt x="349" y="282"/>
                  <a:pt x="349" y="276"/>
                  <a:pt x="347" y="276"/>
                </a:cubicBezTo>
                <a:cubicBezTo>
                  <a:pt x="345" y="275"/>
                  <a:pt x="350" y="271"/>
                  <a:pt x="352" y="270"/>
                </a:cubicBezTo>
                <a:cubicBezTo>
                  <a:pt x="355" y="270"/>
                  <a:pt x="359" y="266"/>
                  <a:pt x="360" y="265"/>
                </a:cubicBezTo>
                <a:cubicBezTo>
                  <a:pt x="361" y="263"/>
                  <a:pt x="364" y="264"/>
                  <a:pt x="369" y="264"/>
                </a:cubicBezTo>
                <a:cubicBezTo>
                  <a:pt x="373" y="264"/>
                  <a:pt x="374" y="264"/>
                  <a:pt x="378" y="266"/>
                </a:cubicBezTo>
                <a:cubicBezTo>
                  <a:pt x="382" y="268"/>
                  <a:pt x="383" y="265"/>
                  <a:pt x="383" y="264"/>
                </a:cubicBezTo>
                <a:cubicBezTo>
                  <a:pt x="383" y="262"/>
                  <a:pt x="384" y="260"/>
                  <a:pt x="389" y="261"/>
                </a:cubicBezTo>
                <a:cubicBezTo>
                  <a:pt x="393" y="261"/>
                  <a:pt x="400" y="259"/>
                  <a:pt x="401" y="260"/>
                </a:cubicBezTo>
                <a:cubicBezTo>
                  <a:pt x="402" y="261"/>
                  <a:pt x="404" y="266"/>
                  <a:pt x="406" y="264"/>
                </a:cubicBezTo>
                <a:cubicBezTo>
                  <a:pt x="409" y="263"/>
                  <a:pt x="409" y="260"/>
                  <a:pt x="410" y="265"/>
                </a:cubicBezTo>
                <a:cubicBezTo>
                  <a:pt x="411" y="269"/>
                  <a:pt x="413" y="276"/>
                  <a:pt x="416" y="277"/>
                </a:cubicBezTo>
                <a:cubicBezTo>
                  <a:pt x="420" y="278"/>
                  <a:pt x="418" y="283"/>
                  <a:pt x="421" y="283"/>
                </a:cubicBezTo>
                <a:cubicBezTo>
                  <a:pt x="425" y="284"/>
                  <a:pt x="426" y="276"/>
                  <a:pt x="425" y="273"/>
                </a:cubicBezTo>
                <a:cubicBezTo>
                  <a:pt x="424" y="271"/>
                  <a:pt x="422" y="263"/>
                  <a:pt x="420" y="261"/>
                </a:cubicBezTo>
                <a:cubicBezTo>
                  <a:pt x="418" y="259"/>
                  <a:pt x="418" y="254"/>
                  <a:pt x="422" y="253"/>
                </a:cubicBezTo>
                <a:cubicBezTo>
                  <a:pt x="425" y="251"/>
                  <a:pt x="434" y="244"/>
                  <a:pt x="437" y="241"/>
                </a:cubicBezTo>
                <a:cubicBezTo>
                  <a:pt x="440" y="239"/>
                  <a:pt x="447" y="237"/>
                  <a:pt x="445" y="234"/>
                </a:cubicBezTo>
                <a:cubicBezTo>
                  <a:pt x="442" y="231"/>
                  <a:pt x="442" y="229"/>
                  <a:pt x="442" y="227"/>
                </a:cubicBezTo>
                <a:cubicBezTo>
                  <a:pt x="442" y="225"/>
                  <a:pt x="444" y="225"/>
                  <a:pt x="445" y="227"/>
                </a:cubicBezTo>
                <a:cubicBezTo>
                  <a:pt x="446" y="228"/>
                  <a:pt x="451" y="225"/>
                  <a:pt x="450" y="223"/>
                </a:cubicBezTo>
                <a:cubicBezTo>
                  <a:pt x="448" y="221"/>
                  <a:pt x="449" y="218"/>
                  <a:pt x="451" y="219"/>
                </a:cubicBezTo>
                <a:cubicBezTo>
                  <a:pt x="454" y="219"/>
                  <a:pt x="455" y="217"/>
                  <a:pt x="454" y="215"/>
                </a:cubicBezTo>
                <a:cubicBezTo>
                  <a:pt x="453" y="214"/>
                  <a:pt x="456" y="212"/>
                  <a:pt x="459" y="213"/>
                </a:cubicBezTo>
                <a:cubicBezTo>
                  <a:pt x="462" y="213"/>
                  <a:pt x="468" y="212"/>
                  <a:pt x="470" y="211"/>
                </a:cubicBezTo>
                <a:cubicBezTo>
                  <a:pt x="471" y="209"/>
                  <a:pt x="467" y="208"/>
                  <a:pt x="467" y="205"/>
                </a:cubicBezTo>
                <a:cubicBezTo>
                  <a:pt x="467" y="202"/>
                  <a:pt x="472" y="199"/>
                  <a:pt x="475" y="199"/>
                </a:cubicBezTo>
                <a:cubicBezTo>
                  <a:pt x="477" y="198"/>
                  <a:pt x="481" y="199"/>
                  <a:pt x="481" y="197"/>
                </a:cubicBezTo>
                <a:cubicBezTo>
                  <a:pt x="481" y="196"/>
                  <a:pt x="485" y="193"/>
                  <a:pt x="486" y="196"/>
                </a:cubicBezTo>
                <a:cubicBezTo>
                  <a:pt x="486" y="199"/>
                  <a:pt x="486" y="203"/>
                  <a:pt x="489" y="203"/>
                </a:cubicBezTo>
                <a:cubicBezTo>
                  <a:pt x="492" y="203"/>
                  <a:pt x="495" y="200"/>
                  <a:pt x="496" y="199"/>
                </a:cubicBezTo>
                <a:cubicBezTo>
                  <a:pt x="498" y="199"/>
                  <a:pt x="505" y="197"/>
                  <a:pt x="506" y="197"/>
                </a:cubicBezTo>
                <a:cubicBezTo>
                  <a:pt x="508" y="197"/>
                  <a:pt x="517" y="196"/>
                  <a:pt x="516" y="193"/>
                </a:cubicBezTo>
                <a:cubicBezTo>
                  <a:pt x="515" y="191"/>
                  <a:pt x="514" y="188"/>
                  <a:pt x="512" y="187"/>
                </a:cubicBezTo>
                <a:cubicBezTo>
                  <a:pt x="511" y="186"/>
                  <a:pt x="510" y="187"/>
                  <a:pt x="509" y="189"/>
                </a:cubicBezTo>
                <a:cubicBezTo>
                  <a:pt x="507" y="191"/>
                  <a:pt x="504" y="191"/>
                  <a:pt x="504" y="189"/>
                </a:cubicBezTo>
                <a:cubicBezTo>
                  <a:pt x="503" y="188"/>
                  <a:pt x="504" y="183"/>
                  <a:pt x="501" y="185"/>
                </a:cubicBezTo>
                <a:cubicBezTo>
                  <a:pt x="499" y="186"/>
                  <a:pt x="498" y="188"/>
                  <a:pt x="497" y="187"/>
                </a:cubicBezTo>
                <a:cubicBezTo>
                  <a:pt x="495" y="186"/>
                  <a:pt x="494" y="184"/>
                  <a:pt x="494" y="184"/>
                </a:cubicBezTo>
                <a:cubicBezTo>
                  <a:pt x="494" y="184"/>
                  <a:pt x="498" y="182"/>
                  <a:pt x="495" y="178"/>
                </a:cubicBezTo>
                <a:cubicBezTo>
                  <a:pt x="492" y="175"/>
                  <a:pt x="489" y="176"/>
                  <a:pt x="485" y="178"/>
                </a:cubicBezTo>
                <a:cubicBezTo>
                  <a:pt x="481" y="180"/>
                  <a:pt x="481" y="179"/>
                  <a:pt x="477" y="180"/>
                </a:cubicBezTo>
                <a:cubicBezTo>
                  <a:pt x="472" y="181"/>
                  <a:pt x="470" y="183"/>
                  <a:pt x="470" y="183"/>
                </a:cubicBezTo>
                <a:cubicBezTo>
                  <a:pt x="470" y="183"/>
                  <a:pt x="476" y="179"/>
                  <a:pt x="479" y="177"/>
                </a:cubicBezTo>
                <a:cubicBezTo>
                  <a:pt x="481" y="174"/>
                  <a:pt x="485" y="173"/>
                  <a:pt x="487" y="171"/>
                </a:cubicBezTo>
                <a:cubicBezTo>
                  <a:pt x="489" y="169"/>
                  <a:pt x="495" y="172"/>
                  <a:pt x="495" y="172"/>
                </a:cubicBezTo>
                <a:cubicBezTo>
                  <a:pt x="495" y="172"/>
                  <a:pt x="498" y="169"/>
                  <a:pt x="498" y="171"/>
                </a:cubicBezTo>
                <a:cubicBezTo>
                  <a:pt x="498" y="173"/>
                  <a:pt x="498" y="178"/>
                  <a:pt x="500" y="178"/>
                </a:cubicBezTo>
                <a:cubicBezTo>
                  <a:pt x="502" y="178"/>
                  <a:pt x="509" y="175"/>
                  <a:pt x="506" y="174"/>
                </a:cubicBezTo>
                <a:cubicBezTo>
                  <a:pt x="503" y="173"/>
                  <a:pt x="510" y="174"/>
                  <a:pt x="512" y="172"/>
                </a:cubicBezTo>
                <a:cubicBezTo>
                  <a:pt x="515" y="170"/>
                  <a:pt x="518" y="170"/>
                  <a:pt x="520" y="169"/>
                </a:cubicBezTo>
                <a:cubicBezTo>
                  <a:pt x="521" y="169"/>
                  <a:pt x="522" y="165"/>
                  <a:pt x="525" y="165"/>
                </a:cubicBezTo>
                <a:cubicBezTo>
                  <a:pt x="528" y="165"/>
                  <a:pt x="529" y="169"/>
                  <a:pt x="525" y="171"/>
                </a:cubicBezTo>
                <a:cubicBezTo>
                  <a:pt x="521" y="173"/>
                  <a:pt x="521" y="179"/>
                  <a:pt x="519" y="180"/>
                </a:cubicBezTo>
                <a:cubicBezTo>
                  <a:pt x="517" y="182"/>
                  <a:pt x="518" y="184"/>
                  <a:pt x="521" y="183"/>
                </a:cubicBezTo>
                <a:cubicBezTo>
                  <a:pt x="524" y="183"/>
                  <a:pt x="527" y="184"/>
                  <a:pt x="529" y="183"/>
                </a:cubicBezTo>
                <a:cubicBezTo>
                  <a:pt x="532" y="182"/>
                  <a:pt x="534" y="184"/>
                  <a:pt x="534" y="185"/>
                </a:cubicBezTo>
                <a:cubicBezTo>
                  <a:pt x="535" y="186"/>
                  <a:pt x="537" y="184"/>
                  <a:pt x="537" y="184"/>
                </a:cubicBezTo>
                <a:cubicBezTo>
                  <a:pt x="537" y="184"/>
                  <a:pt x="542" y="183"/>
                  <a:pt x="544" y="185"/>
                </a:cubicBezTo>
                <a:cubicBezTo>
                  <a:pt x="545" y="186"/>
                  <a:pt x="546" y="183"/>
                  <a:pt x="545" y="181"/>
                </a:cubicBezTo>
                <a:cubicBezTo>
                  <a:pt x="544" y="180"/>
                  <a:pt x="543" y="178"/>
                  <a:pt x="542" y="175"/>
                </a:cubicBezTo>
                <a:cubicBezTo>
                  <a:pt x="540" y="173"/>
                  <a:pt x="539" y="172"/>
                  <a:pt x="536" y="173"/>
                </a:cubicBezTo>
                <a:cubicBezTo>
                  <a:pt x="533" y="174"/>
                  <a:pt x="532" y="172"/>
                  <a:pt x="530" y="171"/>
                </a:cubicBezTo>
                <a:cubicBezTo>
                  <a:pt x="528" y="170"/>
                  <a:pt x="527" y="173"/>
                  <a:pt x="528" y="170"/>
                </a:cubicBezTo>
                <a:cubicBezTo>
                  <a:pt x="530" y="167"/>
                  <a:pt x="531" y="167"/>
                  <a:pt x="532" y="164"/>
                </a:cubicBezTo>
                <a:cubicBezTo>
                  <a:pt x="533" y="162"/>
                  <a:pt x="538" y="158"/>
                  <a:pt x="533" y="157"/>
                </a:cubicBezTo>
                <a:cubicBezTo>
                  <a:pt x="528" y="156"/>
                  <a:pt x="526" y="155"/>
                  <a:pt x="526" y="153"/>
                </a:cubicBezTo>
                <a:cubicBezTo>
                  <a:pt x="525" y="150"/>
                  <a:pt x="519" y="146"/>
                  <a:pt x="518" y="146"/>
                </a:cubicBezTo>
                <a:cubicBezTo>
                  <a:pt x="516" y="146"/>
                  <a:pt x="511" y="146"/>
                  <a:pt x="510" y="144"/>
                </a:cubicBezTo>
                <a:cubicBezTo>
                  <a:pt x="510" y="143"/>
                  <a:pt x="506" y="138"/>
                  <a:pt x="504" y="136"/>
                </a:cubicBezTo>
                <a:cubicBezTo>
                  <a:pt x="503" y="135"/>
                  <a:pt x="495" y="126"/>
                  <a:pt x="494" y="125"/>
                </a:cubicBezTo>
                <a:cubicBezTo>
                  <a:pt x="493" y="125"/>
                  <a:pt x="492" y="125"/>
                  <a:pt x="488" y="130"/>
                </a:cubicBezTo>
                <a:cubicBezTo>
                  <a:pt x="485" y="134"/>
                  <a:pt x="482" y="135"/>
                  <a:pt x="479" y="134"/>
                </a:cubicBezTo>
                <a:cubicBezTo>
                  <a:pt x="476" y="133"/>
                  <a:pt x="476" y="133"/>
                  <a:pt x="473" y="130"/>
                </a:cubicBezTo>
                <a:cubicBezTo>
                  <a:pt x="471" y="127"/>
                  <a:pt x="476" y="127"/>
                  <a:pt x="475" y="125"/>
                </a:cubicBezTo>
                <a:cubicBezTo>
                  <a:pt x="474" y="123"/>
                  <a:pt x="468" y="122"/>
                  <a:pt x="464" y="122"/>
                </a:cubicBezTo>
                <a:cubicBezTo>
                  <a:pt x="460" y="121"/>
                  <a:pt x="458" y="117"/>
                  <a:pt x="452" y="117"/>
                </a:cubicBezTo>
                <a:cubicBezTo>
                  <a:pt x="446" y="116"/>
                  <a:pt x="439" y="118"/>
                  <a:pt x="437" y="118"/>
                </a:cubicBezTo>
                <a:cubicBezTo>
                  <a:pt x="436" y="118"/>
                  <a:pt x="436" y="120"/>
                  <a:pt x="435" y="124"/>
                </a:cubicBezTo>
                <a:cubicBezTo>
                  <a:pt x="434" y="129"/>
                  <a:pt x="437" y="130"/>
                  <a:pt x="434" y="130"/>
                </a:cubicBezTo>
                <a:cubicBezTo>
                  <a:pt x="431" y="131"/>
                  <a:pt x="429" y="132"/>
                  <a:pt x="433" y="133"/>
                </a:cubicBezTo>
                <a:cubicBezTo>
                  <a:pt x="436" y="135"/>
                  <a:pt x="440" y="141"/>
                  <a:pt x="440" y="141"/>
                </a:cubicBezTo>
                <a:cubicBezTo>
                  <a:pt x="440" y="141"/>
                  <a:pt x="440" y="144"/>
                  <a:pt x="438" y="146"/>
                </a:cubicBezTo>
                <a:cubicBezTo>
                  <a:pt x="435" y="148"/>
                  <a:pt x="433" y="150"/>
                  <a:pt x="431" y="147"/>
                </a:cubicBezTo>
                <a:cubicBezTo>
                  <a:pt x="429" y="145"/>
                  <a:pt x="425" y="146"/>
                  <a:pt x="426" y="148"/>
                </a:cubicBezTo>
                <a:cubicBezTo>
                  <a:pt x="428" y="150"/>
                  <a:pt x="430" y="151"/>
                  <a:pt x="430" y="153"/>
                </a:cubicBezTo>
                <a:cubicBezTo>
                  <a:pt x="430" y="156"/>
                  <a:pt x="433" y="161"/>
                  <a:pt x="431" y="163"/>
                </a:cubicBezTo>
                <a:cubicBezTo>
                  <a:pt x="429" y="165"/>
                  <a:pt x="426" y="164"/>
                  <a:pt x="424" y="164"/>
                </a:cubicBezTo>
                <a:cubicBezTo>
                  <a:pt x="422" y="164"/>
                  <a:pt x="420" y="161"/>
                  <a:pt x="422" y="160"/>
                </a:cubicBezTo>
                <a:cubicBezTo>
                  <a:pt x="423" y="160"/>
                  <a:pt x="422" y="154"/>
                  <a:pt x="422" y="154"/>
                </a:cubicBezTo>
                <a:cubicBezTo>
                  <a:pt x="422" y="154"/>
                  <a:pt x="417" y="160"/>
                  <a:pt x="417" y="157"/>
                </a:cubicBezTo>
                <a:cubicBezTo>
                  <a:pt x="418" y="153"/>
                  <a:pt x="416" y="153"/>
                  <a:pt x="416" y="150"/>
                </a:cubicBezTo>
                <a:cubicBezTo>
                  <a:pt x="416" y="148"/>
                  <a:pt x="413" y="147"/>
                  <a:pt x="410" y="147"/>
                </a:cubicBezTo>
                <a:cubicBezTo>
                  <a:pt x="406" y="148"/>
                  <a:pt x="402" y="146"/>
                  <a:pt x="396" y="145"/>
                </a:cubicBezTo>
                <a:cubicBezTo>
                  <a:pt x="389" y="144"/>
                  <a:pt x="387" y="143"/>
                  <a:pt x="381" y="141"/>
                </a:cubicBezTo>
                <a:cubicBezTo>
                  <a:pt x="376" y="138"/>
                  <a:pt x="374" y="140"/>
                  <a:pt x="372" y="140"/>
                </a:cubicBezTo>
                <a:cubicBezTo>
                  <a:pt x="369" y="141"/>
                  <a:pt x="370" y="135"/>
                  <a:pt x="367" y="134"/>
                </a:cubicBezTo>
                <a:cubicBezTo>
                  <a:pt x="363" y="133"/>
                  <a:pt x="361" y="135"/>
                  <a:pt x="361" y="130"/>
                </a:cubicBezTo>
                <a:cubicBezTo>
                  <a:pt x="360" y="125"/>
                  <a:pt x="362" y="124"/>
                  <a:pt x="370" y="119"/>
                </a:cubicBezTo>
                <a:cubicBezTo>
                  <a:pt x="378" y="113"/>
                  <a:pt x="377" y="111"/>
                  <a:pt x="384" y="110"/>
                </a:cubicBezTo>
                <a:cubicBezTo>
                  <a:pt x="390" y="110"/>
                  <a:pt x="393" y="111"/>
                  <a:pt x="393" y="109"/>
                </a:cubicBezTo>
                <a:cubicBezTo>
                  <a:pt x="393" y="107"/>
                  <a:pt x="395" y="100"/>
                  <a:pt x="395" y="104"/>
                </a:cubicBezTo>
                <a:cubicBezTo>
                  <a:pt x="395" y="107"/>
                  <a:pt x="402" y="108"/>
                  <a:pt x="399" y="110"/>
                </a:cubicBezTo>
                <a:cubicBezTo>
                  <a:pt x="395" y="113"/>
                  <a:pt x="397" y="113"/>
                  <a:pt x="400" y="113"/>
                </a:cubicBezTo>
                <a:cubicBezTo>
                  <a:pt x="403" y="113"/>
                  <a:pt x="408" y="111"/>
                  <a:pt x="408" y="111"/>
                </a:cubicBezTo>
                <a:cubicBezTo>
                  <a:pt x="408" y="111"/>
                  <a:pt x="414" y="108"/>
                  <a:pt x="415" y="110"/>
                </a:cubicBezTo>
                <a:cubicBezTo>
                  <a:pt x="417" y="113"/>
                  <a:pt x="417" y="115"/>
                  <a:pt x="419" y="115"/>
                </a:cubicBezTo>
                <a:cubicBezTo>
                  <a:pt x="422" y="115"/>
                  <a:pt x="428" y="112"/>
                  <a:pt x="423" y="109"/>
                </a:cubicBezTo>
                <a:cubicBezTo>
                  <a:pt x="418" y="107"/>
                  <a:pt x="415" y="107"/>
                  <a:pt x="412" y="104"/>
                </a:cubicBezTo>
                <a:cubicBezTo>
                  <a:pt x="409" y="101"/>
                  <a:pt x="409" y="102"/>
                  <a:pt x="406" y="103"/>
                </a:cubicBezTo>
                <a:cubicBezTo>
                  <a:pt x="403" y="104"/>
                  <a:pt x="403" y="102"/>
                  <a:pt x="401" y="102"/>
                </a:cubicBezTo>
                <a:cubicBezTo>
                  <a:pt x="400" y="102"/>
                  <a:pt x="398" y="102"/>
                  <a:pt x="398" y="101"/>
                </a:cubicBezTo>
                <a:cubicBezTo>
                  <a:pt x="397" y="99"/>
                  <a:pt x="398" y="99"/>
                  <a:pt x="402" y="99"/>
                </a:cubicBezTo>
                <a:cubicBezTo>
                  <a:pt x="406" y="99"/>
                  <a:pt x="410" y="100"/>
                  <a:pt x="410" y="100"/>
                </a:cubicBezTo>
                <a:cubicBezTo>
                  <a:pt x="410" y="100"/>
                  <a:pt x="415" y="99"/>
                  <a:pt x="416" y="98"/>
                </a:cubicBezTo>
                <a:cubicBezTo>
                  <a:pt x="417" y="98"/>
                  <a:pt x="423" y="97"/>
                  <a:pt x="422" y="94"/>
                </a:cubicBezTo>
                <a:cubicBezTo>
                  <a:pt x="421" y="90"/>
                  <a:pt x="417" y="90"/>
                  <a:pt x="416" y="89"/>
                </a:cubicBezTo>
                <a:cubicBezTo>
                  <a:pt x="415" y="88"/>
                  <a:pt x="418" y="86"/>
                  <a:pt x="420" y="86"/>
                </a:cubicBezTo>
                <a:cubicBezTo>
                  <a:pt x="422" y="85"/>
                  <a:pt x="427" y="86"/>
                  <a:pt x="427" y="86"/>
                </a:cubicBezTo>
                <a:cubicBezTo>
                  <a:pt x="427" y="86"/>
                  <a:pt x="431" y="86"/>
                  <a:pt x="431" y="85"/>
                </a:cubicBezTo>
                <a:cubicBezTo>
                  <a:pt x="431" y="83"/>
                  <a:pt x="430" y="81"/>
                  <a:pt x="432" y="82"/>
                </a:cubicBezTo>
                <a:cubicBezTo>
                  <a:pt x="434" y="83"/>
                  <a:pt x="432" y="87"/>
                  <a:pt x="436" y="86"/>
                </a:cubicBezTo>
                <a:cubicBezTo>
                  <a:pt x="439" y="85"/>
                  <a:pt x="440" y="86"/>
                  <a:pt x="442" y="87"/>
                </a:cubicBezTo>
                <a:cubicBezTo>
                  <a:pt x="444" y="88"/>
                  <a:pt x="441" y="93"/>
                  <a:pt x="439" y="94"/>
                </a:cubicBezTo>
                <a:cubicBezTo>
                  <a:pt x="437" y="94"/>
                  <a:pt x="434" y="96"/>
                  <a:pt x="439" y="96"/>
                </a:cubicBezTo>
                <a:cubicBezTo>
                  <a:pt x="443" y="97"/>
                  <a:pt x="446" y="97"/>
                  <a:pt x="446" y="97"/>
                </a:cubicBezTo>
                <a:cubicBezTo>
                  <a:pt x="446" y="97"/>
                  <a:pt x="448" y="94"/>
                  <a:pt x="450" y="92"/>
                </a:cubicBezTo>
                <a:cubicBezTo>
                  <a:pt x="451" y="90"/>
                  <a:pt x="453" y="91"/>
                  <a:pt x="454" y="92"/>
                </a:cubicBezTo>
                <a:cubicBezTo>
                  <a:pt x="456" y="93"/>
                  <a:pt x="461" y="94"/>
                  <a:pt x="456" y="95"/>
                </a:cubicBezTo>
                <a:cubicBezTo>
                  <a:pt x="451" y="97"/>
                  <a:pt x="450" y="99"/>
                  <a:pt x="448" y="100"/>
                </a:cubicBezTo>
                <a:cubicBezTo>
                  <a:pt x="447" y="102"/>
                  <a:pt x="447" y="104"/>
                  <a:pt x="442" y="102"/>
                </a:cubicBezTo>
                <a:cubicBezTo>
                  <a:pt x="437" y="101"/>
                  <a:pt x="434" y="102"/>
                  <a:pt x="433" y="104"/>
                </a:cubicBezTo>
                <a:cubicBezTo>
                  <a:pt x="432" y="105"/>
                  <a:pt x="433" y="111"/>
                  <a:pt x="435" y="111"/>
                </a:cubicBezTo>
                <a:cubicBezTo>
                  <a:pt x="437" y="110"/>
                  <a:pt x="439" y="110"/>
                  <a:pt x="441" y="109"/>
                </a:cubicBezTo>
                <a:cubicBezTo>
                  <a:pt x="443" y="108"/>
                  <a:pt x="452" y="110"/>
                  <a:pt x="454" y="110"/>
                </a:cubicBezTo>
                <a:cubicBezTo>
                  <a:pt x="457" y="109"/>
                  <a:pt x="461" y="113"/>
                  <a:pt x="462" y="113"/>
                </a:cubicBezTo>
                <a:cubicBezTo>
                  <a:pt x="463" y="112"/>
                  <a:pt x="465" y="114"/>
                  <a:pt x="467" y="116"/>
                </a:cubicBezTo>
                <a:cubicBezTo>
                  <a:pt x="470" y="117"/>
                  <a:pt x="469" y="112"/>
                  <a:pt x="473" y="115"/>
                </a:cubicBezTo>
                <a:cubicBezTo>
                  <a:pt x="477" y="118"/>
                  <a:pt x="475" y="118"/>
                  <a:pt x="477" y="118"/>
                </a:cubicBezTo>
                <a:cubicBezTo>
                  <a:pt x="479" y="118"/>
                  <a:pt x="484" y="119"/>
                  <a:pt x="484" y="119"/>
                </a:cubicBezTo>
                <a:cubicBezTo>
                  <a:pt x="484" y="119"/>
                  <a:pt x="485" y="115"/>
                  <a:pt x="489" y="116"/>
                </a:cubicBezTo>
                <a:cubicBezTo>
                  <a:pt x="492" y="116"/>
                  <a:pt x="496" y="121"/>
                  <a:pt x="495" y="118"/>
                </a:cubicBezTo>
                <a:cubicBezTo>
                  <a:pt x="495" y="115"/>
                  <a:pt x="496" y="112"/>
                  <a:pt x="493" y="110"/>
                </a:cubicBezTo>
                <a:cubicBezTo>
                  <a:pt x="490" y="108"/>
                  <a:pt x="485" y="106"/>
                  <a:pt x="484" y="105"/>
                </a:cubicBezTo>
                <a:cubicBezTo>
                  <a:pt x="483" y="104"/>
                  <a:pt x="482" y="102"/>
                  <a:pt x="484" y="102"/>
                </a:cubicBezTo>
                <a:cubicBezTo>
                  <a:pt x="485" y="101"/>
                  <a:pt x="490" y="102"/>
                  <a:pt x="493" y="104"/>
                </a:cubicBezTo>
                <a:cubicBezTo>
                  <a:pt x="496" y="106"/>
                  <a:pt x="499" y="108"/>
                  <a:pt x="501" y="106"/>
                </a:cubicBezTo>
                <a:cubicBezTo>
                  <a:pt x="503" y="105"/>
                  <a:pt x="506" y="104"/>
                  <a:pt x="507" y="103"/>
                </a:cubicBezTo>
                <a:cubicBezTo>
                  <a:pt x="508" y="102"/>
                  <a:pt x="511" y="98"/>
                  <a:pt x="511" y="98"/>
                </a:cubicBezTo>
                <a:cubicBezTo>
                  <a:pt x="511" y="98"/>
                  <a:pt x="500" y="97"/>
                  <a:pt x="498" y="95"/>
                </a:cubicBezTo>
                <a:cubicBezTo>
                  <a:pt x="496" y="93"/>
                  <a:pt x="491" y="90"/>
                  <a:pt x="490" y="90"/>
                </a:cubicBezTo>
                <a:cubicBezTo>
                  <a:pt x="488" y="90"/>
                  <a:pt x="484" y="93"/>
                  <a:pt x="482" y="89"/>
                </a:cubicBezTo>
                <a:cubicBezTo>
                  <a:pt x="481" y="85"/>
                  <a:pt x="481" y="81"/>
                  <a:pt x="479" y="80"/>
                </a:cubicBezTo>
                <a:cubicBezTo>
                  <a:pt x="478" y="80"/>
                  <a:pt x="462" y="78"/>
                  <a:pt x="460" y="77"/>
                </a:cubicBezTo>
                <a:cubicBezTo>
                  <a:pt x="458" y="76"/>
                  <a:pt x="448" y="73"/>
                  <a:pt x="445" y="71"/>
                </a:cubicBezTo>
                <a:cubicBezTo>
                  <a:pt x="442" y="69"/>
                  <a:pt x="437" y="66"/>
                  <a:pt x="434" y="66"/>
                </a:cubicBezTo>
                <a:cubicBezTo>
                  <a:pt x="431" y="66"/>
                  <a:pt x="418" y="68"/>
                  <a:pt x="416" y="68"/>
                </a:cubicBezTo>
                <a:cubicBezTo>
                  <a:pt x="414" y="67"/>
                  <a:pt x="407" y="68"/>
                  <a:pt x="404" y="69"/>
                </a:cubicBezTo>
                <a:cubicBezTo>
                  <a:pt x="401" y="69"/>
                  <a:pt x="408" y="74"/>
                  <a:pt x="402" y="75"/>
                </a:cubicBezTo>
                <a:cubicBezTo>
                  <a:pt x="396" y="76"/>
                  <a:pt x="397" y="77"/>
                  <a:pt x="398" y="71"/>
                </a:cubicBezTo>
                <a:cubicBezTo>
                  <a:pt x="399" y="66"/>
                  <a:pt x="394" y="64"/>
                  <a:pt x="389" y="66"/>
                </a:cubicBezTo>
                <a:cubicBezTo>
                  <a:pt x="384" y="69"/>
                  <a:pt x="377" y="70"/>
                  <a:pt x="378" y="73"/>
                </a:cubicBezTo>
                <a:cubicBezTo>
                  <a:pt x="380" y="76"/>
                  <a:pt x="378" y="77"/>
                  <a:pt x="382" y="80"/>
                </a:cubicBezTo>
                <a:cubicBezTo>
                  <a:pt x="386" y="83"/>
                  <a:pt x="387" y="83"/>
                  <a:pt x="392" y="83"/>
                </a:cubicBezTo>
                <a:cubicBezTo>
                  <a:pt x="397" y="83"/>
                  <a:pt x="402" y="84"/>
                  <a:pt x="402" y="84"/>
                </a:cubicBezTo>
                <a:cubicBezTo>
                  <a:pt x="402" y="84"/>
                  <a:pt x="402" y="88"/>
                  <a:pt x="400" y="89"/>
                </a:cubicBezTo>
                <a:cubicBezTo>
                  <a:pt x="398" y="90"/>
                  <a:pt x="395" y="90"/>
                  <a:pt x="394" y="92"/>
                </a:cubicBezTo>
                <a:cubicBezTo>
                  <a:pt x="394" y="94"/>
                  <a:pt x="390" y="96"/>
                  <a:pt x="390" y="94"/>
                </a:cubicBezTo>
                <a:cubicBezTo>
                  <a:pt x="390" y="93"/>
                  <a:pt x="392" y="90"/>
                  <a:pt x="389" y="88"/>
                </a:cubicBezTo>
                <a:cubicBezTo>
                  <a:pt x="386" y="86"/>
                  <a:pt x="386" y="85"/>
                  <a:pt x="383" y="87"/>
                </a:cubicBezTo>
                <a:cubicBezTo>
                  <a:pt x="380" y="89"/>
                  <a:pt x="379" y="90"/>
                  <a:pt x="378" y="87"/>
                </a:cubicBezTo>
                <a:cubicBezTo>
                  <a:pt x="376" y="84"/>
                  <a:pt x="372" y="81"/>
                  <a:pt x="372" y="81"/>
                </a:cubicBezTo>
                <a:cubicBezTo>
                  <a:pt x="372" y="81"/>
                  <a:pt x="369" y="77"/>
                  <a:pt x="366" y="76"/>
                </a:cubicBezTo>
                <a:cubicBezTo>
                  <a:pt x="364" y="74"/>
                  <a:pt x="360" y="74"/>
                  <a:pt x="360" y="76"/>
                </a:cubicBezTo>
                <a:cubicBezTo>
                  <a:pt x="359" y="78"/>
                  <a:pt x="360" y="80"/>
                  <a:pt x="362" y="83"/>
                </a:cubicBezTo>
                <a:cubicBezTo>
                  <a:pt x="363" y="86"/>
                  <a:pt x="365" y="93"/>
                  <a:pt x="362" y="93"/>
                </a:cubicBezTo>
                <a:cubicBezTo>
                  <a:pt x="360" y="94"/>
                  <a:pt x="359" y="94"/>
                  <a:pt x="356" y="95"/>
                </a:cubicBezTo>
                <a:cubicBezTo>
                  <a:pt x="354" y="96"/>
                  <a:pt x="353" y="94"/>
                  <a:pt x="353" y="91"/>
                </a:cubicBezTo>
                <a:cubicBezTo>
                  <a:pt x="353" y="88"/>
                  <a:pt x="352" y="85"/>
                  <a:pt x="352" y="84"/>
                </a:cubicBezTo>
                <a:cubicBezTo>
                  <a:pt x="353" y="83"/>
                  <a:pt x="349" y="85"/>
                  <a:pt x="346" y="84"/>
                </a:cubicBezTo>
                <a:cubicBezTo>
                  <a:pt x="342" y="83"/>
                  <a:pt x="339" y="85"/>
                  <a:pt x="342" y="86"/>
                </a:cubicBezTo>
                <a:cubicBezTo>
                  <a:pt x="346" y="88"/>
                  <a:pt x="347" y="92"/>
                  <a:pt x="344" y="93"/>
                </a:cubicBezTo>
                <a:cubicBezTo>
                  <a:pt x="340" y="94"/>
                  <a:pt x="327" y="93"/>
                  <a:pt x="323" y="93"/>
                </a:cubicBezTo>
                <a:cubicBezTo>
                  <a:pt x="319" y="93"/>
                  <a:pt x="313" y="94"/>
                  <a:pt x="312" y="92"/>
                </a:cubicBezTo>
                <a:cubicBezTo>
                  <a:pt x="311" y="90"/>
                  <a:pt x="315" y="88"/>
                  <a:pt x="318" y="88"/>
                </a:cubicBezTo>
                <a:cubicBezTo>
                  <a:pt x="321" y="88"/>
                  <a:pt x="328" y="89"/>
                  <a:pt x="331" y="85"/>
                </a:cubicBezTo>
                <a:cubicBezTo>
                  <a:pt x="335" y="80"/>
                  <a:pt x="328" y="80"/>
                  <a:pt x="325" y="80"/>
                </a:cubicBezTo>
                <a:cubicBezTo>
                  <a:pt x="322" y="80"/>
                  <a:pt x="319" y="79"/>
                  <a:pt x="316" y="75"/>
                </a:cubicBezTo>
                <a:cubicBezTo>
                  <a:pt x="313" y="72"/>
                  <a:pt x="318" y="69"/>
                  <a:pt x="317" y="68"/>
                </a:cubicBezTo>
                <a:cubicBezTo>
                  <a:pt x="317" y="66"/>
                  <a:pt x="313" y="68"/>
                  <a:pt x="310" y="68"/>
                </a:cubicBezTo>
                <a:cubicBezTo>
                  <a:pt x="306" y="68"/>
                  <a:pt x="301" y="65"/>
                  <a:pt x="301" y="68"/>
                </a:cubicBezTo>
                <a:cubicBezTo>
                  <a:pt x="301" y="71"/>
                  <a:pt x="305" y="80"/>
                  <a:pt x="302" y="78"/>
                </a:cubicBezTo>
                <a:cubicBezTo>
                  <a:pt x="300" y="76"/>
                  <a:pt x="300" y="73"/>
                  <a:pt x="298" y="71"/>
                </a:cubicBezTo>
                <a:cubicBezTo>
                  <a:pt x="296" y="69"/>
                  <a:pt x="293" y="69"/>
                  <a:pt x="289" y="69"/>
                </a:cubicBezTo>
                <a:cubicBezTo>
                  <a:pt x="286" y="70"/>
                  <a:pt x="279" y="71"/>
                  <a:pt x="277" y="71"/>
                </a:cubicBezTo>
                <a:cubicBezTo>
                  <a:pt x="275" y="70"/>
                  <a:pt x="277" y="70"/>
                  <a:pt x="273" y="68"/>
                </a:cubicBezTo>
                <a:cubicBezTo>
                  <a:pt x="269" y="66"/>
                  <a:pt x="267" y="67"/>
                  <a:pt x="264" y="65"/>
                </a:cubicBezTo>
                <a:cubicBezTo>
                  <a:pt x="261" y="63"/>
                  <a:pt x="263" y="62"/>
                  <a:pt x="258" y="62"/>
                </a:cubicBezTo>
                <a:cubicBezTo>
                  <a:pt x="253" y="62"/>
                  <a:pt x="253" y="65"/>
                  <a:pt x="248" y="64"/>
                </a:cubicBezTo>
                <a:cubicBezTo>
                  <a:pt x="243" y="63"/>
                  <a:pt x="241" y="64"/>
                  <a:pt x="236" y="64"/>
                </a:cubicBezTo>
                <a:cubicBezTo>
                  <a:pt x="230" y="63"/>
                  <a:pt x="228" y="63"/>
                  <a:pt x="227" y="66"/>
                </a:cubicBezTo>
                <a:cubicBezTo>
                  <a:pt x="226" y="68"/>
                  <a:pt x="225" y="73"/>
                  <a:pt x="223" y="73"/>
                </a:cubicBezTo>
                <a:cubicBezTo>
                  <a:pt x="220" y="73"/>
                  <a:pt x="218" y="76"/>
                  <a:pt x="225" y="76"/>
                </a:cubicBezTo>
                <a:cubicBezTo>
                  <a:pt x="232" y="76"/>
                  <a:pt x="228" y="80"/>
                  <a:pt x="234" y="79"/>
                </a:cubicBezTo>
                <a:cubicBezTo>
                  <a:pt x="241" y="79"/>
                  <a:pt x="246" y="79"/>
                  <a:pt x="248" y="76"/>
                </a:cubicBezTo>
                <a:cubicBezTo>
                  <a:pt x="249" y="73"/>
                  <a:pt x="251" y="73"/>
                  <a:pt x="251" y="74"/>
                </a:cubicBezTo>
                <a:cubicBezTo>
                  <a:pt x="252" y="75"/>
                  <a:pt x="258" y="82"/>
                  <a:pt x="258" y="82"/>
                </a:cubicBezTo>
                <a:cubicBezTo>
                  <a:pt x="258" y="82"/>
                  <a:pt x="261" y="85"/>
                  <a:pt x="263" y="86"/>
                </a:cubicBezTo>
                <a:cubicBezTo>
                  <a:pt x="265" y="86"/>
                  <a:pt x="261" y="90"/>
                  <a:pt x="258" y="88"/>
                </a:cubicBezTo>
                <a:cubicBezTo>
                  <a:pt x="255" y="86"/>
                  <a:pt x="250" y="86"/>
                  <a:pt x="247" y="85"/>
                </a:cubicBezTo>
                <a:cubicBezTo>
                  <a:pt x="245" y="83"/>
                  <a:pt x="235" y="83"/>
                  <a:pt x="232" y="83"/>
                </a:cubicBezTo>
                <a:cubicBezTo>
                  <a:pt x="230" y="83"/>
                  <a:pt x="225" y="82"/>
                  <a:pt x="224" y="82"/>
                </a:cubicBezTo>
                <a:cubicBezTo>
                  <a:pt x="222" y="82"/>
                  <a:pt x="217" y="86"/>
                  <a:pt x="217" y="86"/>
                </a:cubicBezTo>
                <a:cubicBezTo>
                  <a:pt x="217" y="86"/>
                  <a:pt x="215" y="83"/>
                  <a:pt x="214" y="81"/>
                </a:cubicBezTo>
                <a:cubicBezTo>
                  <a:pt x="213" y="80"/>
                  <a:pt x="211" y="83"/>
                  <a:pt x="210" y="83"/>
                </a:cubicBezTo>
                <a:cubicBezTo>
                  <a:pt x="208" y="83"/>
                  <a:pt x="204" y="80"/>
                  <a:pt x="199" y="82"/>
                </a:cubicBezTo>
                <a:cubicBezTo>
                  <a:pt x="195" y="83"/>
                  <a:pt x="196" y="85"/>
                  <a:pt x="190" y="84"/>
                </a:cubicBezTo>
                <a:cubicBezTo>
                  <a:pt x="183" y="84"/>
                  <a:pt x="182" y="83"/>
                  <a:pt x="179" y="83"/>
                </a:cubicBezTo>
                <a:cubicBezTo>
                  <a:pt x="177" y="83"/>
                  <a:pt x="177" y="83"/>
                  <a:pt x="177" y="83"/>
                </a:cubicBezTo>
                <a:cubicBezTo>
                  <a:pt x="177" y="83"/>
                  <a:pt x="177" y="85"/>
                  <a:pt x="175" y="86"/>
                </a:cubicBezTo>
                <a:cubicBezTo>
                  <a:pt x="172" y="88"/>
                  <a:pt x="170" y="90"/>
                  <a:pt x="168" y="88"/>
                </a:cubicBezTo>
                <a:cubicBezTo>
                  <a:pt x="166" y="85"/>
                  <a:pt x="165" y="85"/>
                  <a:pt x="164" y="85"/>
                </a:cubicBezTo>
                <a:cubicBezTo>
                  <a:pt x="163" y="85"/>
                  <a:pt x="161" y="83"/>
                  <a:pt x="156" y="84"/>
                </a:cubicBezTo>
                <a:cubicBezTo>
                  <a:pt x="151" y="85"/>
                  <a:pt x="143" y="82"/>
                  <a:pt x="142" y="82"/>
                </a:cubicBezTo>
                <a:cubicBezTo>
                  <a:pt x="140" y="82"/>
                  <a:pt x="127" y="82"/>
                  <a:pt x="124" y="81"/>
                </a:cubicBezTo>
                <a:cubicBezTo>
                  <a:pt x="121" y="80"/>
                  <a:pt x="113" y="80"/>
                  <a:pt x="110" y="80"/>
                </a:cubicBezTo>
                <a:cubicBezTo>
                  <a:pt x="107" y="81"/>
                  <a:pt x="99" y="81"/>
                  <a:pt x="99" y="81"/>
                </a:cubicBezTo>
                <a:cubicBezTo>
                  <a:pt x="99" y="81"/>
                  <a:pt x="93" y="77"/>
                  <a:pt x="92" y="77"/>
                </a:cubicBezTo>
                <a:cubicBezTo>
                  <a:pt x="91" y="77"/>
                  <a:pt x="87" y="79"/>
                  <a:pt x="85" y="77"/>
                </a:cubicBezTo>
                <a:cubicBezTo>
                  <a:pt x="83" y="75"/>
                  <a:pt x="80" y="74"/>
                  <a:pt x="80" y="74"/>
                </a:cubicBezTo>
                <a:cubicBezTo>
                  <a:pt x="80" y="74"/>
                  <a:pt x="78" y="78"/>
                  <a:pt x="76" y="79"/>
                </a:cubicBezTo>
                <a:cubicBezTo>
                  <a:pt x="73" y="80"/>
                  <a:pt x="67" y="81"/>
                  <a:pt x="66" y="80"/>
                </a:cubicBezTo>
                <a:cubicBezTo>
                  <a:pt x="65" y="80"/>
                  <a:pt x="55" y="83"/>
                  <a:pt x="55" y="83"/>
                </a:cubicBezTo>
                <a:cubicBezTo>
                  <a:pt x="55" y="83"/>
                  <a:pt x="49" y="88"/>
                  <a:pt x="48" y="88"/>
                </a:cubicBezTo>
                <a:cubicBezTo>
                  <a:pt x="46" y="88"/>
                  <a:pt x="40" y="87"/>
                  <a:pt x="41" y="88"/>
                </a:cubicBezTo>
                <a:cubicBezTo>
                  <a:pt x="42" y="90"/>
                  <a:pt x="41" y="93"/>
                  <a:pt x="47" y="93"/>
                </a:cubicBezTo>
                <a:cubicBezTo>
                  <a:pt x="53" y="93"/>
                  <a:pt x="53" y="95"/>
                  <a:pt x="56" y="96"/>
                </a:cubicBezTo>
                <a:cubicBezTo>
                  <a:pt x="58" y="96"/>
                  <a:pt x="59" y="96"/>
                  <a:pt x="61" y="98"/>
                </a:cubicBezTo>
                <a:cubicBezTo>
                  <a:pt x="64" y="100"/>
                  <a:pt x="64" y="102"/>
                  <a:pt x="61" y="102"/>
                </a:cubicBezTo>
                <a:cubicBezTo>
                  <a:pt x="57" y="102"/>
                  <a:pt x="53" y="101"/>
                  <a:pt x="51" y="99"/>
                </a:cubicBezTo>
                <a:cubicBezTo>
                  <a:pt x="49" y="97"/>
                  <a:pt x="49" y="97"/>
                  <a:pt x="49" y="97"/>
                </a:cubicBezTo>
                <a:cubicBezTo>
                  <a:pt x="45" y="99"/>
                  <a:pt x="45" y="99"/>
                  <a:pt x="45" y="99"/>
                </a:cubicBezTo>
                <a:cubicBezTo>
                  <a:pt x="39" y="99"/>
                  <a:pt x="33" y="102"/>
                  <a:pt x="33" y="102"/>
                </a:cubicBezTo>
                <a:cubicBezTo>
                  <a:pt x="33" y="102"/>
                  <a:pt x="34" y="105"/>
                  <a:pt x="38" y="108"/>
                </a:cubicBezTo>
                <a:cubicBezTo>
                  <a:pt x="41" y="110"/>
                  <a:pt x="50" y="110"/>
                  <a:pt x="50" y="110"/>
                </a:cubicBezTo>
                <a:cubicBezTo>
                  <a:pt x="50" y="110"/>
                  <a:pt x="55" y="110"/>
                  <a:pt x="58" y="108"/>
                </a:cubicBezTo>
                <a:cubicBezTo>
                  <a:pt x="60" y="107"/>
                  <a:pt x="62" y="107"/>
                  <a:pt x="64" y="107"/>
                </a:cubicBezTo>
                <a:cubicBezTo>
                  <a:pt x="65" y="108"/>
                  <a:pt x="63" y="113"/>
                  <a:pt x="59" y="112"/>
                </a:cubicBezTo>
                <a:cubicBezTo>
                  <a:pt x="54" y="112"/>
                  <a:pt x="50" y="113"/>
                  <a:pt x="46" y="115"/>
                </a:cubicBezTo>
                <a:cubicBezTo>
                  <a:pt x="43" y="118"/>
                  <a:pt x="40" y="118"/>
                  <a:pt x="41" y="121"/>
                </a:cubicBezTo>
                <a:cubicBezTo>
                  <a:pt x="43" y="124"/>
                  <a:pt x="48" y="128"/>
                  <a:pt x="49" y="130"/>
                </a:cubicBezTo>
                <a:cubicBezTo>
                  <a:pt x="49" y="132"/>
                  <a:pt x="56" y="129"/>
                  <a:pt x="56" y="127"/>
                </a:cubicBezTo>
                <a:cubicBezTo>
                  <a:pt x="57" y="125"/>
                  <a:pt x="61" y="125"/>
                  <a:pt x="60" y="129"/>
                </a:cubicBezTo>
                <a:cubicBezTo>
                  <a:pt x="59" y="133"/>
                  <a:pt x="64" y="134"/>
                  <a:pt x="64" y="134"/>
                </a:cubicBezTo>
                <a:cubicBezTo>
                  <a:pt x="64" y="134"/>
                  <a:pt x="66" y="130"/>
                  <a:pt x="67" y="131"/>
                </a:cubicBezTo>
                <a:cubicBezTo>
                  <a:pt x="68" y="132"/>
                  <a:pt x="72" y="135"/>
                  <a:pt x="72" y="135"/>
                </a:cubicBezTo>
                <a:cubicBezTo>
                  <a:pt x="72" y="135"/>
                  <a:pt x="77" y="132"/>
                  <a:pt x="78" y="134"/>
                </a:cubicBezTo>
                <a:cubicBezTo>
                  <a:pt x="80" y="136"/>
                  <a:pt x="76" y="138"/>
                  <a:pt x="74" y="139"/>
                </a:cubicBezTo>
                <a:cubicBezTo>
                  <a:pt x="72" y="141"/>
                  <a:pt x="63" y="144"/>
                  <a:pt x="61" y="145"/>
                </a:cubicBezTo>
                <a:cubicBezTo>
                  <a:pt x="59" y="146"/>
                  <a:pt x="52" y="149"/>
                  <a:pt x="50" y="149"/>
                </a:cubicBezTo>
                <a:cubicBezTo>
                  <a:pt x="48" y="149"/>
                  <a:pt x="48" y="154"/>
                  <a:pt x="51" y="153"/>
                </a:cubicBezTo>
                <a:cubicBezTo>
                  <a:pt x="54" y="153"/>
                  <a:pt x="64" y="150"/>
                  <a:pt x="67" y="149"/>
                </a:cubicBezTo>
                <a:cubicBezTo>
                  <a:pt x="69" y="147"/>
                  <a:pt x="68" y="150"/>
                  <a:pt x="75" y="147"/>
                </a:cubicBezTo>
                <a:cubicBezTo>
                  <a:pt x="82" y="143"/>
                  <a:pt x="86" y="140"/>
                  <a:pt x="88" y="141"/>
                </a:cubicBezTo>
                <a:cubicBezTo>
                  <a:pt x="90" y="141"/>
                  <a:pt x="90" y="144"/>
                  <a:pt x="93" y="144"/>
                </a:cubicBezTo>
                <a:cubicBezTo>
                  <a:pt x="96" y="145"/>
                  <a:pt x="99" y="142"/>
                  <a:pt x="101" y="141"/>
                </a:cubicBezTo>
                <a:cubicBezTo>
                  <a:pt x="103" y="140"/>
                  <a:pt x="104" y="135"/>
                  <a:pt x="102" y="136"/>
                </a:cubicBezTo>
                <a:cubicBezTo>
                  <a:pt x="100" y="136"/>
                  <a:pt x="95" y="136"/>
                  <a:pt x="95" y="136"/>
                </a:cubicBezTo>
                <a:cubicBezTo>
                  <a:pt x="95" y="136"/>
                  <a:pt x="101" y="133"/>
                  <a:pt x="101" y="131"/>
                </a:cubicBezTo>
                <a:cubicBezTo>
                  <a:pt x="101" y="129"/>
                  <a:pt x="101" y="126"/>
                  <a:pt x="104" y="125"/>
                </a:cubicBezTo>
                <a:cubicBezTo>
                  <a:pt x="107" y="124"/>
                  <a:pt x="107" y="124"/>
                  <a:pt x="106" y="129"/>
                </a:cubicBezTo>
                <a:cubicBezTo>
                  <a:pt x="104" y="133"/>
                  <a:pt x="109" y="132"/>
                  <a:pt x="112" y="130"/>
                </a:cubicBezTo>
                <a:cubicBezTo>
                  <a:pt x="114" y="128"/>
                  <a:pt x="115" y="129"/>
                  <a:pt x="120" y="127"/>
                </a:cubicBezTo>
                <a:cubicBezTo>
                  <a:pt x="124" y="124"/>
                  <a:pt x="124" y="122"/>
                  <a:pt x="126" y="122"/>
                </a:cubicBezTo>
                <a:cubicBezTo>
                  <a:pt x="128" y="122"/>
                  <a:pt x="132" y="127"/>
                  <a:pt x="135" y="125"/>
                </a:cubicBezTo>
                <a:cubicBezTo>
                  <a:pt x="137" y="124"/>
                  <a:pt x="143" y="127"/>
                  <a:pt x="147" y="127"/>
                </a:cubicBezTo>
                <a:cubicBezTo>
                  <a:pt x="151" y="127"/>
                  <a:pt x="163" y="132"/>
                  <a:pt x="165" y="132"/>
                </a:cubicBezTo>
                <a:cubicBezTo>
                  <a:pt x="168" y="132"/>
                  <a:pt x="174" y="135"/>
                  <a:pt x="175" y="139"/>
                </a:cubicBezTo>
                <a:cubicBezTo>
                  <a:pt x="175" y="144"/>
                  <a:pt x="177" y="144"/>
                  <a:pt x="180" y="144"/>
                </a:cubicBezTo>
                <a:cubicBezTo>
                  <a:pt x="182" y="144"/>
                  <a:pt x="187" y="146"/>
                  <a:pt x="187" y="148"/>
                </a:cubicBezTo>
                <a:cubicBezTo>
                  <a:pt x="187" y="150"/>
                  <a:pt x="186" y="157"/>
                  <a:pt x="190" y="159"/>
                </a:cubicBezTo>
                <a:cubicBezTo>
                  <a:pt x="193" y="161"/>
                  <a:pt x="197" y="164"/>
                  <a:pt x="198" y="163"/>
                </a:cubicBezTo>
                <a:cubicBezTo>
                  <a:pt x="200" y="163"/>
                  <a:pt x="198" y="157"/>
                  <a:pt x="196" y="156"/>
                </a:cubicBezTo>
                <a:cubicBezTo>
                  <a:pt x="195" y="155"/>
                  <a:pt x="196" y="152"/>
                  <a:pt x="195" y="151"/>
                </a:cubicBezTo>
                <a:cubicBezTo>
                  <a:pt x="194" y="149"/>
                  <a:pt x="197" y="149"/>
                  <a:pt x="198" y="152"/>
                </a:cubicBezTo>
                <a:cubicBezTo>
                  <a:pt x="199" y="155"/>
                  <a:pt x="202" y="160"/>
                  <a:pt x="204" y="160"/>
                </a:cubicBezTo>
                <a:cubicBezTo>
                  <a:pt x="206" y="160"/>
                  <a:pt x="210" y="164"/>
                  <a:pt x="209" y="167"/>
                </a:cubicBezTo>
                <a:cubicBezTo>
                  <a:pt x="208" y="169"/>
                  <a:pt x="210" y="173"/>
                  <a:pt x="214" y="173"/>
                </a:cubicBezTo>
                <a:cubicBezTo>
                  <a:pt x="217" y="173"/>
                  <a:pt x="221" y="178"/>
                  <a:pt x="223" y="179"/>
                </a:cubicBezTo>
                <a:cubicBezTo>
                  <a:pt x="224" y="179"/>
                  <a:pt x="226" y="181"/>
                  <a:pt x="226" y="182"/>
                </a:cubicBezTo>
                <a:cubicBezTo>
                  <a:pt x="226" y="183"/>
                  <a:pt x="228" y="190"/>
                  <a:pt x="228" y="192"/>
                </a:cubicBezTo>
                <a:cubicBezTo>
                  <a:pt x="228" y="195"/>
                  <a:pt x="227" y="206"/>
                  <a:pt x="227" y="210"/>
                </a:cubicBezTo>
                <a:cubicBezTo>
                  <a:pt x="226" y="214"/>
                  <a:pt x="230" y="221"/>
                  <a:pt x="233" y="225"/>
                </a:cubicBezTo>
                <a:cubicBezTo>
                  <a:pt x="237" y="229"/>
                  <a:pt x="241" y="236"/>
                  <a:pt x="243" y="238"/>
                </a:cubicBezTo>
                <a:cubicBezTo>
                  <a:pt x="245" y="239"/>
                  <a:pt x="247" y="243"/>
                  <a:pt x="250" y="243"/>
                </a:cubicBezTo>
                <a:cubicBezTo>
                  <a:pt x="254" y="242"/>
                  <a:pt x="256" y="245"/>
                  <a:pt x="259" y="250"/>
                </a:cubicBezTo>
                <a:cubicBezTo>
                  <a:pt x="262" y="256"/>
                  <a:pt x="265" y="264"/>
                  <a:pt x="267" y="265"/>
                </a:cubicBezTo>
                <a:cubicBezTo>
                  <a:pt x="269" y="266"/>
                  <a:pt x="273" y="269"/>
                  <a:pt x="271" y="270"/>
                </a:cubicBezTo>
                <a:cubicBezTo>
                  <a:pt x="269" y="272"/>
                  <a:pt x="266" y="276"/>
                  <a:pt x="270" y="276"/>
                </a:cubicBezTo>
                <a:cubicBezTo>
                  <a:pt x="273" y="276"/>
                  <a:pt x="274" y="275"/>
                  <a:pt x="277" y="278"/>
                </a:cubicBezTo>
                <a:cubicBezTo>
                  <a:pt x="280" y="281"/>
                  <a:pt x="283" y="283"/>
                  <a:pt x="283" y="286"/>
                </a:cubicBezTo>
                <a:cubicBezTo>
                  <a:pt x="282" y="288"/>
                  <a:pt x="286" y="289"/>
                  <a:pt x="287" y="289"/>
                </a:cubicBezTo>
                <a:cubicBezTo>
                  <a:pt x="289" y="289"/>
                  <a:pt x="292" y="296"/>
                  <a:pt x="296" y="293"/>
                </a:cubicBezTo>
                <a:cubicBezTo>
                  <a:pt x="299" y="290"/>
                  <a:pt x="291" y="286"/>
                  <a:pt x="289" y="284"/>
                </a:cubicBezTo>
                <a:cubicBezTo>
                  <a:pt x="286" y="282"/>
                  <a:pt x="289" y="278"/>
                  <a:pt x="283" y="273"/>
                </a:cubicBezTo>
                <a:cubicBezTo>
                  <a:pt x="278" y="269"/>
                  <a:pt x="279" y="266"/>
                  <a:pt x="275" y="263"/>
                </a:cubicBezTo>
                <a:cubicBezTo>
                  <a:pt x="271" y="260"/>
                  <a:pt x="268" y="258"/>
                  <a:pt x="272" y="255"/>
                </a:cubicBezTo>
                <a:cubicBezTo>
                  <a:pt x="276" y="252"/>
                  <a:pt x="276" y="258"/>
                  <a:pt x="278" y="261"/>
                </a:cubicBezTo>
                <a:cubicBezTo>
                  <a:pt x="279" y="264"/>
                  <a:pt x="287" y="271"/>
                  <a:pt x="291" y="274"/>
                </a:cubicBezTo>
                <a:cubicBezTo>
                  <a:pt x="294" y="277"/>
                  <a:pt x="300" y="288"/>
                  <a:pt x="302" y="288"/>
                </a:cubicBezTo>
                <a:cubicBezTo>
                  <a:pt x="304" y="288"/>
                  <a:pt x="309" y="294"/>
                  <a:pt x="309" y="294"/>
                </a:cubicBezTo>
                <a:cubicBezTo>
                  <a:pt x="309" y="294"/>
                  <a:pt x="312" y="299"/>
                  <a:pt x="311" y="300"/>
                </a:cubicBezTo>
                <a:cubicBezTo>
                  <a:pt x="310" y="302"/>
                  <a:pt x="313" y="307"/>
                  <a:pt x="315" y="309"/>
                </a:cubicBezTo>
                <a:cubicBezTo>
                  <a:pt x="318" y="311"/>
                  <a:pt x="328" y="315"/>
                  <a:pt x="330" y="316"/>
                </a:cubicBezTo>
                <a:cubicBezTo>
                  <a:pt x="331" y="317"/>
                  <a:pt x="335" y="323"/>
                  <a:pt x="339" y="323"/>
                </a:cubicBezTo>
                <a:cubicBezTo>
                  <a:pt x="343" y="323"/>
                  <a:pt x="346" y="323"/>
                  <a:pt x="347" y="324"/>
                </a:cubicBezTo>
                <a:cubicBezTo>
                  <a:pt x="348" y="325"/>
                  <a:pt x="352" y="330"/>
                  <a:pt x="354" y="327"/>
                </a:cubicBezTo>
                <a:cubicBezTo>
                  <a:pt x="356" y="325"/>
                  <a:pt x="356" y="323"/>
                  <a:pt x="360" y="323"/>
                </a:cubicBezTo>
                <a:cubicBezTo>
                  <a:pt x="363" y="323"/>
                  <a:pt x="365" y="326"/>
                  <a:pt x="367" y="328"/>
                </a:cubicBezTo>
                <a:cubicBezTo>
                  <a:pt x="369" y="330"/>
                  <a:pt x="374" y="335"/>
                  <a:pt x="377" y="334"/>
                </a:cubicBezTo>
                <a:cubicBezTo>
                  <a:pt x="379" y="334"/>
                  <a:pt x="383" y="337"/>
                  <a:pt x="384" y="336"/>
                </a:cubicBezTo>
                <a:cubicBezTo>
                  <a:pt x="386" y="335"/>
                  <a:pt x="389" y="337"/>
                  <a:pt x="391" y="338"/>
                </a:cubicBezTo>
                <a:cubicBezTo>
                  <a:pt x="392" y="339"/>
                  <a:pt x="398" y="341"/>
                  <a:pt x="397" y="346"/>
                </a:cubicBezTo>
                <a:cubicBezTo>
                  <a:pt x="397" y="350"/>
                  <a:pt x="400" y="351"/>
                  <a:pt x="403" y="353"/>
                </a:cubicBezTo>
                <a:cubicBezTo>
                  <a:pt x="405" y="354"/>
                  <a:pt x="408" y="356"/>
                  <a:pt x="410" y="358"/>
                </a:cubicBezTo>
                <a:cubicBezTo>
                  <a:pt x="412" y="360"/>
                  <a:pt x="416" y="360"/>
                  <a:pt x="417" y="362"/>
                </a:cubicBezTo>
                <a:cubicBezTo>
                  <a:pt x="418" y="363"/>
                  <a:pt x="419" y="365"/>
                  <a:pt x="422" y="363"/>
                </a:cubicBezTo>
                <a:cubicBezTo>
                  <a:pt x="426" y="361"/>
                  <a:pt x="425" y="358"/>
                  <a:pt x="425" y="358"/>
                </a:cubicBezTo>
                <a:cubicBezTo>
                  <a:pt x="425" y="358"/>
                  <a:pt x="429" y="357"/>
                  <a:pt x="431" y="359"/>
                </a:cubicBezTo>
                <a:cubicBezTo>
                  <a:pt x="433" y="360"/>
                  <a:pt x="434" y="365"/>
                  <a:pt x="435" y="366"/>
                </a:cubicBezTo>
                <a:cubicBezTo>
                  <a:pt x="436" y="367"/>
                  <a:pt x="438" y="372"/>
                  <a:pt x="437" y="376"/>
                </a:cubicBezTo>
                <a:cubicBezTo>
                  <a:pt x="435" y="381"/>
                  <a:pt x="436" y="385"/>
                  <a:pt x="434" y="385"/>
                </a:cubicBezTo>
                <a:cubicBezTo>
                  <a:pt x="433" y="385"/>
                  <a:pt x="431" y="390"/>
                  <a:pt x="428" y="391"/>
                </a:cubicBezTo>
                <a:cubicBezTo>
                  <a:pt x="426" y="392"/>
                  <a:pt x="420" y="397"/>
                  <a:pt x="420" y="399"/>
                </a:cubicBezTo>
                <a:cubicBezTo>
                  <a:pt x="421" y="401"/>
                  <a:pt x="424" y="407"/>
                  <a:pt x="423" y="409"/>
                </a:cubicBezTo>
                <a:cubicBezTo>
                  <a:pt x="423" y="412"/>
                  <a:pt x="418" y="415"/>
                  <a:pt x="419" y="419"/>
                </a:cubicBezTo>
                <a:cubicBezTo>
                  <a:pt x="420" y="423"/>
                  <a:pt x="428" y="424"/>
                  <a:pt x="428" y="428"/>
                </a:cubicBezTo>
                <a:cubicBezTo>
                  <a:pt x="429" y="432"/>
                  <a:pt x="434" y="440"/>
                  <a:pt x="435" y="444"/>
                </a:cubicBezTo>
                <a:cubicBezTo>
                  <a:pt x="436" y="448"/>
                  <a:pt x="442" y="452"/>
                  <a:pt x="442" y="457"/>
                </a:cubicBezTo>
                <a:cubicBezTo>
                  <a:pt x="442" y="463"/>
                  <a:pt x="451" y="466"/>
                  <a:pt x="453" y="466"/>
                </a:cubicBezTo>
                <a:cubicBezTo>
                  <a:pt x="455" y="467"/>
                  <a:pt x="459" y="470"/>
                  <a:pt x="461" y="471"/>
                </a:cubicBezTo>
                <a:cubicBezTo>
                  <a:pt x="464" y="472"/>
                  <a:pt x="466" y="475"/>
                  <a:pt x="468" y="478"/>
                </a:cubicBezTo>
                <a:cubicBezTo>
                  <a:pt x="470" y="481"/>
                  <a:pt x="470" y="485"/>
                  <a:pt x="470" y="486"/>
                </a:cubicBezTo>
                <a:cubicBezTo>
                  <a:pt x="470" y="488"/>
                  <a:pt x="468" y="499"/>
                  <a:pt x="467" y="506"/>
                </a:cubicBezTo>
                <a:cubicBezTo>
                  <a:pt x="466" y="513"/>
                  <a:pt x="469" y="518"/>
                  <a:pt x="467" y="520"/>
                </a:cubicBezTo>
                <a:cubicBezTo>
                  <a:pt x="464" y="522"/>
                  <a:pt x="461" y="524"/>
                  <a:pt x="464" y="526"/>
                </a:cubicBezTo>
                <a:cubicBezTo>
                  <a:pt x="466" y="529"/>
                  <a:pt x="461" y="530"/>
                  <a:pt x="461" y="531"/>
                </a:cubicBezTo>
                <a:cubicBezTo>
                  <a:pt x="461" y="532"/>
                  <a:pt x="464" y="538"/>
                  <a:pt x="462" y="541"/>
                </a:cubicBezTo>
                <a:cubicBezTo>
                  <a:pt x="461" y="544"/>
                  <a:pt x="460" y="547"/>
                  <a:pt x="459" y="550"/>
                </a:cubicBezTo>
                <a:cubicBezTo>
                  <a:pt x="458" y="552"/>
                  <a:pt x="455" y="554"/>
                  <a:pt x="456" y="558"/>
                </a:cubicBezTo>
                <a:cubicBezTo>
                  <a:pt x="456" y="561"/>
                  <a:pt x="453" y="560"/>
                  <a:pt x="453" y="563"/>
                </a:cubicBezTo>
                <a:cubicBezTo>
                  <a:pt x="453" y="567"/>
                  <a:pt x="456" y="565"/>
                  <a:pt x="455" y="569"/>
                </a:cubicBezTo>
                <a:cubicBezTo>
                  <a:pt x="454" y="574"/>
                  <a:pt x="453" y="575"/>
                  <a:pt x="453" y="578"/>
                </a:cubicBezTo>
                <a:cubicBezTo>
                  <a:pt x="453" y="581"/>
                  <a:pt x="454" y="585"/>
                  <a:pt x="454" y="586"/>
                </a:cubicBezTo>
                <a:cubicBezTo>
                  <a:pt x="454" y="587"/>
                  <a:pt x="453" y="591"/>
                  <a:pt x="450" y="594"/>
                </a:cubicBezTo>
                <a:cubicBezTo>
                  <a:pt x="447" y="597"/>
                  <a:pt x="445" y="599"/>
                  <a:pt x="446" y="601"/>
                </a:cubicBezTo>
                <a:cubicBezTo>
                  <a:pt x="446" y="603"/>
                  <a:pt x="449" y="605"/>
                  <a:pt x="448" y="606"/>
                </a:cubicBezTo>
                <a:cubicBezTo>
                  <a:pt x="448" y="607"/>
                  <a:pt x="445" y="611"/>
                  <a:pt x="445" y="614"/>
                </a:cubicBezTo>
                <a:cubicBezTo>
                  <a:pt x="445" y="616"/>
                  <a:pt x="449" y="615"/>
                  <a:pt x="450" y="617"/>
                </a:cubicBezTo>
                <a:cubicBezTo>
                  <a:pt x="450" y="619"/>
                  <a:pt x="445" y="620"/>
                  <a:pt x="447" y="622"/>
                </a:cubicBezTo>
                <a:cubicBezTo>
                  <a:pt x="450" y="624"/>
                  <a:pt x="453" y="624"/>
                  <a:pt x="452" y="628"/>
                </a:cubicBezTo>
                <a:cubicBezTo>
                  <a:pt x="451" y="633"/>
                  <a:pt x="456" y="634"/>
                  <a:pt x="457" y="635"/>
                </a:cubicBezTo>
                <a:cubicBezTo>
                  <a:pt x="458" y="636"/>
                  <a:pt x="461" y="639"/>
                  <a:pt x="462" y="639"/>
                </a:cubicBezTo>
                <a:cubicBezTo>
                  <a:pt x="464" y="639"/>
                  <a:pt x="466" y="638"/>
                  <a:pt x="467" y="634"/>
                </a:cubicBezTo>
                <a:cubicBezTo>
                  <a:pt x="467" y="630"/>
                  <a:pt x="473" y="633"/>
                  <a:pt x="469" y="636"/>
                </a:cubicBezTo>
                <a:cubicBezTo>
                  <a:pt x="465" y="639"/>
                  <a:pt x="463" y="641"/>
                  <a:pt x="464" y="641"/>
                </a:cubicBezTo>
                <a:cubicBezTo>
                  <a:pt x="465" y="641"/>
                  <a:pt x="471" y="644"/>
                  <a:pt x="474" y="644"/>
                </a:cubicBezTo>
                <a:cubicBezTo>
                  <a:pt x="477" y="644"/>
                  <a:pt x="483" y="642"/>
                  <a:pt x="484" y="642"/>
                </a:cubicBezTo>
                <a:cubicBezTo>
                  <a:pt x="486" y="641"/>
                  <a:pt x="494" y="640"/>
                  <a:pt x="495" y="639"/>
                </a:cubicBezTo>
                <a:cubicBezTo>
                  <a:pt x="495" y="638"/>
                  <a:pt x="488" y="638"/>
                  <a:pt x="485" y="637"/>
                </a:cubicBezTo>
                <a:cubicBezTo>
                  <a:pt x="481" y="636"/>
                  <a:pt x="475" y="630"/>
                  <a:pt x="475" y="628"/>
                </a:cubicBezTo>
                <a:cubicBezTo>
                  <a:pt x="474" y="626"/>
                  <a:pt x="474" y="621"/>
                  <a:pt x="476" y="620"/>
                </a:cubicBezTo>
                <a:cubicBezTo>
                  <a:pt x="479" y="618"/>
                  <a:pt x="486" y="613"/>
                  <a:pt x="487" y="612"/>
                </a:cubicBezTo>
                <a:cubicBezTo>
                  <a:pt x="489" y="611"/>
                  <a:pt x="491" y="605"/>
                  <a:pt x="490" y="605"/>
                </a:cubicBezTo>
                <a:cubicBezTo>
                  <a:pt x="489" y="604"/>
                  <a:pt x="483" y="605"/>
                  <a:pt x="482" y="603"/>
                </a:cubicBezTo>
                <a:cubicBezTo>
                  <a:pt x="481" y="602"/>
                  <a:pt x="481" y="601"/>
                  <a:pt x="485" y="598"/>
                </a:cubicBezTo>
                <a:cubicBezTo>
                  <a:pt x="489" y="595"/>
                  <a:pt x="491" y="592"/>
                  <a:pt x="492" y="591"/>
                </a:cubicBezTo>
                <a:cubicBezTo>
                  <a:pt x="494" y="589"/>
                  <a:pt x="497" y="587"/>
                  <a:pt x="498" y="585"/>
                </a:cubicBezTo>
                <a:cubicBezTo>
                  <a:pt x="499" y="582"/>
                  <a:pt x="497" y="583"/>
                  <a:pt x="495" y="583"/>
                </a:cubicBezTo>
                <a:cubicBezTo>
                  <a:pt x="492" y="583"/>
                  <a:pt x="491" y="579"/>
                  <a:pt x="491" y="577"/>
                </a:cubicBezTo>
                <a:cubicBezTo>
                  <a:pt x="491" y="575"/>
                  <a:pt x="497" y="578"/>
                  <a:pt x="501" y="579"/>
                </a:cubicBezTo>
                <a:cubicBezTo>
                  <a:pt x="505" y="580"/>
                  <a:pt x="503" y="577"/>
                  <a:pt x="503" y="575"/>
                </a:cubicBezTo>
                <a:cubicBezTo>
                  <a:pt x="503" y="572"/>
                  <a:pt x="504" y="569"/>
                  <a:pt x="506" y="570"/>
                </a:cubicBezTo>
                <a:cubicBezTo>
                  <a:pt x="508" y="571"/>
                  <a:pt x="520" y="569"/>
                  <a:pt x="521" y="569"/>
                </a:cubicBezTo>
                <a:cubicBezTo>
                  <a:pt x="523" y="569"/>
                  <a:pt x="527" y="562"/>
                  <a:pt x="529" y="560"/>
                </a:cubicBezTo>
                <a:cubicBezTo>
                  <a:pt x="530" y="558"/>
                  <a:pt x="531" y="556"/>
                  <a:pt x="529" y="555"/>
                </a:cubicBezTo>
                <a:cubicBezTo>
                  <a:pt x="527" y="554"/>
                  <a:pt x="524" y="550"/>
                  <a:pt x="524" y="549"/>
                </a:cubicBezTo>
                <a:cubicBezTo>
                  <a:pt x="523" y="547"/>
                  <a:pt x="523" y="541"/>
                  <a:pt x="523" y="539"/>
                </a:cubicBezTo>
                <a:cubicBezTo>
                  <a:pt x="524" y="537"/>
                  <a:pt x="523" y="550"/>
                  <a:pt x="529" y="551"/>
                </a:cubicBezTo>
                <a:cubicBezTo>
                  <a:pt x="534" y="553"/>
                  <a:pt x="537" y="553"/>
                  <a:pt x="542" y="549"/>
                </a:cubicBezTo>
                <a:cubicBezTo>
                  <a:pt x="547" y="544"/>
                  <a:pt x="551" y="541"/>
                  <a:pt x="551" y="538"/>
                </a:cubicBezTo>
                <a:cubicBezTo>
                  <a:pt x="551" y="535"/>
                  <a:pt x="552" y="532"/>
                  <a:pt x="554" y="531"/>
                </a:cubicBezTo>
                <a:cubicBezTo>
                  <a:pt x="556" y="530"/>
                  <a:pt x="557" y="534"/>
                  <a:pt x="560" y="529"/>
                </a:cubicBezTo>
                <a:cubicBezTo>
                  <a:pt x="562" y="524"/>
                  <a:pt x="564" y="525"/>
                  <a:pt x="566" y="521"/>
                </a:cubicBezTo>
                <a:cubicBezTo>
                  <a:pt x="569" y="516"/>
                  <a:pt x="563" y="511"/>
                  <a:pt x="567" y="508"/>
                </a:cubicBezTo>
                <a:cubicBezTo>
                  <a:pt x="572" y="505"/>
                  <a:pt x="580" y="501"/>
                  <a:pt x="580" y="501"/>
                </a:cubicBezTo>
                <a:cubicBezTo>
                  <a:pt x="580" y="501"/>
                  <a:pt x="582" y="500"/>
                  <a:pt x="587" y="499"/>
                </a:cubicBezTo>
                <a:cubicBezTo>
                  <a:pt x="591" y="498"/>
                  <a:pt x="596" y="499"/>
                  <a:pt x="598" y="496"/>
                </a:cubicBezTo>
                <a:cubicBezTo>
                  <a:pt x="599" y="494"/>
                  <a:pt x="601" y="489"/>
                  <a:pt x="603" y="486"/>
                </a:cubicBezTo>
                <a:cubicBezTo>
                  <a:pt x="605" y="484"/>
                  <a:pt x="608" y="480"/>
                  <a:pt x="607" y="478"/>
                </a:cubicBezTo>
                <a:cubicBezTo>
                  <a:pt x="605" y="476"/>
                  <a:pt x="610" y="468"/>
                  <a:pt x="609" y="465"/>
                </a:cubicBezTo>
                <a:cubicBezTo>
                  <a:pt x="609" y="463"/>
                  <a:pt x="605" y="458"/>
                  <a:pt x="611" y="453"/>
                </a:cubicBezTo>
                <a:cubicBezTo>
                  <a:pt x="617" y="449"/>
                  <a:pt x="623" y="442"/>
                  <a:pt x="623" y="440"/>
                </a:cubicBezTo>
                <a:cubicBezTo>
                  <a:pt x="624" y="438"/>
                  <a:pt x="628" y="430"/>
                  <a:pt x="628" y="426"/>
                </a:cubicBezTo>
                <a:cubicBezTo>
                  <a:pt x="627" y="423"/>
                  <a:pt x="623" y="418"/>
                  <a:pt x="621" y="417"/>
                </a:cubicBezTo>
                <a:close/>
                <a:moveTo>
                  <a:pt x="434" y="195"/>
                </a:moveTo>
                <a:cubicBezTo>
                  <a:pt x="435" y="196"/>
                  <a:pt x="443" y="194"/>
                  <a:pt x="444" y="196"/>
                </a:cubicBezTo>
                <a:cubicBezTo>
                  <a:pt x="446" y="198"/>
                  <a:pt x="443" y="199"/>
                  <a:pt x="439" y="200"/>
                </a:cubicBezTo>
                <a:cubicBezTo>
                  <a:pt x="435" y="202"/>
                  <a:pt x="434" y="201"/>
                  <a:pt x="433" y="203"/>
                </a:cubicBezTo>
                <a:cubicBezTo>
                  <a:pt x="431" y="205"/>
                  <a:pt x="426" y="206"/>
                  <a:pt x="424" y="208"/>
                </a:cubicBezTo>
                <a:cubicBezTo>
                  <a:pt x="422" y="210"/>
                  <a:pt x="417" y="212"/>
                  <a:pt x="417" y="210"/>
                </a:cubicBezTo>
                <a:cubicBezTo>
                  <a:pt x="416" y="208"/>
                  <a:pt x="417" y="209"/>
                  <a:pt x="417" y="208"/>
                </a:cubicBezTo>
                <a:cubicBezTo>
                  <a:pt x="418" y="206"/>
                  <a:pt x="425" y="204"/>
                  <a:pt x="425" y="204"/>
                </a:cubicBezTo>
                <a:cubicBezTo>
                  <a:pt x="425" y="204"/>
                  <a:pt x="433" y="195"/>
                  <a:pt x="434" y="195"/>
                </a:cubicBezTo>
                <a:close/>
                <a:moveTo>
                  <a:pt x="413" y="187"/>
                </a:moveTo>
                <a:cubicBezTo>
                  <a:pt x="414" y="186"/>
                  <a:pt x="420" y="186"/>
                  <a:pt x="422" y="187"/>
                </a:cubicBezTo>
                <a:cubicBezTo>
                  <a:pt x="425" y="187"/>
                  <a:pt x="429" y="194"/>
                  <a:pt x="427" y="194"/>
                </a:cubicBezTo>
                <a:cubicBezTo>
                  <a:pt x="425" y="195"/>
                  <a:pt x="422" y="193"/>
                  <a:pt x="422" y="190"/>
                </a:cubicBezTo>
                <a:cubicBezTo>
                  <a:pt x="422" y="188"/>
                  <a:pt x="419" y="195"/>
                  <a:pt x="421" y="197"/>
                </a:cubicBezTo>
                <a:cubicBezTo>
                  <a:pt x="422" y="200"/>
                  <a:pt x="418" y="202"/>
                  <a:pt x="416" y="202"/>
                </a:cubicBezTo>
                <a:cubicBezTo>
                  <a:pt x="415" y="202"/>
                  <a:pt x="414" y="199"/>
                  <a:pt x="414" y="195"/>
                </a:cubicBezTo>
                <a:cubicBezTo>
                  <a:pt x="414" y="192"/>
                  <a:pt x="412" y="189"/>
                  <a:pt x="408" y="189"/>
                </a:cubicBezTo>
                <a:cubicBezTo>
                  <a:pt x="403" y="190"/>
                  <a:pt x="401" y="193"/>
                  <a:pt x="400" y="194"/>
                </a:cubicBezTo>
                <a:cubicBezTo>
                  <a:pt x="398" y="195"/>
                  <a:pt x="398" y="202"/>
                  <a:pt x="399" y="203"/>
                </a:cubicBezTo>
                <a:cubicBezTo>
                  <a:pt x="399" y="205"/>
                  <a:pt x="399" y="210"/>
                  <a:pt x="395" y="210"/>
                </a:cubicBezTo>
                <a:cubicBezTo>
                  <a:pt x="392" y="209"/>
                  <a:pt x="393" y="203"/>
                  <a:pt x="393" y="201"/>
                </a:cubicBezTo>
                <a:cubicBezTo>
                  <a:pt x="394" y="199"/>
                  <a:pt x="392" y="193"/>
                  <a:pt x="394" y="190"/>
                </a:cubicBezTo>
                <a:cubicBezTo>
                  <a:pt x="395" y="187"/>
                  <a:pt x="400" y="186"/>
                  <a:pt x="403" y="185"/>
                </a:cubicBezTo>
                <a:cubicBezTo>
                  <a:pt x="406" y="185"/>
                  <a:pt x="412" y="187"/>
                  <a:pt x="413" y="187"/>
                </a:cubicBezTo>
                <a:close/>
                <a:moveTo>
                  <a:pt x="384" y="177"/>
                </a:moveTo>
                <a:cubicBezTo>
                  <a:pt x="389" y="175"/>
                  <a:pt x="394" y="169"/>
                  <a:pt x="396" y="172"/>
                </a:cubicBezTo>
                <a:cubicBezTo>
                  <a:pt x="398" y="174"/>
                  <a:pt x="403" y="177"/>
                  <a:pt x="405" y="177"/>
                </a:cubicBezTo>
                <a:cubicBezTo>
                  <a:pt x="408" y="177"/>
                  <a:pt x="405" y="182"/>
                  <a:pt x="403" y="182"/>
                </a:cubicBezTo>
                <a:cubicBezTo>
                  <a:pt x="402" y="183"/>
                  <a:pt x="398" y="181"/>
                  <a:pt x="395" y="181"/>
                </a:cubicBezTo>
                <a:cubicBezTo>
                  <a:pt x="391" y="181"/>
                  <a:pt x="392" y="179"/>
                  <a:pt x="391" y="180"/>
                </a:cubicBezTo>
                <a:cubicBezTo>
                  <a:pt x="389" y="180"/>
                  <a:pt x="386" y="181"/>
                  <a:pt x="383" y="182"/>
                </a:cubicBezTo>
                <a:cubicBezTo>
                  <a:pt x="381" y="183"/>
                  <a:pt x="377" y="183"/>
                  <a:pt x="377" y="181"/>
                </a:cubicBezTo>
                <a:cubicBezTo>
                  <a:pt x="377" y="178"/>
                  <a:pt x="379" y="178"/>
                  <a:pt x="384" y="177"/>
                </a:cubicBezTo>
                <a:close/>
                <a:moveTo>
                  <a:pt x="235" y="183"/>
                </a:moveTo>
                <a:cubicBezTo>
                  <a:pt x="233" y="183"/>
                  <a:pt x="232" y="179"/>
                  <a:pt x="231" y="177"/>
                </a:cubicBezTo>
                <a:cubicBezTo>
                  <a:pt x="231" y="175"/>
                  <a:pt x="227" y="175"/>
                  <a:pt x="225" y="174"/>
                </a:cubicBezTo>
                <a:cubicBezTo>
                  <a:pt x="223" y="173"/>
                  <a:pt x="219" y="167"/>
                  <a:pt x="222" y="168"/>
                </a:cubicBezTo>
                <a:cubicBezTo>
                  <a:pt x="223" y="169"/>
                  <a:pt x="226" y="171"/>
                  <a:pt x="227" y="171"/>
                </a:cubicBezTo>
                <a:cubicBezTo>
                  <a:pt x="228" y="171"/>
                  <a:pt x="233" y="175"/>
                  <a:pt x="235" y="177"/>
                </a:cubicBezTo>
                <a:cubicBezTo>
                  <a:pt x="237" y="178"/>
                  <a:pt x="237" y="183"/>
                  <a:pt x="235" y="183"/>
                </a:cubicBezTo>
                <a:close/>
                <a:moveTo>
                  <a:pt x="424" y="119"/>
                </a:moveTo>
                <a:cubicBezTo>
                  <a:pt x="420" y="120"/>
                  <a:pt x="423" y="123"/>
                  <a:pt x="426" y="122"/>
                </a:cubicBezTo>
                <a:cubicBezTo>
                  <a:pt x="428" y="121"/>
                  <a:pt x="427" y="118"/>
                  <a:pt x="424" y="119"/>
                </a:cubicBezTo>
                <a:close/>
                <a:moveTo>
                  <a:pt x="41" y="127"/>
                </a:moveTo>
                <a:cubicBezTo>
                  <a:pt x="38" y="127"/>
                  <a:pt x="39" y="127"/>
                  <a:pt x="36" y="128"/>
                </a:cubicBezTo>
                <a:cubicBezTo>
                  <a:pt x="34" y="129"/>
                  <a:pt x="38" y="131"/>
                  <a:pt x="40" y="131"/>
                </a:cubicBezTo>
                <a:cubicBezTo>
                  <a:pt x="41" y="131"/>
                  <a:pt x="44" y="127"/>
                  <a:pt x="41" y="127"/>
                </a:cubicBezTo>
                <a:close/>
                <a:moveTo>
                  <a:pt x="486" y="311"/>
                </a:moveTo>
                <a:cubicBezTo>
                  <a:pt x="482" y="312"/>
                  <a:pt x="483" y="319"/>
                  <a:pt x="487" y="317"/>
                </a:cubicBezTo>
                <a:cubicBezTo>
                  <a:pt x="492" y="316"/>
                  <a:pt x="489" y="311"/>
                  <a:pt x="486" y="311"/>
                </a:cubicBezTo>
                <a:close/>
                <a:moveTo>
                  <a:pt x="460" y="307"/>
                </a:moveTo>
                <a:cubicBezTo>
                  <a:pt x="458" y="307"/>
                  <a:pt x="451" y="313"/>
                  <a:pt x="451" y="313"/>
                </a:cubicBezTo>
                <a:cubicBezTo>
                  <a:pt x="451" y="313"/>
                  <a:pt x="456" y="314"/>
                  <a:pt x="458" y="314"/>
                </a:cubicBezTo>
                <a:cubicBezTo>
                  <a:pt x="461" y="314"/>
                  <a:pt x="462" y="315"/>
                  <a:pt x="465" y="316"/>
                </a:cubicBezTo>
                <a:cubicBezTo>
                  <a:pt x="467" y="317"/>
                  <a:pt x="471" y="315"/>
                  <a:pt x="473" y="315"/>
                </a:cubicBezTo>
                <a:cubicBezTo>
                  <a:pt x="474" y="315"/>
                  <a:pt x="476" y="319"/>
                  <a:pt x="476" y="314"/>
                </a:cubicBezTo>
                <a:cubicBezTo>
                  <a:pt x="477" y="309"/>
                  <a:pt x="472" y="307"/>
                  <a:pt x="469" y="306"/>
                </a:cubicBezTo>
                <a:cubicBezTo>
                  <a:pt x="466" y="306"/>
                  <a:pt x="462" y="306"/>
                  <a:pt x="460" y="307"/>
                </a:cubicBezTo>
                <a:close/>
                <a:moveTo>
                  <a:pt x="409" y="116"/>
                </a:moveTo>
                <a:cubicBezTo>
                  <a:pt x="408" y="117"/>
                  <a:pt x="414" y="119"/>
                  <a:pt x="415" y="118"/>
                </a:cubicBezTo>
                <a:cubicBezTo>
                  <a:pt x="416" y="116"/>
                  <a:pt x="412" y="113"/>
                  <a:pt x="409" y="116"/>
                </a:cubicBezTo>
                <a:close/>
                <a:moveTo>
                  <a:pt x="709" y="111"/>
                </a:moveTo>
                <a:cubicBezTo>
                  <a:pt x="710" y="109"/>
                  <a:pt x="717" y="109"/>
                  <a:pt x="717" y="109"/>
                </a:cubicBezTo>
                <a:cubicBezTo>
                  <a:pt x="717" y="109"/>
                  <a:pt x="722" y="105"/>
                  <a:pt x="720" y="103"/>
                </a:cubicBezTo>
                <a:cubicBezTo>
                  <a:pt x="718" y="101"/>
                  <a:pt x="713" y="100"/>
                  <a:pt x="711" y="100"/>
                </a:cubicBezTo>
                <a:cubicBezTo>
                  <a:pt x="709" y="99"/>
                  <a:pt x="707" y="101"/>
                  <a:pt x="701" y="101"/>
                </a:cubicBezTo>
                <a:cubicBezTo>
                  <a:pt x="696" y="101"/>
                  <a:pt x="693" y="103"/>
                  <a:pt x="691" y="101"/>
                </a:cubicBezTo>
                <a:cubicBezTo>
                  <a:pt x="689" y="99"/>
                  <a:pt x="681" y="98"/>
                  <a:pt x="680" y="100"/>
                </a:cubicBezTo>
                <a:cubicBezTo>
                  <a:pt x="679" y="101"/>
                  <a:pt x="677" y="101"/>
                  <a:pt x="679" y="105"/>
                </a:cubicBezTo>
                <a:cubicBezTo>
                  <a:pt x="681" y="108"/>
                  <a:pt x="683" y="110"/>
                  <a:pt x="684" y="110"/>
                </a:cubicBezTo>
                <a:cubicBezTo>
                  <a:pt x="686" y="110"/>
                  <a:pt x="692" y="110"/>
                  <a:pt x="693" y="112"/>
                </a:cubicBezTo>
                <a:cubicBezTo>
                  <a:pt x="694" y="114"/>
                  <a:pt x="696" y="116"/>
                  <a:pt x="700" y="114"/>
                </a:cubicBezTo>
                <a:cubicBezTo>
                  <a:pt x="704" y="113"/>
                  <a:pt x="708" y="112"/>
                  <a:pt x="709" y="111"/>
                </a:cubicBezTo>
                <a:close/>
                <a:moveTo>
                  <a:pt x="363" y="61"/>
                </a:moveTo>
                <a:cubicBezTo>
                  <a:pt x="362" y="58"/>
                  <a:pt x="356" y="57"/>
                  <a:pt x="355" y="60"/>
                </a:cubicBezTo>
                <a:cubicBezTo>
                  <a:pt x="353" y="63"/>
                  <a:pt x="365" y="64"/>
                  <a:pt x="363" y="61"/>
                </a:cubicBezTo>
                <a:close/>
                <a:moveTo>
                  <a:pt x="361" y="72"/>
                </a:moveTo>
                <a:cubicBezTo>
                  <a:pt x="364" y="72"/>
                  <a:pt x="369" y="71"/>
                  <a:pt x="371" y="71"/>
                </a:cubicBezTo>
                <a:cubicBezTo>
                  <a:pt x="374" y="71"/>
                  <a:pt x="374" y="67"/>
                  <a:pt x="371" y="67"/>
                </a:cubicBezTo>
                <a:cubicBezTo>
                  <a:pt x="369" y="66"/>
                  <a:pt x="367" y="64"/>
                  <a:pt x="365" y="65"/>
                </a:cubicBezTo>
                <a:cubicBezTo>
                  <a:pt x="362" y="66"/>
                  <a:pt x="355" y="69"/>
                  <a:pt x="355" y="71"/>
                </a:cubicBezTo>
                <a:cubicBezTo>
                  <a:pt x="356" y="71"/>
                  <a:pt x="358" y="73"/>
                  <a:pt x="361" y="72"/>
                </a:cubicBezTo>
                <a:close/>
                <a:moveTo>
                  <a:pt x="349" y="49"/>
                </a:moveTo>
                <a:cubicBezTo>
                  <a:pt x="352" y="51"/>
                  <a:pt x="357" y="53"/>
                  <a:pt x="360" y="54"/>
                </a:cubicBezTo>
                <a:cubicBezTo>
                  <a:pt x="363" y="55"/>
                  <a:pt x="369" y="56"/>
                  <a:pt x="371" y="58"/>
                </a:cubicBezTo>
                <a:cubicBezTo>
                  <a:pt x="374" y="61"/>
                  <a:pt x="380" y="63"/>
                  <a:pt x="380" y="63"/>
                </a:cubicBezTo>
                <a:cubicBezTo>
                  <a:pt x="388" y="64"/>
                  <a:pt x="388" y="64"/>
                  <a:pt x="388" y="64"/>
                </a:cubicBezTo>
                <a:cubicBezTo>
                  <a:pt x="388" y="64"/>
                  <a:pt x="394" y="62"/>
                  <a:pt x="400" y="63"/>
                </a:cubicBezTo>
                <a:cubicBezTo>
                  <a:pt x="406" y="63"/>
                  <a:pt x="414" y="64"/>
                  <a:pt x="419" y="64"/>
                </a:cubicBezTo>
                <a:cubicBezTo>
                  <a:pt x="424" y="64"/>
                  <a:pt x="424" y="62"/>
                  <a:pt x="425" y="61"/>
                </a:cubicBezTo>
                <a:cubicBezTo>
                  <a:pt x="425" y="60"/>
                  <a:pt x="416" y="58"/>
                  <a:pt x="414" y="58"/>
                </a:cubicBezTo>
                <a:cubicBezTo>
                  <a:pt x="412" y="58"/>
                  <a:pt x="399" y="58"/>
                  <a:pt x="395" y="58"/>
                </a:cubicBezTo>
                <a:cubicBezTo>
                  <a:pt x="391" y="58"/>
                  <a:pt x="386" y="58"/>
                  <a:pt x="383" y="58"/>
                </a:cubicBezTo>
                <a:cubicBezTo>
                  <a:pt x="380" y="58"/>
                  <a:pt x="378" y="56"/>
                  <a:pt x="376" y="55"/>
                </a:cubicBezTo>
                <a:cubicBezTo>
                  <a:pt x="374" y="54"/>
                  <a:pt x="368" y="50"/>
                  <a:pt x="365" y="49"/>
                </a:cubicBezTo>
                <a:cubicBezTo>
                  <a:pt x="362" y="49"/>
                  <a:pt x="363" y="49"/>
                  <a:pt x="357" y="47"/>
                </a:cubicBezTo>
                <a:cubicBezTo>
                  <a:pt x="353" y="46"/>
                  <a:pt x="348" y="45"/>
                  <a:pt x="348" y="45"/>
                </a:cubicBezTo>
                <a:cubicBezTo>
                  <a:pt x="348" y="44"/>
                  <a:pt x="346" y="48"/>
                  <a:pt x="349" y="49"/>
                </a:cubicBezTo>
                <a:close/>
                <a:moveTo>
                  <a:pt x="741" y="167"/>
                </a:moveTo>
                <a:cubicBezTo>
                  <a:pt x="744" y="167"/>
                  <a:pt x="747" y="165"/>
                  <a:pt x="750" y="164"/>
                </a:cubicBezTo>
                <a:cubicBezTo>
                  <a:pt x="752" y="163"/>
                  <a:pt x="756" y="161"/>
                  <a:pt x="756" y="157"/>
                </a:cubicBezTo>
                <a:cubicBezTo>
                  <a:pt x="756" y="154"/>
                  <a:pt x="755" y="151"/>
                  <a:pt x="754" y="149"/>
                </a:cubicBezTo>
                <a:cubicBezTo>
                  <a:pt x="752" y="148"/>
                  <a:pt x="750" y="147"/>
                  <a:pt x="747" y="148"/>
                </a:cubicBezTo>
                <a:cubicBezTo>
                  <a:pt x="744" y="148"/>
                  <a:pt x="744" y="152"/>
                  <a:pt x="741" y="152"/>
                </a:cubicBezTo>
                <a:cubicBezTo>
                  <a:pt x="739" y="152"/>
                  <a:pt x="736" y="153"/>
                  <a:pt x="737" y="155"/>
                </a:cubicBezTo>
                <a:cubicBezTo>
                  <a:pt x="738" y="158"/>
                  <a:pt x="739" y="160"/>
                  <a:pt x="737" y="161"/>
                </a:cubicBezTo>
                <a:cubicBezTo>
                  <a:pt x="735" y="162"/>
                  <a:pt x="738" y="167"/>
                  <a:pt x="741" y="167"/>
                </a:cubicBezTo>
                <a:close/>
                <a:moveTo>
                  <a:pt x="1012" y="77"/>
                </a:moveTo>
                <a:cubicBezTo>
                  <a:pt x="1015" y="77"/>
                  <a:pt x="1019" y="78"/>
                  <a:pt x="1024" y="80"/>
                </a:cubicBezTo>
                <a:cubicBezTo>
                  <a:pt x="1028" y="82"/>
                  <a:pt x="1034" y="83"/>
                  <a:pt x="1037" y="80"/>
                </a:cubicBezTo>
                <a:cubicBezTo>
                  <a:pt x="1039" y="78"/>
                  <a:pt x="1037" y="74"/>
                  <a:pt x="1035" y="74"/>
                </a:cubicBezTo>
                <a:cubicBezTo>
                  <a:pt x="1033" y="74"/>
                  <a:pt x="1032" y="71"/>
                  <a:pt x="1037" y="68"/>
                </a:cubicBezTo>
                <a:cubicBezTo>
                  <a:pt x="1042" y="65"/>
                  <a:pt x="1047" y="62"/>
                  <a:pt x="1053" y="61"/>
                </a:cubicBezTo>
                <a:cubicBezTo>
                  <a:pt x="1058" y="60"/>
                  <a:pt x="1071" y="60"/>
                  <a:pt x="1076" y="61"/>
                </a:cubicBezTo>
                <a:cubicBezTo>
                  <a:pt x="1080" y="62"/>
                  <a:pt x="1087" y="56"/>
                  <a:pt x="1089" y="54"/>
                </a:cubicBezTo>
                <a:cubicBezTo>
                  <a:pt x="1091" y="51"/>
                  <a:pt x="1083" y="49"/>
                  <a:pt x="1081" y="52"/>
                </a:cubicBezTo>
                <a:cubicBezTo>
                  <a:pt x="1078" y="55"/>
                  <a:pt x="1068" y="54"/>
                  <a:pt x="1065" y="54"/>
                </a:cubicBezTo>
                <a:cubicBezTo>
                  <a:pt x="1063" y="53"/>
                  <a:pt x="1045" y="57"/>
                  <a:pt x="1041" y="57"/>
                </a:cubicBezTo>
                <a:cubicBezTo>
                  <a:pt x="1037" y="57"/>
                  <a:pt x="1036" y="61"/>
                  <a:pt x="1030" y="63"/>
                </a:cubicBezTo>
                <a:cubicBezTo>
                  <a:pt x="1025" y="66"/>
                  <a:pt x="1018" y="69"/>
                  <a:pt x="1015" y="70"/>
                </a:cubicBezTo>
                <a:cubicBezTo>
                  <a:pt x="1013" y="71"/>
                  <a:pt x="1010" y="76"/>
                  <a:pt x="1012" y="77"/>
                </a:cubicBezTo>
                <a:close/>
                <a:moveTo>
                  <a:pt x="759" y="151"/>
                </a:moveTo>
                <a:cubicBezTo>
                  <a:pt x="763" y="152"/>
                  <a:pt x="771" y="154"/>
                  <a:pt x="768" y="155"/>
                </a:cubicBezTo>
                <a:cubicBezTo>
                  <a:pt x="765" y="157"/>
                  <a:pt x="759" y="161"/>
                  <a:pt x="759" y="163"/>
                </a:cubicBezTo>
                <a:cubicBezTo>
                  <a:pt x="758" y="166"/>
                  <a:pt x="765" y="168"/>
                  <a:pt x="765" y="168"/>
                </a:cubicBezTo>
                <a:cubicBezTo>
                  <a:pt x="765" y="168"/>
                  <a:pt x="763" y="171"/>
                  <a:pt x="765" y="171"/>
                </a:cubicBezTo>
                <a:cubicBezTo>
                  <a:pt x="767" y="172"/>
                  <a:pt x="768" y="169"/>
                  <a:pt x="771" y="169"/>
                </a:cubicBezTo>
                <a:cubicBezTo>
                  <a:pt x="774" y="169"/>
                  <a:pt x="780" y="171"/>
                  <a:pt x="783" y="171"/>
                </a:cubicBezTo>
                <a:cubicBezTo>
                  <a:pt x="786" y="171"/>
                  <a:pt x="791" y="166"/>
                  <a:pt x="791" y="164"/>
                </a:cubicBezTo>
                <a:cubicBezTo>
                  <a:pt x="790" y="161"/>
                  <a:pt x="786" y="157"/>
                  <a:pt x="783" y="155"/>
                </a:cubicBezTo>
                <a:cubicBezTo>
                  <a:pt x="780" y="154"/>
                  <a:pt x="776" y="147"/>
                  <a:pt x="774" y="146"/>
                </a:cubicBezTo>
                <a:cubicBezTo>
                  <a:pt x="771" y="144"/>
                  <a:pt x="776" y="140"/>
                  <a:pt x="773" y="138"/>
                </a:cubicBezTo>
                <a:cubicBezTo>
                  <a:pt x="770" y="135"/>
                  <a:pt x="769" y="135"/>
                  <a:pt x="766" y="133"/>
                </a:cubicBezTo>
                <a:cubicBezTo>
                  <a:pt x="763" y="132"/>
                  <a:pt x="760" y="134"/>
                  <a:pt x="758" y="136"/>
                </a:cubicBezTo>
                <a:cubicBezTo>
                  <a:pt x="756" y="138"/>
                  <a:pt x="754" y="136"/>
                  <a:pt x="752" y="136"/>
                </a:cubicBezTo>
                <a:cubicBezTo>
                  <a:pt x="748" y="137"/>
                  <a:pt x="750" y="141"/>
                  <a:pt x="751" y="143"/>
                </a:cubicBezTo>
                <a:cubicBezTo>
                  <a:pt x="753" y="145"/>
                  <a:pt x="755" y="149"/>
                  <a:pt x="759" y="151"/>
                </a:cubicBezTo>
                <a:close/>
                <a:moveTo>
                  <a:pt x="11" y="161"/>
                </a:moveTo>
                <a:cubicBezTo>
                  <a:pt x="6" y="161"/>
                  <a:pt x="2" y="161"/>
                  <a:pt x="1" y="163"/>
                </a:cubicBezTo>
                <a:cubicBezTo>
                  <a:pt x="0" y="164"/>
                  <a:pt x="5" y="165"/>
                  <a:pt x="8" y="165"/>
                </a:cubicBezTo>
                <a:cubicBezTo>
                  <a:pt x="11" y="165"/>
                  <a:pt x="17" y="163"/>
                  <a:pt x="16" y="163"/>
                </a:cubicBezTo>
                <a:cubicBezTo>
                  <a:pt x="15" y="163"/>
                  <a:pt x="11" y="161"/>
                  <a:pt x="11" y="161"/>
                </a:cubicBezTo>
                <a:close/>
                <a:moveTo>
                  <a:pt x="337" y="68"/>
                </a:moveTo>
                <a:cubicBezTo>
                  <a:pt x="335" y="69"/>
                  <a:pt x="330" y="67"/>
                  <a:pt x="327" y="68"/>
                </a:cubicBezTo>
                <a:cubicBezTo>
                  <a:pt x="325" y="69"/>
                  <a:pt x="326" y="73"/>
                  <a:pt x="329" y="73"/>
                </a:cubicBezTo>
                <a:cubicBezTo>
                  <a:pt x="332" y="74"/>
                  <a:pt x="336" y="72"/>
                  <a:pt x="337" y="73"/>
                </a:cubicBezTo>
                <a:cubicBezTo>
                  <a:pt x="337" y="75"/>
                  <a:pt x="339" y="81"/>
                  <a:pt x="344" y="79"/>
                </a:cubicBezTo>
                <a:cubicBezTo>
                  <a:pt x="348" y="77"/>
                  <a:pt x="348" y="75"/>
                  <a:pt x="349" y="75"/>
                </a:cubicBezTo>
                <a:cubicBezTo>
                  <a:pt x="351" y="74"/>
                  <a:pt x="349" y="69"/>
                  <a:pt x="347" y="68"/>
                </a:cubicBezTo>
                <a:cubicBezTo>
                  <a:pt x="345" y="66"/>
                  <a:pt x="338" y="67"/>
                  <a:pt x="337" y="68"/>
                </a:cubicBezTo>
                <a:close/>
                <a:moveTo>
                  <a:pt x="34" y="158"/>
                </a:moveTo>
                <a:cubicBezTo>
                  <a:pt x="30" y="159"/>
                  <a:pt x="26" y="161"/>
                  <a:pt x="29" y="162"/>
                </a:cubicBezTo>
                <a:cubicBezTo>
                  <a:pt x="32" y="163"/>
                  <a:pt x="39" y="161"/>
                  <a:pt x="39" y="160"/>
                </a:cubicBezTo>
                <a:cubicBezTo>
                  <a:pt x="40" y="159"/>
                  <a:pt x="41" y="153"/>
                  <a:pt x="40" y="153"/>
                </a:cubicBezTo>
                <a:cubicBezTo>
                  <a:pt x="36" y="151"/>
                  <a:pt x="38" y="158"/>
                  <a:pt x="34" y="158"/>
                </a:cubicBezTo>
                <a:close/>
                <a:moveTo>
                  <a:pt x="278" y="50"/>
                </a:moveTo>
                <a:cubicBezTo>
                  <a:pt x="280" y="50"/>
                  <a:pt x="285" y="49"/>
                  <a:pt x="287" y="50"/>
                </a:cubicBezTo>
                <a:cubicBezTo>
                  <a:pt x="288" y="51"/>
                  <a:pt x="292" y="50"/>
                  <a:pt x="292" y="49"/>
                </a:cubicBezTo>
                <a:cubicBezTo>
                  <a:pt x="292" y="48"/>
                  <a:pt x="293" y="43"/>
                  <a:pt x="290" y="42"/>
                </a:cubicBezTo>
                <a:cubicBezTo>
                  <a:pt x="287" y="42"/>
                  <a:pt x="283" y="45"/>
                  <a:pt x="278" y="47"/>
                </a:cubicBezTo>
                <a:cubicBezTo>
                  <a:pt x="275" y="48"/>
                  <a:pt x="276" y="50"/>
                  <a:pt x="278" y="50"/>
                </a:cubicBezTo>
                <a:close/>
                <a:moveTo>
                  <a:pt x="241" y="58"/>
                </a:moveTo>
                <a:cubicBezTo>
                  <a:pt x="244" y="58"/>
                  <a:pt x="250" y="58"/>
                  <a:pt x="251" y="58"/>
                </a:cubicBezTo>
                <a:cubicBezTo>
                  <a:pt x="253" y="57"/>
                  <a:pt x="260" y="55"/>
                  <a:pt x="260" y="57"/>
                </a:cubicBezTo>
                <a:cubicBezTo>
                  <a:pt x="260" y="60"/>
                  <a:pt x="263" y="63"/>
                  <a:pt x="265" y="63"/>
                </a:cubicBezTo>
                <a:cubicBezTo>
                  <a:pt x="267" y="62"/>
                  <a:pt x="270" y="59"/>
                  <a:pt x="272" y="60"/>
                </a:cubicBezTo>
                <a:cubicBezTo>
                  <a:pt x="274" y="62"/>
                  <a:pt x="274" y="65"/>
                  <a:pt x="276" y="65"/>
                </a:cubicBezTo>
                <a:cubicBezTo>
                  <a:pt x="277" y="66"/>
                  <a:pt x="282" y="66"/>
                  <a:pt x="284" y="65"/>
                </a:cubicBezTo>
                <a:cubicBezTo>
                  <a:pt x="287" y="65"/>
                  <a:pt x="293" y="65"/>
                  <a:pt x="296" y="65"/>
                </a:cubicBezTo>
                <a:cubicBezTo>
                  <a:pt x="299" y="66"/>
                  <a:pt x="307" y="67"/>
                  <a:pt x="307" y="66"/>
                </a:cubicBezTo>
                <a:cubicBezTo>
                  <a:pt x="308" y="64"/>
                  <a:pt x="310" y="64"/>
                  <a:pt x="311" y="62"/>
                </a:cubicBezTo>
                <a:cubicBezTo>
                  <a:pt x="311" y="61"/>
                  <a:pt x="312" y="56"/>
                  <a:pt x="312" y="56"/>
                </a:cubicBezTo>
                <a:cubicBezTo>
                  <a:pt x="312" y="56"/>
                  <a:pt x="311" y="53"/>
                  <a:pt x="308" y="54"/>
                </a:cubicBezTo>
                <a:cubicBezTo>
                  <a:pt x="306" y="56"/>
                  <a:pt x="305" y="56"/>
                  <a:pt x="303" y="56"/>
                </a:cubicBezTo>
                <a:cubicBezTo>
                  <a:pt x="300" y="55"/>
                  <a:pt x="300" y="51"/>
                  <a:pt x="296" y="52"/>
                </a:cubicBezTo>
                <a:cubicBezTo>
                  <a:pt x="292" y="53"/>
                  <a:pt x="292" y="55"/>
                  <a:pt x="290" y="56"/>
                </a:cubicBezTo>
                <a:cubicBezTo>
                  <a:pt x="289" y="57"/>
                  <a:pt x="286" y="58"/>
                  <a:pt x="285" y="57"/>
                </a:cubicBezTo>
                <a:cubicBezTo>
                  <a:pt x="284" y="57"/>
                  <a:pt x="278" y="54"/>
                  <a:pt x="278" y="54"/>
                </a:cubicBezTo>
                <a:cubicBezTo>
                  <a:pt x="278" y="54"/>
                  <a:pt x="266" y="53"/>
                  <a:pt x="266" y="52"/>
                </a:cubicBezTo>
                <a:cubicBezTo>
                  <a:pt x="265" y="50"/>
                  <a:pt x="263" y="48"/>
                  <a:pt x="258" y="48"/>
                </a:cubicBezTo>
                <a:cubicBezTo>
                  <a:pt x="252" y="49"/>
                  <a:pt x="243" y="52"/>
                  <a:pt x="241" y="52"/>
                </a:cubicBezTo>
                <a:cubicBezTo>
                  <a:pt x="240" y="52"/>
                  <a:pt x="243" y="55"/>
                  <a:pt x="241" y="55"/>
                </a:cubicBezTo>
                <a:cubicBezTo>
                  <a:pt x="239" y="55"/>
                  <a:pt x="236" y="55"/>
                  <a:pt x="235" y="57"/>
                </a:cubicBezTo>
                <a:cubicBezTo>
                  <a:pt x="235" y="59"/>
                  <a:pt x="238" y="58"/>
                  <a:pt x="241" y="58"/>
                </a:cubicBezTo>
                <a:close/>
                <a:moveTo>
                  <a:pt x="317" y="47"/>
                </a:moveTo>
                <a:cubicBezTo>
                  <a:pt x="321" y="47"/>
                  <a:pt x="327" y="45"/>
                  <a:pt x="328" y="46"/>
                </a:cubicBezTo>
                <a:cubicBezTo>
                  <a:pt x="328" y="48"/>
                  <a:pt x="327" y="49"/>
                  <a:pt x="331" y="49"/>
                </a:cubicBezTo>
                <a:cubicBezTo>
                  <a:pt x="334" y="50"/>
                  <a:pt x="336" y="50"/>
                  <a:pt x="338" y="50"/>
                </a:cubicBezTo>
                <a:cubicBezTo>
                  <a:pt x="340" y="50"/>
                  <a:pt x="339" y="47"/>
                  <a:pt x="337" y="45"/>
                </a:cubicBezTo>
                <a:cubicBezTo>
                  <a:pt x="336" y="42"/>
                  <a:pt x="336" y="43"/>
                  <a:pt x="332" y="41"/>
                </a:cubicBezTo>
                <a:cubicBezTo>
                  <a:pt x="327" y="40"/>
                  <a:pt x="323" y="40"/>
                  <a:pt x="320" y="40"/>
                </a:cubicBezTo>
                <a:cubicBezTo>
                  <a:pt x="316" y="41"/>
                  <a:pt x="313" y="40"/>
                  <a:pt x="312" y="43"/>
                </a:cubicBezTo>
                <a:cubicBezTo>
                  <a:pt x="312" y="45"/>
                  <a:pt x="314" y="47"/>
                  <a:pt x="317" y="47"/>
                </a:cubicBezTo>
                <a:close/>
                <a:moveTo>
                  <a:pt x="317" y="55"/>
                </a:moveTo>
                <a:cubicBezTo>
                  <a:pt x="316" y="57"/>
                  <a:pt x="317" y="62"/>
                  <a:pt x="317" y="62"/>
                </a:cubicBezTo>
                <a:cubicBezTo>
                  <a:pt x="316" y="63"/>
                  <a:pt x="317" y="65"/>
                  <a:pt x="319" y="65"/>
                </a:cubicBezTo>
                <a:cubicBezTo>
                  <a:pt x="321" y="64"/>
                  <a:pt x="322" y="59"/>
                  <a:pt x="324" y="59"/>
                </a:cubicBezTo>
                <a:cubicBezTo>
                  <a:pt x="325" y="59"/>
                  <a:pt x="333" y="57"/>
                  <a:pt x="334" y="60"/>
                </a:cubicBezTo>
                <a:cubicBezTo>
                  <a:pt x="335" y="63"/>
                  <a:pt x="335" y="62"/>
                  <a:pt x="339" y="62"/>
                </a:cubicBezTo>
                <a:cubicBezTo>
                  <a:pt x="342" y="62"/>
                  <a:pt x="345" y="59"/>
                  <a:pt x="346" y="57"/>
                </a:cubicBezTo>
                <a:cubicBezTo>
                  <a:pt x="346" y="56"/>
                  <a:pt x="344" y="53"/>
                  <a:pt x="339" y="54"/>
                </a:cubicBezTo>
                <a:cubicBezTo>
                  <a:pt x="334" y="54"/>
                  <a:pt x="320" y="53"/>
                  <a:pt x="317" y="55"/>
                </a:cubicBezTo>
                <a:close/>
                <a:moveTo>
                  <a:pt x="1527" y="494"/>
                </a:moveTo>
                <a:cubicBezTo>
                  <a:pt x="1527" y="492"/>
                  <a:pt x="1526" y="490"/>
                  <a:pt x="1519" y="488"/>
                </a:cubicBezTo>
                <a:cubicBezTo>
                  <a:pt x="1512" y="486"/>
                  <a:pt x="1517" y="489"/>
                  <a:pt x="1519" y="493"/>
                </a:cubicBezTo>
                <a:cubicBezTo>
                  <a:pt x="1521" y="496"/>
                  <a:pt x="1526" y="498"/>
                  <a:pt x="1527" y="494"/>
                </a:cubicBezTo>
                <a:close/>
                <a:moveTo>
                  <a:pt x="1423" y="198"/>
                </a:moveTo>
                <a:cubicBezTo>
                  <a:pt x="1421" y="198"/>
                  <a:pt x="1419" y="194"/>
                  <a:pt x="1416" y="194"/>
                </a:cubicBezTo>
                <a:cubicBezTo>
                  <a:pt x="1413" y="195"/>
                  <a:pt x="1412" y="199"/>
                  <a:pt x="1412" y="200"/>
                </a:cubicBezTo>
                <a:cubicBezTo>
                  <a:pt x="1412" y="201"/>
                  <a:pt x="1401" y="203"/>
                  <a:pt x="1405" y="206"/>
                </a:cubicBezTo>
                <a:cubicBezTo>
                  <a:pt x="1408" y="209"/>
                  <a:pt x="1412" y="207"/>
                  <a:pt x="1417" y="207"/>
                </a:cubicBezTo>
                <a:cubicBezTo>
                  <a:pt x="1422" y="206"/>
                  <a:pt x="1427" y="205"/>
                  <a:pt x="1427" y="205"/>
                </a:cubicBezTo>
                <a:cubicBezTo>
                  <a:pt x="1427" y="205"/>
                  <a:pt x="1435" y="205"/>
                  <a:pt x="1434" y="202"/>
                </a:cubicBezTo>
                <a:cubicBezTo>
                  <a:pt x="1433" y="198"/>
                  <a:pt x="1424" y="197"/>
                  <a:pt x="1423" y="198"/>
                </a:cubicBezTo>
                <a:close/>
                <a:moveTo>
                  <a:pt x="1402" y="428"/>
                </a:moveTo>
                <a:cubicBezTo>
                  <a:pt x="1399" y="428"/>
                  <a:pt x="1396" y="432"/>
                  <a:pt x="1398" y="432"/>
                </a:cubicBezTo>
                <a:cubicBezTo>
                  <a:pt x="1400" y="432"/>
                  <a:pt x="1407" y="431"/>
                  <a:pt x="1407" y="432"/>
                </a:cubicBezTo>
                <a:cubicBezTo>
                  <a:pt x="1408" y="433"/>
                  <a:pt x="1412" y="440"/>
                  <a:pt x="1415" y="440"/>
                </a:cubicBezTo>
                <a:cubicBezTo>
                  <a:pt x="1419" y="440"/>
                  <a:pt x="1421" y="433"/>
                  <a:pt x="1423" y="431"/>
                </a:cubicBezTo>
                <a:cubicBezTo>
                  <a:pt x="1425" y="429"/>
                  <a:pt x="1433" y="428"/>
                  <a:pt x="1433" y="431"/>
                </a:cubicBezTo>
                <a:cubicBezTo>
                  <a:pt x="1434" y="435"/>
                  <a:pt x="1437" y="438"/>
                  <a:pt x="1441" y="440"/>
                </a:cubicBezTo>
                <a:cubicBezTo>
                  <a:pt x="1446" y="443"/>
                  <a:pt x="1451" y="445"/>
                  <a:pt x="1451" y="443"/>
                </a:cubicBezTo>
                <a:cubicBezTo>
                  <a:pt x="1452" y="441"/>
                  <a:pt x="1449" y="434"/>
                  <a:pt x="1446" y="433"/>
                </a:cubicBezTo>
                <a:cubicBezTo>
                  <a:pt x="1443" y="432"/>
                  <a:pt x="1438" y="425"/>
                  <a:pt x="1438" y="423"/>
                </a:cubicBezTo>
                <a:cubicBezTo>
                  <a:pt x="1438" y="420"/>
                  <a:pt x="1433" y="419"/>
                  <a:pt x="1431" y="417"/>
                </a:cubicBezTo>
                <a:cubicBezTo>
                  <a:pt x="1429" y="415"/>
                  <a:pt x="1427" y="410"/>
                  <a:pt x="1421" y="409"/>
                </a:cubicBezTo>
                <a:cubicBezTo>
                  <a:pt x="1415" y="408"/>
                  <a:pt x="1414" y="406"/>
                  <a:pt x="1408" y="403"/>
                </a:cubicBezTo>
                <a:cubicBezTo>
                  <a:pt x="1402" y="400"/>
                  <a:pt x="1388" y="400"/>
                  <a:pt x="1388" y="402"/>
                </a:cubicBezTo>
                <a:cubicBezTo>
                  <a:pt x="1387" y="404"/>
                  <a:pt x="1388" y="402"/>
                  <a:pt x="1383" y="400"/>
                </a:cubicBezTo>
                <a:cubicBezTo>
                  <a:pt x="1379" y="399"/>
                  <a:pt x="1375" y="400"/>
                  <a:pt x="1374" y="398"/>
                </a:cubicBezTo>
                <a:cubicBezTo>
                  <a:pt x="1373" y="395"/>
                  <a:pt x="1370" y="394"/>
                  <a:pt x="1367" y="398"/>
                </a:cubicBezTo>
                <a:cubicBezTo>
                  <a:pt x="1364" y="400"/>
                  <a:pt x="1363" y="401"/>
                  <a:pt x="1369" y="402"/>
                </a:cubicBezTo>
                <a:cubicBezTo>
                  <a:pt x="1376" y="403"/>
                  <a:pt x="1377" y="403"/>
                  <a:pt x="1375" y="406"/>
                </a:cubicBezTo>
                <a:cubicBezTo>
                  <a:pt x="1372" y="409"/>
                  <a:pt x="1370" y="413"/>
                  <a:pt x="1373" y="413"/>
                </a:cubicBezTo>
                <a:cubicBezTo>
                  <a:pt x="1375" y="413"/>
                  <a:pt x="1382" y="412"/>
                  <a:pt x="1382" y="413"/>
                </a:cubicBezTo>
                <a:cubicBezTo>
                  <a:pt x="1383" y="415"/>
                  <a:pt x="1381" y="415"/>
                  <a:pt x="1388" y="416"/>
                </a:cubicBezTo>
                <a:cubicBezTo>
                  <a:pt x="1396" y="417"/>
                  <a:pt x="1398" y="420"/>
                  <a:pt x="1399" y="421"/>
                </a:cubicBezTo>
                <a:cubicBezTo>
                  <a:pt x="1401" y="423"/>
                  <a:pt x="1405" y="428"/>
                  <a:pt x="1402" y="428"/>
                </a:cubicBezTo>
                <a:close/>
                <a:moveTo>
                  <a:pt x="1398" y="231"/>
                </a:moveTo>
                <a:cubicBezTo>
                  <a:pt x="1396" y="231"/>
                  <a:pt x="1388" y="234"/>
                  <a:pt x="1386" y="236"/>
                </a:cubicBezTo>
                <a:cubicBezTo>
                  <a:pt x="1384" y="238"/>
                  <a:pt x="1373" y="234"/>
                  <a:pt x="1371" y="236"/>
                </a:cubicBezTo>
                <a:cubicBezTo>
                  <a:pt x="1370" y="238"/>
                  <a:pt x="1367" y="240"/>
                  <a:pt x="1365" y="242"/>
                </a:cubicBezTo>
                <a:cubicBezTo>
                  <a:pt x="1363" y="243"/>
                  <a:pt x="1358" y="242"/>
                  <a:pt x="1359" y="247"/>
                </a:cubicBezTo>
                <a:cubicBezTo>
                  <a:pt x="1360" y="251"/>
                  <a:pt x="1363" y="255"/>
                  <a:pt x="1365" y="255"/>
                </a:cubicBezTo>
                <a:cubicBezTo>
                  <a:pt x="1367" y="255"/>
                  <a:pt x="1370" y="254"/>
                  <a:pt x="1370" y="250"/>
                </a:cubicBezTo>
                <a:cubicBezTo>
                  <a:pt x="1370" y="245"/>
                  <a:pt x="1376" y="250"/>
                  <a:pt x="1378" y="249"/>
                </a:cubicBezTo>
                <a:cubicBezTo>
                  <a:pt x="1381" y="249"/>
                  <a:pt x="1382" y="246"/>
                  <a:pt x="1384" y="243"/>
                </a:cubicBezTo>
                <a:cubicBezTo>
                  <a:pt x="1384" y="243"/>
                  <a:pt x="1384" y="243"/>
                  <a:pt x="1384" y="242"/>
                </a:cubicBezTo>
                <a:cubicBezTo>
                  <a:pt x="1384" y="243"/>
                  <a:pt x="1384" y="245"/>
                  <a:pt x="1387" y="246"/>
                </a:cubicBezTo>
                <a:cubicBezTo>
                  <a:pt x="1391" y="247"/>
                  <a:pt x="1393" y="244"/>
                  <a:pt x="1393" y="243"/>
                </a:cubicBezTo>
                <a:cubicBezTo>
                  <a:pt x="1393" y="242"/>
                  <a:pt x="1401" y="240"/>
                  <a:pt x="1402" y="239"/>
                </a:cubicBezTo>
                <a:cubicBezTo>
                  <a:pt x="1404" y="238"/>
                  <a:pt x="1410" y="236"/>
                  <a:pt x="1410" y="234"/>
                </a:cubicBezTo>
                <a:cubicBezTo>
                  <a:pt x="1411" y="233"/>
                  <a:pt x="1410" y="224"/>
                  <a:pt x="1412" y="223"/>
                </a:cubicBezTo>
                <a:cubicBezTo>
                  <a:pt x="1414" y="222"/>
                  <a:pt x="1417" y="222"/>
                  <a:pt x="1414" y="217"/>
                </a:cubicBezTo>
                <a:cubicBezTo>
                  <a:pt x="1411" y="212"/>
                  <a:pt x="1411" y="207"/>
                  <a:pt x="1407" y="209"/>
                </a:cubicBezTo>
                <a:cubicBezTo>
                  <a:pt x="1404" y="211"/>
                  <a:pt x="1406" y="217"/>
                  <a:pt x="1404" y="222"/>
                </a:cubicBezTo>
                <a:cubicBezTo>
                  <a:pt x="1401" y="227"/>
                  <a:pt x="1399" y="231"/>
                  <a:pt x="1398" y="231"/>
                </a:cubicBezTo>
                <a:close/>
                <a:moveTo>
                  <a:pt x="1523" y="126"/>
                </a:moveTo>
                <a:cubicBezTo>
                  <a:pt x="1534" y="126"/>
                  <a:pt x="1530" y="127"/>
                  <a:pt x="1539" y="127"/>
                </a:cubicBezTo>
                <a:cubicBezTo>
                  <a:pt x="1549" y="126"/>
                  <a:pt x="1552" y="122"/>
                  <a:pt x="1561" y="119"/>
                </a:cubicBezTo>
                <a:cubicBezTo>
                  <a:pt x="1569" y="117"/>
                  <a:pt x="1576" y="116"/>
                  <a:pt x="1579" y="117"/>
                </a:cubicBezTo>
                <a:cubicBezTo>
                  <a:pt x="1581" y="118"/>
                  <a:pt x="1586" y="117"/>
                  <a:pt x="1583" y="115"/>
                </a:cubicBezTo>
                <a:cubicBezTo>
                  <a:pt x="1580" y="112"/>
                  <a:pt x="1574" y="108"/>
                  <a:pt x="1577" y="107"/>
                </a:cubicBezTo>
                <a:cubicBezTo>
                  <a:pt x="1580" y="107"/>
                  <a:pt x="1583" y="106"/>
                  <a:pt x="1584" y="103"/>
                </a:cubicBezTo>
                <a:cubicBezTo>
                  <a:pt x="1586" y="100"/>
                  <a:pt x="1580" y="95"/>
                  <a:pt x="1583" y="92"/>
                </a:cubicBezTo>
                <a:cubicBezTo>
                  <a:pt x="1586" y="89"/>
                  <a:pt x="1581" y="85"/>
                  <a:pt x="1577" y="84"/>
                </a:cubicBezTo>
                <a:cubicBezTo>
                  <a:pt x="1573" y="83"/>
                  <a:pt x="1559" y="85"/>
                  <a:pt x="1556" y="83"/>
                </a:cubicBezTo>
                <a:cubicBezTo>
                  <a:pt x="1553" y="82"/>
                  <a:pt x="1548" y="80"/>
                  <a:pt x="1546" y="81"/>
                </a:cubicBezTo>
                <a:cubicBezTo>
                  <a:pt x="1545" y="82"/>
                  <a:pt x="1541" y="88"/>
                  <a:pt x="1541" y="88"/>
                </a:cubicBezTo>
                <a:cubicBezTo>
                  <a:pt x="1541" y="88"/>
                  <a:pt x="1539" y="89"/>
                  <a:pt x="1536" y="86"/>
                </a:cubicBezTo>
                <a:cubicBezTo>
                  <a:pt x="1534" y="82"/>
                  <a:pt x="1522" y="83"/>
                  <a:pt x="1518" y="83"/>
                </a:cubicBezTo>
                <a:cubicBezTo>
                  <a:pt x="1514" y="83"/>
                  <a:pt x="1510" y="83"/>
                  <a:pt x="1506" y="84"/>
                </a:cubicBezTo>
                <a:cubicBezTo>
                  <a:pt x="1502" y="84"/>
                  <a:pt x="1499" y="85"/>
                  <a:pt x="1496" y="83"/>
                </a:cubicBezTo>
                <a:cubicBezTo>
                  <a:pt x="1493" y="80"/>
                  <a:pt x="1489" y="79"/>
                  <a:pt x="1488" y="78"/>
                </a:cubicBezTo>
                <a:cubicBezTo>
                  <a:pt x="1486" y="77"/>
                  <a:pt x="1478" y="77"/>
                  <a:pt x="1471" y="77"/>
                </a:cubicBezTo>
                <a:cubicBezTo>
                  <a:pt x="1465" y="78"/>
                  <a:pt x="1458" y="78"/>
                  <a:pt x="1458" y="78"/>
                </a:cubicBezTo>
                <a:cubicBezTo>
                  <a:pt x="1458" y="78"/>
                  <a:pt x="1455" y="77"/>
                  <a:pt x="1451" y="74"/>
                </a:cubicBezTo>
                <a:cubicBezTo>
                  <a:pt x="1446" y="72"/>
                  <a:pt x="1442" y="70"/>
                  <a:pt x="1440" y="70"/>
                </a:cubicBezTo>
                <a:cubicBezTo>
                  <a:pt x="1439" y="70"/>
                  <a:pt x="1427" y="72"/>
                  <a:pt x="1424" y="70"/>
                </a:cubicBezTo>
                <a:cubicBezTo>
                  <a:pt x="1422" y="68"/>
                  <a:pt x="1419" y="67"/>
                  <a:pt x="1417" y="67"/>
                </a:cubicBezTo>
                <a:cubicBezTo>
                  <a:pt x="1415" y="67"/>
                  <a:pt x="1414" y="64"/>
                  <a:pt x="1416" y="64"/>
                </a:cubicBezTo>
                <a:cubicBezTo>
                  <a:pt x="1418" y="64"/>
                  <a:pt x="1429" y="61"/>
                  <a:pt x="1429" y="61"/>
                </a:cubicBezTo>
                <a:cubicBezTo>
                  <a:pt x="1429" y="61"/>
                  <a:pt x="1426" y="57"/>
                  <a:pt x="1422" y="57"/>
                </a:cubicBezTo>
                <a:cubicBezTo>
                  <a:pt x="1418" y="57"/>
                  <a:pt x="1412" y="55"/>
                  <a:pt x="1410" y="55"/>
                </a:cubicBezTo>
                <a:cubicBezTo>
                  <a:pt x="1408" y="55"/>
                  <a:pt x="1409" y="57"/>
                  <a:pt x="1405" y="56"/>
                </a:cubicBezTo>
                <a:cubicBezTo>
                  <a:pt x="1402" y="55"/>
                  <a:pt x="1398" y="54"/>
                  <a:pt x="1396" y="55"/>
                </a:cubicBezTo>
                <a:cubicBezTo>
                  <a:pt x="1393" y="57"/>
                  <a:pt x="1388" y="59"/>
                  <a:pt x="1394" y="60"/>
                </a:cubicBezTo>
                <a:cubicBezTo>
                  <a:pt x="1399" y="62"/>
                  <a:pt x="1405" y="60"/>
                  <a:pt x="1406" y="63"/>
                </a:cubicBezTo>
                <a:cubicBezTo>
                  <a:pt x="1408" y="65"/>
                  <a:pt x="1406" y="66"/>
                  <a:pt x="1406" y="68"/>
                </a:cubicBezTo>
                <a:cubicBezTo>
                  <a:pt x="1406" y="69"/>
                  <a:pt x="1403" y="73"/>
                  <a:pt x="1401" y="74"/>
                </a:cubicBezTo>
                <a:cubicBezTo>
                  <a:pt x="1399" y="75"/>
                  <a:pt x="1397" y="73"/>
                  <a:pt x="1393" y="75"/>
                </a:cubicBezTo>
                <a:cubicBezTo>
                  <a:pt x="1390" y="77"/>
                  <a:pt x="1380" y="75"/>
                  <a:pt x="1379" y="76"/>
                </a:cubicBezTo>
                <a:cubicBezTo>
                  <a:pt x="1378" y="77"/>
                  <a:pt x="1376" y="73"/>
                  <a:pt x="1374" y="74"/>
                </a:cubicBezTo>
                <a:cubicBezTo>
                  <a:pt x="1372" y="75"/>
                  <a:pt x="1367" y="80"/>
                  <a:pt x="1364" y="79"/>
                </a:cubicBezTo>
                <a:cubicBezTo>
                  <a:pt x="1362" y="79"/>
                  <a:pt x="1358" y="76"/>
                  <a:pt x="1358" y="73"/>
                </a:cubicBezTo>
                <a:cubicBezTo>
                  <a:pt x="1358" y="70"/>
                  <a:pt x="1357" y="66"/>
                  <a:pt x="1356" y="66"/>
                </a:cubicBezTo>
                <a:cubicBezTo>
                  <a:pt x="1355" y="65"/>
                  <a:pt x="1346" y="65"/>
                  <a:pt x="1343" y="65"/>
                </a:cubicBezTo>
                <a:cubicBezTo>
                  <a:pt x="1340" y="65"/>
                  <a:pt x="1331" y="66"/>
                  <a:pt x="1329" y="68"/>
                </a:cubicBezTo>
                <a:cubicBezTo>
                  <a:pt x="1328" y="69"/>
                  <a:pt x="1324" y="70"/>
                  <a:pt x="1321" y="70"/>
                </a:cubicBezTo>
                <a:cubicBezTo>
                  <a:pt x="1318" y="70"/>
                  <a:pt x="1316" y="68"/>
                  <a:pt x="1310" y="67"/>
                </a:cubicBezTo>
                <a:cubicBezTo>
                  <a:pt x="1305" y="66"/>
                  <a:pt x="1292" y="66"/>
                  <a:pt x="1291" y="66"/>
                </a:cubicBezTo>
                <a:cubicBezTo>
                  <a:pt x="1289" y="66"/>
                  <a:pt x="1284" y="65"/>
                  <a:pt x="1286" y="64"/>
                </a:cubicBezTo>
                <a:cubicBezTo>
                  <a:pt x="1288" y="62"/>
                  <a:pt x="1294" y="57"/>
                  <a:pt x="1290" y="55"/>
                </a:cubicBezTo>
                <a:cubicBezTo>
                  <a:pt x="1287" y="53"/>
                  <a:pt x="1279" y="53"/>
                  <a:pt x="1276" y="52"/>
                </a:cubicBezTo>
                <a:cubicBezTo>
                  <a:pt x="1273" y="52"/>
                  <a:pt x="1269" y="51"/>
                  <a:pt x="1264" y="52"/>
                </a:cubicBezTo>
                <a:cubicBezTo>
                  <a:pt x="1259" y="53"/>
                  <a:pt x="1258" y="55"/>
                  <a:pt x="1255" y="53"/>
                </a:cubicBezTo>
                <a:cubicBezTo>
                  <a:pt x="1253" y="51"/>
                  <a:pt x="1261" y="54"/>
                  <a:pt x="1253" y="51"/>
                </a:cubicBezTo>
                <a:cubicBezTo>
                  <a:pt x="1245" y="48"/>
                  <a:pt x="1241" y="48"/>
                  <a:pt x="1239" y="49"/>
                </a:cubicBezTo>
                <a:cubicBezTo>
                  <a:pt x="1237" y="50"/>
                  <a:pt x="1239" y="50"/>
                  <a:pt x="1233" y="52"/>
                </a:cubicBezTo>
                <a:cubicBezTo>
                  <a:pt x="1227" y="54"/>
                  <a:pt x="1224" y="55"/>
                  <a:pt x="1222" y="56"/>
                </a:cubicBezTo>
                <a:cubicBezTo>
                  <a:pt x="1221" y="56"/>
                  <a:pt x="1211" y="54"/>
                  <a:pt x="1210" y="53"/>
                </a:cubicBezTo>
                <a:cubicBezTo>
                  <a:pt x="1209" y="52"/>
                  <a:pt x="1205" y="54"/>
                  <a:pt x="1201" y="55"/>
                </a:cubicBezTo>
                <a:cubicBezTo>
                  <a:pt x="1197" y="57"/>
                  <a:pt x="1195" y="59"/>
                  <a:pt x="1191" y="58"/>
                </a:cubicBezTo>
                <a:cubicBezTo>
                  <a:pt x="1187" y="57"/>
                  <a:pt x="1181" y="57"/>
                  <a:pt x="1177" y="59"/>
                </a:cubicBezTo>
                <a:cubicBezTo>
                  <a:pt x="1174" y="60"/>
                  <a:pt x="1171" y="60"/>
                  <a:pt x="1167" y="63"/>
                </a:cubicBezTo>
                <a:cubicBezTo>
                  <a:pt x="1163" y="66"/>
                  <a:pt x="1156" y="67"/>
                  <a:pt x="1156" y="67"/>
                </a:cubicBezTo>
                <a:cubicBezTo>
                  <a:pt x="1156" y="67"/>
                  <a:pt x="1150" y="67"/>
                  <a:pt x="1146" y="67"/>
                </a:cubicBezTo>
                <a:cubicBezTo>
                  <a:pt x="1143" y="67"/>
                  <a:pt x="1138" y="67"/>
                  <a:pt x="1141" y="69"/>
                </a:cubicBezTo>
                <a:cubicBezTo>
                  <a:pt x="1144" y="72"/>
                  <a:pt x="1153" y="75"/>
                  <a:pt x="1155" y="76"/>
                </a:cubicBezTo>
                <a:cubicBezTo>
                  <a:pt x="1156" y="78"/>
                  <a:pt x="1157" y="82"/>
                  <a:pt x="1155" y="83"/>
                </a:cubicBezTo>
                <a:cubicBezTo>
                  <a:pt x="1153" y="85"/>
                  <a:pt x="1150" y="84"/>
                  <a:pt x="1150" y="81"/>
                </a:cubicBezTo>
                <a:cubicBezTo>
                  <a:pt x="1150" y="77"/>
                  <a:pt x="1149" y="77"/>
                  <a:pt x="1145" y="76"/>
                </a:cubicBezTo>
                <a:cubicBezTo>
                  <a:pt x="1140" y="74"/>
                  <a:pt x="1141" y="75"/>
                  <a:pt x="1137" y="72"/>
                </a:cubicBezTo>
                <a:cubicBezTo>
                  <a:pt x="1133" y="68"/>
                  <a:pt x="1129" y="69"/>
                  <a:pt x="1127" y="71"/>
                </a:cubicBezTo>
                <a:cubicBezTo>
                  <a:pt x="1125" y="73"/>
                  <a:pt x="1126" y="78"/>
                  <a:pt x="1124" y="78"/>
                </a:cubicBezTo>
                <a:cubicBezTo>
                  <a:pt x="1122" y="79"/>
                  <a:pt x="1119" y="80"/>
                  <a:pt x="1119" y="77"/>
                </a:cubicBezTo>
                <a:cubicBezTo>
                  <a:pt x="1118" y="73"/>
                  <a:pt x="1118" y="67"/>
                  <a:pt x="1116" y="71"/>
                </a:cubicBezTo>
                <a:cubicBezTo>
                  <a:pt x="1113" y="74"/>
                  <a:pt x="1112" y="74"/>
                  <a:pt x="1112" y="76"/>
                </a:cubicBezTo>
                <a:cubicBezTo>
                  <a:pt x="1112" y="78"/>
                  <a:pt x="1114" y="80"/>
                  <a:pt x="1113" y="83"/>
                </a:cubicBezTo>
                <a:cubicBezTo>
                  <a:pt x="1113" y="87"/>
                  <a:pt x="1113" y="89"/>
                  <a:pt x="1114" y="89"/>
                </a:cubicBezTo>
                <a:cubicBezTo>
                  <a:pt x="1115" y="89"/>
                  <a:pt x="1117" y="86"/>
                  <a:pt x="1121" y="85"/>
                </a:cubicBezTo>
                <a:cubicBezTo>
                  <a:pt x="1124" y="84"/>
                  <a:pt x="1130" y="82"/>
                  <a:pt x="1131" y="86"/>
                </a:cubicBezTo>
                <a:cubicBezTo>
                  <a:pt x="1131" y="89"/>
                  <a:pt x="1135" y="90"/>
                  <a:pt x="1131" y="92"/>
                </a:cubicBezTo>
                <a:cubicBezTo>
                  <a:pt x="1127" y="93"/>
                  <a:pt x="1123" y="93"/>
                  <a:pt x="1122" y="90"/>
                </a:cubicBezTo>
                <a:cubicBezTo>
                  <a:pt x="1122" y="88"/>
                  <a:pt x="1119" y="88"/>
                  <a:pt x="1116" y="90"/>
                </a:cubicBezTo>
                <a:cubicBezTo>
                  <a:pt x="1114" y="92"/>
                  <a:pt x="1108" y="99"/>
                  <a:pt x="1108" y="99"/>
                </a:cubicBezTo>
                <a:cubicBezTo>
                  <a:pt x="1108" y="99"/>
                  <a:pt x="1099" y="103"/>
                  <a:pt x="1098" y="102"/>
                </a:cubicBezTo>
                <a:cubicBezTo>
                  <a:pt x="1097" y="101"/>
                  <a:pt x="1101" y="97"/>
                  <a:pt x="1104" y="95"/>
                </a:cubicBezTo>
                <a:cubicBezTo>
                  <a:pt x="1107" y="93"/>
                  <a:pt x="1109" y="89"/>
                  <a:pt x="1108" y="88"/>
                </a:cubicBezTo>
                <a:cubicBezTo>
                  <a:pt x="1107" y="87"/>
                  <a:pt x="1105" y="80"/>
                  <a:pt x="1106" y="78"/>
                </a:cubicBezTo>
                <a:cubicBezTo>
                  <a:pt x="1107" y="76"/>
                  <a:pt x="1110" y="73"/>
                  <a:pt x="1107" y="71"/>
                </a:cubicBezTo>
                <a:cubicBezTo>
                  <a:pt x="1103" y="69"/>
                  <a:pt x="1100" y="67"/>
                  <a:pt x="1097" y="66"/>
                </a:cubicBezTo>
                <a:cubicBezTo>
                  <a:pt x="1094" y="65"/>
                  <a:pt x="1091" y="71"/>
                  <a:pt x="1088" y="72"/>
                </a:cubicBezTo>
                <a:cubicBezTo>
                  <a:pt x="1085" y="74"/>
                  <a:pt x="1086" y="76"/>
                  <a:pt x="1082" y="76"/>
                </a:cubicBezTo>
                <a:cubicBezTo>
                  <a:pt x="1079" y="76"/>
                  <a:pt x="1077" y="81"/>
                  <a:pt x="1082" y="83"/>
                </a:cubicBezTo>
                <a:cubicBezTo>
                  <a:pt x="1088" y="86"/>
                  <a:pt x="1090" y="88"/>
                  <a:pt x="1088" y="90"/>
                </a:cubicBezTo>
                <a:cubicBezTo>
                  <a:pt x="1087" y="91"/>
                  <a:pt x="1080" y="89"/>
                  <a:pt x="1080" y="89"/>
                </a:cubicBezTo>
                <a:cubicBezTo>
                  <a:pt x="1080" y="89"/>
                  <a:pt x="1075" y="86"/>
                  <a:pt x="1072" y="86"/>
                </a:cubicBezTo>
                <a:cubicBezTo>
                  <a:pt x="1069" y="86"/>
                  <a:pt x="1066" y="85"/>
                  <a:pt x="1063" y="84"/>
                </a:cubicBezTo>
                <a:cubicBezTo>
                  <a:pt x="1060" y="84"/>
                  <a:pt x="1054" y="84"/>
                  <a:pt x="1052" y="85"/>
                </a:cubicBezTo>
                <a:cubicBezTo>
                  <a:pt x="1051" y="87"/>
                  <a:pt x="1047" y="91"/>
                  <a:pt x="1044" y="90"/>
                </a:cubicBezTo>
                <a:cubicBezTo>
                  <a:pt x="1041" y="88"/>
                  <a:pt x="1041" y="87"/>
                  <a:pt x="1037" y="88"/>
                </a:cubicBezTo>
                <a:cubicBezTo>
                  <a:pt x="1032" y="90"/>
                  <a:pt x="1028" y="87"/>
                  <a:pt x="1026" y="90"/>
                </a:cubicBezTo>
                <a:cubicBezTo>
                  <a:pt x="1024" y="92"/>
                  <a:pt x="1026" y="92"/>
                  <a:pt x="1018" y="90"/>
                </a:cubicBezTo>
                <a:cubicBezTo>
                  <a:pt x="1011" y="87"/>
                  <a:pt x="1013" y="91"/>
                  <a:pt x="1006" y="92"/>
                </a:cubicBezTo>
                <a:cubicBezTo>
                  <a:pt x="999" y="93"/>
                  <a:pt x="995" y="91"/>
                  <a:pt x="993" y="93"/>
                </a:cubicBezTo>
                <a:cubicBezTo>
                  <a:pt x="991" y="96"/>
                  <a:pt x="988" y="100"/>
                  <a:pt x="987" y="97"/>
                </a:cubicBezTo>
                <a:cubicBezTo>
                  <a:pt x="986" y="94"/>
                  <a:pt x="991" y="90"/>
                  <a:pt x="989" y="88"/>
                </a:cubicBezTo>
                <a:cubicBezTo>
                  <a:pt x="987" y="87"/>
                  <a:pt x="979" y="88"/>
                  <a:pt x="978" y="89"/>
                </a:cubicBezTo>
                <a:cubicBezTo>
                  <a:pt x="977" y="90"/>
                  <a:pt x="978" y="94"/>
                  <a:pt x="979" y="96"/>
                </a:cubicBezTo>
                <a:cubicBezTo>
                  <a:pt x="979" y="97"/>
                  <a:pt x="981" y="103"/>
                  <a:pt x="978" y="102"/>
                </a:cubicBezTo>
                <a:cubicBezTo>
                  <a:pt x="976" y="101"/>
                  <a:pt x="976" y="97"/>
                  <a:pt x="974" y="97"/>
                </a:cubicBezTo>
                <a:cubicBezTo>
                  <a:pt x="972" y="98"/>
                  <a:pt x="969" y="99"/>
                  <a:pt x="968" y="100"/>
                </a:cubicBezTo>
                <a:cubicBezTo>
                  <a:pt x="967" y="100"/>
                  <a:pt x="962" y="100"/>
                  <a:pt x="961" y="102"/>
                </a:cubicBezTo>
                <a:cubicBezTo>
                  <a:pt x="960" y="104"/>
                  <a:pt x="962" y="108"/>
                  <a:pt x="960" y="108"/>
                </a:cubicBezTo>
                <a:cubicBezTo>
                  <a:pt x="958" y="108"/>
                  <a:pt x="956" y="110"/>
                  <a:pt x="952" y="107"/>
                </a:cubicBezTo>
                <a:cubicBezTo>
                  <a:pt x="948" y="105"/>
                  <a:pt x="948" y="106"/>
                  <a:pt x="947" y="107"/>
                </a:cubicBezTo>
                <a:cubicBezTo>
                  <a:pt x="946" y="108"/>
                  <a:pt x="940" y="111"/>
                  <a:pt x="940" y="107"/>
                </a:cubicBezTo>
                <a:cubicBezTo>
                  <a:pt x="940" y="104"/>
                  <a:pt x="941" y="103"/>
                  <a:pt x="937" y="100"/>
                </a:cubicBezTo>
                <a:cubicBezTo>
                  <a:pt x="934" y="98"/>
                  <a:pt x="937" y="98"/>
                  <a:pt x="941" y="100"/>
                </a:cubicBezTo>
                <a:cubicBezTo>
                  <a:pt x="946" y="101"/>
                  <a:pt x="951" y="102"/>
                  <a:pt x="960" y="99"/>
                </a:cubicBezTo>
                <a:cubicBezTo>
                  <a:pt x="968" y="97"/>
                  <a:pt x="971" y="96"/>
                  <a:pt x="968" y="94"/>
                </a:cubicBezTo>
                <a:cubicBezTo>
                  <a:pt x="965" y="93"/>
                  <a:pt x="961" y="91"/>
                  <a:pt x="956" y="90"/>
                </a:cubicBezTo>
                <a:cubicBezTo>
                  <a:pt x="951" y="90"/>
                  <a:pt x="943" y="90"/>
                  <a:pt x="935" y="86"/>
                </a:cubicBezTo>
                <a:cubicBezTo>
                  <a:pt x="927" y="83"/>
                  <a:pt x="925" y="82"/>
                  <a:pt x="921" y="82"/>
                </a:cubicBezTo>
                <a:cubicBezTo>
                  <a:pt x="918" y="81"/>
                  <a:pt x="897" y="77"/>
                  <a:pt x="888" y="79"/>
                </a:cubicBezTo>
                <a:cubicBezTo>
                  <a:pt x="878" y="80"/>
                  <a:pt x="852" y="87"/>
                  <a:pt x="851" y="88"/>
                </a:cubicBezTo>
                <a:cubicBezTo>
                  <a:pt x="849" y="90"/>
                  <a:pt x="847" y="94"/>
                  <a:pt x="842" y="98"/>
                </a:cubicBezTo>
                <a:cubicBezTo>
                  <a:pt x="837" y="102"/>
                  <a:pt x="828" y="110"/>
                  <a:pt x="821" y="112"/>
                </a:cubicBezTo>
                <a:cubicBezTo>
                  <a:pt x="814" y="113"/>
                  <a:pt x="805" y="119"/>
                  <a:pt x="805" y="121"/>
                </a:cubicBezTo>
                <a:cubicBezTo>
                  <a:pt x="805" y="122"/>
                  <a:pt x="808" y="128"/>
                  <a:pt x="808" y="129"/>
                </a:cubicBezTo>
                <a:cubicBezTo>
                  <a:pt x="807" y="130"/>
                  <a:pt x="809" y="136"/>
                  <a:pt x="813" y="138"/>
                </a:cubicBezTo>
                <a:cubicBezTo>
                  <a:pt x="817" y="139"/>
                  <a:pt x="825" y="139"/>
                  <a:pt x="825" y="136"/>
                </a:cubicBezTo>
                <a:cubicBezTo>
                  <a:pt x="825" y="134"/>
                  <a:pt x="831" y="129"/>
                  <a:pt x="831" y="133"/>
                </a:cubicBezTo>
                <a:cubicBezTo>
                  <a:pt x="832" y="136"/>
                  <a:pt x="836" y="141"/>
                  <a:pt x="835" y="144"/>
                </a:cubicBezTo>
                <a:cubicBezTo>
                  <a:pt x="834" y="146"/>
                  <a:pt x="835" y="148"/>
                  <a:pt x="837" y="148"/>
                </a:cubicBezTo>
                <a:cubicBezTo>
                  <a:pt x="840" y="147"/>
                  <a:pt x="854" y="144"/>
                  <a:pt x="854" y="144"/>
                </a:cubicBezTo>
                <a:cubicBezTo>
                  <a:pt x="854" y="144"/>
                  <a:pt x="859" y="143"/>
                  <a:pt x="858" y="139"/>
                </a:cubicBezTo>
                <a:cubicBezTo>
                  <a:pt x="857" y="136"/>
                  <a:pt x="863" y="132"/>
                  <a:pt x="864" y="131"/>
                </a:cubicBezTo>
                <a:cubicBezTo>
                  <a:pt x="865" y="130"/>
                  <a:pt x="869" y="125"/>
                  <a:pt x="864" y="124"/>
                </a:cubicBezTo>
                <a:cubicBezTo>
                  <a:pt x="859" y="122"/>
                  <a:pt x="856" y="122"/>
                  <a:pt x="861" y="118"/>
                </a:cubicBezTo>
                <a:cubicBezTo>
                  <a:pt x="866" y="113"/>
                  <a:pt x="870" y="118"/>
                  <a:pt x="876" y="111"/>
                </a:cubicBezTo>
                <a:cubicBezTo>
                  <a:pt x="883" y="104"/>
                  <a:pt x="875" y="102"/>
                  <a:pt x="882" y="102"/>
                </a:cubicBezTo>
                <a:cubicBezTo>
                  <a:pt x="889" y="101"/>
                  <a:pt x="897" y="101"/>
                  <a:pt x="895" y="103"/>
                </a:cubicBezTo>
                <a:cubicBezTo>
                  <a:pt x="894" y="105"/>
                  <a:pt x="885" y="110"/>
                  <a:pt x="880" y="113"/>
                </a:cubicBezTo>
                <a:cubicBezTo>
                  <a:pt x="875" y="115"/>
                  <a:pt x="876" y="119"/>
                  <a:pt x="878" y="121"/>
                </a:cubicBezTo>
                <a:cubicBezTo>
                  <a:pt x="880" y="124"/>
                  <a:pt x="881" y="129"/>
                  <a:pt x="884" y="128"/>
                </a:cubicBezTo>
                <a:cubicBezTo>
                  <a:pt x="887" y="127"/>
                  <a:pt x="892" y="125"/>
                  <a:pt x="895" y="125"/>
                </a:cubicBezTo>
                <a:cubicBezTo>
                  <a:pt x="899" y="125"/>
                  <a:pt x="907" y="125"/>
                  <a:pt x="908" y="125"/>
                </a:cubicBezTo>
                <a:cubicBezTo>
                  <a:pt x="909" y="125"/>
                  <a:pt x="914" y="130"/>
                  <a:pt x="911" y="131"/>
                </a:cubicBezTo>
                <a:cubicBezTo>
                  <a:pt x="908" y="132"/>
                  <a:pt x="904" y="131"/>
                  <a:pt x="898" y="132"/>
                </a:cubicBezTo>
                <a:cubicBezTo>
                  <a:pt x="892" y="132"/>
                  <a:pt x="884" y="132"/>
                  <a:pt x="884" y="133"/>
                </a:cubicBezTo>
                <a:cubicBezTo>
                  <a:pt x="884" y="134"/>
                  <a:pt x="893" y="137"/>
                  <a:pt x="890" y="139"/>
                </a:cubicBezTo>
                <a:cubicBezTo>
                  <a:pt x="887" y="141"/>
                  <a:pt x="884" y="138"/>
                  <a:pt x="880" y="138"/>
                </a:cubicBezTo>
                <a:cubicBezTo>
                  <a:pt x="876" y="138"/>
                  <a:pt x="874" y="143"/>
                  <a:pt x="873" y="146"/>
                </a:cubicBezTo>
                <a:cubicBezTo>
                  <a:pt x="872" y="149"/>
                  <a:pt x="875" y="154"/>
                  <a:pt x="869" y="152"/>
                </a:cubicBezTo>
                <a:cubicBezTo>
                  <a:pt x="864" y="150"/>
                  <a:pt x="859" y="150"/>
                  <a:pt x="858" y="151"/>
                </a:cubicBezTo>
                <a:cubicBezTo>
                  <a:pt x="856" y="152"/>
                  <a:pt x="852" y="153"/>
                  <a:pt x="848" y="155"/>
                </a:cubicBezTo>
                <a:cubicBezTo>
                  <a:pt x="844" y="156"/>
                  <a:pt x="846" y="153"/>
                  <a:pt x="841" y="153"/>
                </a:cubicBezTo>
                <a:cubicBezTo>
                  <a:pt x="836" y="153"/>
                  <a:pt x="836" y="153"/>
                  <a:pt x="836" y="153"/>
                </a:cubicBezTo>
                <a:cubicBezTo>
                  <a:pt x="833" y="153"/>
                  <a:pt x="833" y="153"/>
                  <a:pt x="833" y="153"/>
                </a:cubicBezTo>
                <a:cubicBezTo>
                  <a:pt x="833" y="153"/>
                  <a:pt x="830" y="151"/>
                  <a:pt x="830" y="148"/>
                </a:cubicBezTo>
                <a:cubicBezTo>
                  <a:pt x="829" y="145"/>
                  <a:pt x="831" y="142"/>
                  <a:pt x="829" y="141"/>
                </a:cubicBezTo>
                <a:cubicBezTo>
                  <a:pt x="827" y="140"/>
                  <a:pt x="820" y="141"/>
                  <a:pt x="819" y="144"/>
                </a:cubicBezTo>
                <a:cubicBezTo>
                  <a:pt x="818" y="146"/>
                  <a:pt x="817" y="150"/>
                  <a:pt x="819" y="152"/>
                </a:cubicBezTo>
                <a:cubicBezTo>
                  <a:pt x="820" y="154"/>
                  <a:pt x="825" y="158"/>
                  <a:pt x="820" y="157"/>
                </a:cubicBezTo>
                <a:cubicBezTo>
                  <a:pt x="816" y="155"/>
                  <a:pt x="811" y="155"/>
                  <a:pt x="808" y="157"/>
                </a:cubicBezTo>
                <a:cubicBezTo>
                  <a:pt x="805" y="160"/>
                  <a:pt x="800" y="164"/>
                  <a:pt x="800" y="164"/>
                </a:cubicBezTo>
                <a:cubicBezTo>
                  <a:pt x="800" y="164"/>
                  <a:pt x="790" y="165"/>
                  <a:pt x="790" y="167"/>
                </a:cubicBezTo>
                <a:cubicBezTo>
                  <a:pt x="790" y="170"/>
                  <a:pt x="790" y="173"/>
                  <a:pt x="787" y="173"/>
                </a:cubicBezTo>
                <a:cubicBezTo>
                  <a:pt x="783" y="174"/>
                  <a:pt x="779" y="175"/>
                  <a:pt x="774" y="175"/>
                </a:cubicBezTo>
                <a:cubicBezTo>
                  <a:pt x="770" y="176"/>
                  <a:pt x="770" y="178"/>
                  <a:pt x="765" y="178"/>
                </a:cubicBezTo>
                <a:cubicBezTo>
                  <a:pt x="759" y="179"/>
                  <a:pt x="759" y="181"/>
                  <a:pt x="764" y="182"/>
                </a:cubicBezTo>
                <a:cubicBezTo>
                  <a:pt x="769" y="183"/>
                  <a:pt x="776" y="186"/>
                  <a:pt x="777" y="189"/>
                </a:cubicBezTo>
                <a:cubicBezTo>
                  <a:pt x="777" y="192"/>
                  <a:pt x="776" y="196"/>
                  <a:pt x="774" y="200"/>
                </a:cubicBezTo>
                <a:cubicBezTo>
                  <a:pt x="773" y="202"/>
                  <a:pt x="765" y="200"/>
                  <a:pt x="761" y="200"/>
                </a:cubicBezTo>
                <a:cubicBezTo>
                  <a:pt x="756" y="200"/>
                  <a:pt x="747" y="199"/>
                  <a:pt x="743" y="200"/>
                </a:cubicBezTo>
                <a:cubicBezTo>
                  <a:pt x="739" y="202"/>
                  <a:pt x="740" y="209"/>
                  <a:pt x="741" y="213"/>
                </a:cubicBezTo>
                <a:cubicBezTo>
                  <a:pt x="742" y="216"/>
                  <a:pt x="741" y="218"/>
                  <a:pt x="739" y="219"/>
                </a:cubicBezTo>
                <a:cubicBezTo>
                  <a:pt x="738" y="220"/>
                  <a:pt x="738" y="224"/>
                  <a:pt x="739" y="225"/>
                </a:cubicBezTo>
                <a:cubicBezTo>
                  <a:pt x="741" y="227"/>
                  <a:pt x="743" y="230"/>
                  <a:pt x="744" y="231"/>
                </a:cubicBezTo>
                <a:cubicBezTo>
                  <a:pt x="746" y="231"/>
                  <a:pt x="751" y="230"/>
                  <a:pt x="753" y="231"/>
                </a:cubicBezTo>
                <a:cubicBezTo>
                  <a:pt x="755" y="233"/>
                  <a:pt x="756" y="238"/>
                  <a:pt x="758" y="237"/>
                </a:cubicBezTo>
                <a:cubicBezTo>
                  <a:pt x="759" y="236"/>
                  <a:pt x="760" y="231"/>
                  <a:pt x="762" y="232"/>
                </a:cubicBezTo>
                <a:cubicBezTo>
                  <a:pt x="764" y="233"/>
                  <a:pt x="769" y="231"/>
                  <a:pt x="772" y="231"/>
                </a:cubicBezTo>
                <a:cubicBezTo>
                  <a:pt x="775" y="231"/>
                  <a:pt x="777" y="227"/>
                  <a:pt x="781" y="225"/>
                </a:cubicBezTo>
                <a:cubicBezTo>
                  <a:pt x="784" y="223"/>
                  <a:pt x="782" y="223"/>
                  <a:pt x="781" y="221"/>
                </a:cubicBezTo>
                <a:cubicBezTo>
                  <a:pt x="780" y="219"/>
                  <a:pt x="784" y="216"/>
                  <a:pt x="787" y="213"/>
                </a:cubicBezTo>
                <a:cubicBezTo>
                  <a:pt x="790" y="211"/>
                  <a:pt x="795" y="213"/>
                  <a:pt x="796" y="210"/>
                </a:cubicBezTo>
                <a:cubicBezTo>
                  <a:pt x="797" y="207"/>
                  <a:pt x="797" y="202"/>
                  <a:pt x="800" y="202"/>
                </a:cubicBezTo>
                <a:cubicBezTo>
                  <a:pt x="803" y="202"/>
                  <a:pt x="808" y="204"/>
                  <a:pt x="810" y="204"/>
                </a:cubicBezTo>
                <a:cubicBezTo>
                  <a:pt x="813" y="204"/>
                  <a:pt x="819" y="200"/>
                  <a:pt x="820" y="199"/>
                </a:cubicBezTo>
                <a:cubicBezTo>
                  <a:pt x="822" y="199"/>
                  <a:pt x="827" y="199"/>
                  <a:pt x="828" y="202"/>
                </a:cubicBezTo>
                <a:cubicBezTo>
                  <a:pt x="829" y="206"/>
                  <a:pt x="835" y="210"/>
                  <a:pt x="837" y="211"/>
                </a:cubicBezTo>
                <a:cubicBezTo>
                  <a:pt x="838" y="211"/>
                  <a:pt x="848" y="214"/>
                  <a:pt x="850" y="216"/>
                </a:cubicBezTo>
                <a:cubicBezTo>
                  <a:pt x="851" y="217"/>
                  <a:pt x="853" y="220"/>
                  <a:pt x="854" y="223"/>
                </a:cubicBezTo>
                <a:cubicBezTo>
                  <a:pt x="855" y="226"/>
                  <a:pt x="858" y="226"/>
                  <a:pt x="858" y="223"/>
                </a:cubicBezTo>
                <a:cubicBezTo>
                  <a:pt x="858" y="221"/>
                  <a:pt x="856" y="216"/>
                  <a:pt x="859" y="216"/>
                </a:cubicBezTo>
                <a:cubicBezTo>
                  <a:pt x="861" y="217"/>
                  <a:pt x="864" y="216"/>
                  <a:pt x="864" y="216"/>
                </a:cubicBezTo>
                <a:cubicBezTo>
                  <a:pt x="864" y="216"/>
                  <a:pt x="857" y="211"/>
                  <a:pt x="854" y="209"/>
                </a:cubicBezTo>
                <a:cubicBezTo>
                  <a:pt x="852" y="208"/>
                  <a:pt x="847" y="206"/>
                  <a:pt x="845" y="202"/>
                </a:cubicBezTo>
                <a:cubicBezTo>
                  <a:pt x="842" y="199"/>
                  <a:pt x="837" y="198"/>
                  <a:pt x="837" y="194"/>
                </a:cubicBezTo>
                <a:cubicBezTo>
                  <a:pt x="837" y="190"/>
                  <a:pt x="843" y="192"/>
                  <a:pt x="846" y="195"/>
                </a:cubicBezTo>
                <a:cubicBezTo>
                  <a:pt x="849" y="199"/>
                  <a:pt x="856" y="203"/>
                  <a:pt x="859" y="205"/>
                </a:cubicBezTo>
                <a:cubicBezTo>
                  <a:pt x="862" y="208"/>
                  <a:pt x="866" y="209"/>
                  <a:pt x="867" y="213"/>
                </a:cubicBezTo>
                <a:cubicBezTo>
                  <a:pt x="868" y="216"/>
                  <a:pt x="872" y="220"/>
                  <a:pt x="873" y="221"/>
                </a:cubicBezTo>
                <a:cubicBezTo>
                  <a:pt x="874" y="223"/>
                  <a:pt x="878" y="231"/>
                  <a:pt x="879" y="233"/>
                </a:cubicBezTo>
                <a:cubicBezTo>
                  <a:pt x="880" y="235"/>
                  <a:pt x="884" y="233"/>
                  <a:pt x="886" y="231"/>
                </a:cubicBezTo>
                <a:cubicBezTo>
                  <a:pt x="887" y="230"/>
                  <a:pt x="891" y="229"/>
                  <a:pt x="891" y="226"/>
                </a:cubicBezTo>
                <a:cubicBezTo>
                  <a:pt x="892" y="223"/>
                  <a:pt x="887" y="220"/>
                  <a:pt x="885" y="219"/>
                </a:cubicBezTo>
                <a:cubicBezTo>
                  <a:pt x="884" y="218"/>
                  <a:pt x="889" y="217"/>
                  <a:pt x="891" y="216"/>
                </a:cubicBezTo>
                <a:cubicBezTo>
                  <a:pt x="893" y="214"/>
                  <a:pt x="896" y="211"/>
                  <a:pt x="898" y="214"/>
                </a:cubicBezTo>
                <a:cubicBezTo>
                  <a:pt x="899" y="216"/>
                  <a:pt x="898" y="225"/>
                  <a:pt x="899" y="227"/>
                </a:cubicBezTo>
                <a:cubicBezTo>
                  <a:pt x="900" y="228"/>
                  <a:pt x="907" y="230"/>
                  <a:pt x="909" y="232"/>
                </a:cubicBezTo>
                <a:cubicBezTo>
                  <a:pt x="910" y="234"/>
                  <a:pt x="917" y="235"/>
                  <a:pt x="918" y="234"/>
                </a:cubicBezTo>
                <a:cubicBezTo>
                  <a:pt x="919" y="233"/>
                  <a:pt x="925" y="234"/>
                  <a:pt x="927" y="235"/>
                </a:cubicBezTo>
                <a:cubicBezTo>
                  <a:pt x="928" y="235"/>
                  <a:pt x="933" y="234"/>
                  <a:pt x="936" y="233"/>
                </a:cubicBezTo>
                <a:cubicBezTo>
                  <a:pt x="939" y="233"/>
                  <a:pt x="942" y="230"/>
                  <a:pt x="942" y="235"/>
                </a:cubicBezTo>
                <a:cubicBezTo>
                  <a:pt x="941" y="240"/>
                  <a:pt x="940" y="248"/>
                  <a:pt x="936" y="251"/>
                </a:cubicBezTo>
                <a:cubicBezTo>
                  <a:pt x="932" y="255"/>
                  <a:pt x="934" y="257"/>
                  <a:pt x="930" y="257"/>
                </a:cubicBezTo>
                <a:cubicBezTo>
                  <a:pt x="928" y="257"/>
                  <a:pt x="927" y="257"/>
                  <a:pt x="926" y="258"/>
                </a:cubicBezTo>
                <a:cubicBezTo>
                  <a:pt x="924" y="256"/>
                  <a:pt x="923" y="254"/>
                  <a:pt x="920" y="255"/>
                </a:cubicBezTo>
                <a:cubicBezTo>
                  <a:pt x="916" y="256"/>
                  <a:pt x="910" y="256"/>
                  <a:pt x="906" y="261"/>
                </a:cubicBezTo>
                <a:cubicBezTo>
                  <a:pt x="903" y="265"/>
                  <a:pt x="901" y="265"/>
                  <a:pt x="900" y="264"/>
                </a:cubicBezTo>
                <a:cubicBezTo>
                  <a:pt x="900" y="262"/>
                  <a:pt x="911" y="256"/>
                  <a:pt x="910" y="254"/>
                </a:cubicBezTo>
                <a:cubicBezTo>
                  <a:pt x="908" y="252"/>
                  <a:pt x="899" y="253"/>
                  <a:pt x="894" y="253"/>
                </a:cubicBezTo>
                <a:cubicBezTo>
                  <a:pt x="889" y="253"/>
                  <a:pt x="885" y="250"/>
                  <a:pt x="881" y="249"/>
                </a:cubicBezTo>
                <a:cubicBezTo>
                  <a:pt x="878" y="248"/>
                  <a:pt x="873" y="253"/>
                  <a:pt x="869" y="257"/>
                </a:cubicBezTo>
                <a:cubicBezTo>
                  <a:pt x="865" y="261"/>
                  <a:pt x="862" y="258"/>
                  <a:pt x="859" y="258"/>
                </a:cubicBezTo>
                <a:cubicBezTo>
                  <a:pt x="856" y="258"/>
                  <a:pt x="849" y="253"/>
                  <a:pt x="849" y="253"/>
                </a:cubicBezTo>
                <a:cubicBezTo>
                  <a:pt x="849" y="253"/>
                  <a:pt x="843" y="250"/>
                  <a:pt x="840" y="250"/>
                </a:cubicBezTo>
                <a:cubicBezTo>
                  <a:pt x="837" y="250"/>
                  <a:pt x="832" y="245"/>
                  <a:pt x="831" y="245"/>
                </a:cubicBezTo>
                <a:cubicBezTo>
                  <a:pt x="829" y="245"/>
                  <a:pt x="825" y="242"/>
                  <a:pt x="828" y="241"/>
                </a:cubicBezTo>
                <a:cubicBezTo>
                  <a:pt x="831" y="239"/>
                  <a:pt x="834" y="242"/>
                  <a:pt x="831" y="234"/>
                </a:cubicBezTo>
                <a:cubicBezTo>
                  <a:pt x="828" y="225"/>
                  <a:pt x="821" y="227"/>
                  <a:pt x="819" y="228"/>
                </a:cubicBezTo>
                <a:cubicBezTo>
                  <a:pt x="816" y="230"/>
                  <a:pt x="797" y="229"/>
                  <a:pt x="795" y="229"/>
                </a:cubicBezTo>
                <a:cubicBezTo>
                  <a:pt x="794" y="229"/>
                  <a:pt x="783" y="233"/>
                  <a:pt x="780" y="234"/>
                </a:cubicBezTo>
                <a:cubicBezTo>
                  <a:pt x="776" y="236"/>
                  <a:pt x="770" y="238"/>
                  <a:pt x="769" y="239"/>
                </a:cubicBezTo>
                <a:cubicBezTo>
                  <a:pt x="767" y="239"/>
                  <a:pt x="759" y="237"/>
                  <a:pt x="756" y="239"/>
                </a:cubicBezTo>
                <a:cubicBezTo>
                  <a:pt x="751" y="242"/>
                  <a:pt x="747" y="245"/>
                  <a:pt x="746" y="245"/>
                </a:cubicBezTo>
                <a:cubicBezTo>
                  <a:pt x="745" y="245"/>
                  <a:pt x="741" y="248"/>
                  <a:pt x="739" y="254"/>
                </a:cubicBezTo>
                <a:cubicBezTo>
                  <a:pt x="737" y="259"/>
                  <a:pt x="739" y="264"/>
                  <a:pt x="735" y="266"/>
                </a:cubicBezTo>
                <a:cubicBezTo>
                  <a:pt x="731" y="268"/>
                  <a:pt x="724" y="272"/>
                  <a:pt x="721" y="275"/>
                </a:cubicBezTo>
                <a:cubicBezTo>
                  <a:pt x="717" y="278"/>
                  <a:pt x="714" y="289"/>
                  <a:pt x="710" y="294"/>
                </a:cubicBezTo>
                <a:cubicBezTo>
                  <a:pt x="706" y="299"/>
                  <a:pt x="710" y="303"/>
                  <a:pt x="711" y="306"/>
                </a:cubicBezTo>
                <a:cubicBezTo>
                  <a:pt x="711" y="309"/>
                  <a:pt x="714" y="315"/>
                  <a:pt x="710" y="320"/>
                </a:cubicBezTo>
                <a:cubicBezTo>
                  <a:pt x="706" y="326"/>
                  <a:pt x="706" y="328"/>
                  <a:pt x="704" y="329"/>
                </a:cubicBezTo>
                <a:cubicBezTo>
                  <a:pt x="702" y="329"/>
                  <a:pt x="706" y="331"/>
                  <a:pt x="707" y="334"/>
                </a:cubicBezTo>
                <a:cubicBezTo>
                  <a:pt x="708" y="338"/>
                  <a:pt x="703" y="342"/>
                  <a:pt x="711" y="345"/>
                </a:cubicBezTo>
                <a:cubicBezTo>
                  <a:pt x="718" y="349"/>
                  <a:pt x="721" y="352"/>
                  <a:pt x="723" y="356"/>
                </a:cubicBezTo>
                <a:cubicBezTo>
                  <a:pt x="725" y="361"/>
                  <a:pt x="735" y="368"/>
                  <a:pt x="735" y="368"/>
                </a:cubicBezTo>
                <a:cubicBezTo>
                  <a:pt x="735" y="368"/>
                  <a:pt x="741" y="374"/>
                  <a:pt x="745" y="377"/>
                </a:cubicBezTo>
                <a:cubicBezTo>
                  <a:pt x="748" y="380"/>
                  <a:pt x="749" y="378"/>
                  <a:pt x="750" y="376"/>
                </a:cubicBezTo>
                <a:cubicBezTo>
                  <a:pt x="751" y="373"/>
                  <a:pt x="755" y="373"/>
                  <a:pt x="761" y="373"/>
                </a:cubicBezTo>
                <a:cubicBezTo>
                  <a:pt x="766" y="373"/>
                  <a:pt x="770" y="374"/>
                  <a:pt x="775" y="373"/>
                </a:cubicBezTo>
                <a:cubicBezTo>
                  <a:pt x="780" y="372"/>
                  <a:pt x="786" y="369"/>
                  <a:pt x="788" y="368"/>
                </a:cubicBezTo>
                <a:cubicBezTo>
                  <a:pt x="789" y="367"/>
                  <a:pt x="796" y="363"/>
                  <a:pt x="801" y="366"/>
                </a:cubicBezTo>
                <a:cubicBezTo>
                  <a:pt x="806" y="369"/>
                  <a:pt x="805" y="373"/>
                  <a:pt x="808" y="376"/>
                </a:cubicBezTo>
                <a:cubicBezTo>
                  <a:pt x="810" y="379"/>
                  <a:pt x="815" y="377"/>
                  <a:pt x="818" y="374"/>
                </a:cubicBezTo>
                <a:cubicBezTo>
                  <a:pt x="822" y="372"/>
                  <a:pt x="820" y="373"/>
                  <a:pt x="824" y="375"/>
                </a:cubicBezTo>
                <a:cubicBezTo>
                  <a:pt x="828" y="378"/>
                  <a:pt x="830" y="380"/>
                  <a:pt x="826" y="383"/>
                </a:cubicBezTo>
                <a:cubicBezTo>
                  <a:pt x="823" y="387"/>
                  <a:pt x="825" y="392"/>
                  <a:pt x="823" y="397"/>
                </a:cubicBezTo>
                <a:cubicBezTo>
                  <a:pt x="820" y="402"/>
                  <a:pt x="821" y="403"/>
                  <a:pt x="825" y="406"/>
                </a:cubicBezTo>
                <a:cubicBezTo>
                  <a:pt x="829" y="408"/>
                  <a:pt x="837" y="422"/>
                  <a:pt x="839" y="424"/>
                </a:cubicBezTo>
                <a:cubicBezTo>
                  <a:pt x="841" y="427"/>
                  <a:pt x="838" y="435"/>
                  <a:pt x="841" y="439"/>
                </a:cubicBezTo>
                <a:cubicBezTo>
                  <a:pt x="844" y="444"/>
                  <a:pt x="846" y="447"/>
                  <a:pt x="843" y="449"/>
                </a:cubicBezTo>
                <a:cubicBezTo>
                  <a:pt x="840" y="451"/>
                  <a:pt x="835" y="455"/>
                  <a:pt x="834" y="463"/>
                </a:cubicBezTo>
                <a:cubicBezTo>
                  <a:pt x="834" y="471"/>
                  <a:pt x="836" y="476"/>
                  <a:pt x="837" y="479"/>
                </a:cubicBezTo>
                <a:cubicBezTo>
                  <a:pt x="839" y="481"/>
                  <a:pt x="843" y="488"/>
                  <a:pt x="845" y="491"/>
                </a:cubicBezTo>
                <a:cubicBezTo>
                  <a:pt x="847" y="494"/>
                  <a:pt x="849" y="500"/>
                  <a:pt x="849" y="504"/>
                </a:cubicBezTo>
                <a:cubicBezTo>
                  <a:pt x="850" y="508"/>
                  <a:pt x="848" y="513"/>
                  <a:pt x="850" y="516"/>
                </a:cubicBezTo>
                <a:cubicBezTo>
                  <a:pt x="852" y="518"/>
                  <a:pt x="853" y="521"/>
                  <a:pt x="857" y="524"/>
                </a:cubicBezTo>
                <a:cubicBezTo>
                  <a:pt x="860" y="527"/>
                  <a:pt x="861" y="534"/>
                  <a:pt x="861" y="534"/>
                </a:cubicBezTo>
                <a:cubicBezTo>
                  <a:pt x="861" y="534"/>
                  <a:pt x="862" y="536"/>
                  <a:pt x="863" y="541"/>
                </a:cubicBezTo>
                <a:cubicBezTo>
                  <a:pt x="863" y="545"/>
                  <a:pt x="864" y="547"/>
                  <a:pt x="867" y="549"/>
                </a:cubicBezTo>
                <a:cubicBezTo>
                  <a:pt x="871" y="551"/>
                  <a:pt x="874" y="552"/>
                  <a:pt x="876" y="550"/>
                </a:cubicBezTo>
                <a:cubicBezTo>
                  <a:pt x="878" y="548"/>
                  <a:pt x="887" y="547"/>
                  <a:pt x="892" y="548"/>
                </a:cubicBezTo>
                <a:cubicBezTo>
                  <a:pt x="897" y="548"/>
                  <a:pt x="903" y="546"/>
                  <a:pt x="907" y="542"/>
                </a:cubicBezTo>
                <a:cubicBezTo>
                  <a:pt x="912" y="539"/>
                  <a:pt x="920" y="530"/>
                  <a:pt x="922" y="527"/>
                </a:cubicBezTo>
                <a:cubicBezTo>
                  <a:pt x="925" y="524"/>
                  <a:pt x="931" y="519"/>
                  <a:pt x="930" y="516"/>
                </a:cubicBezTo>
                <a:cubicBezTo>
                  <a:pt x="929" y="513"/>
                  <a:pt x="928" y="510"/>
                  <a:pt x="931" y="509"/>
                </a:cubicBezTo>
                <a:cubicBezTo>
                  <a:pt x="934" y="507"/>
                  <a:pt x="941" y="504"/>
                  <a:pt x="942" y="502"/>
                </a:cubicBezTo>
                <a:cubicBezTo>
                  <a:pt x="942" y="500"/>
                  <a:pt x="939" y="490"/>
                  <a:pt x="938" y="488"/>
                </a:cubicBezTo>
                <a:cubicBezTo>
                  <a:pt x="937" y="486"/>
                  <a:pt x="940" y="483"/>
                  <a:pt x="943" y="479"/>
                </a:cubicBezTo>
                <a:cubicBezTo>
                  <a:pt x="946" y="476"/>
                  <a:pt x="956" y="473"/>
                  <a:pt x="957" y="471"/>
                </a:cubicBezTo>
                <a:cubicBezTo>
                  <a:pt x="959" y="470"/>
                  <a:pt x="963" y="463"/>
                  <a:pt x="963" y="458"/>
                </a:cubicBezTo>
                <a:cubicBezTo>
                  <a:pt x="964" y="454"/>
                  <a:pt x="962" y="448"/>
                  <a:pt x="963" y="445"/>
                </a:cubicBezTo>
                <a:cubicBezTo>
                  <a:pt x="965" y="442"/>
                  <a:pt x="964" y="440"/>
                  <a:pt x="960" y="437"/>
                </a:cubicBezTo>
                <a:cubicBezTo>
                  <a:pt x="957" y="434"/>
                  <a:pt x="958" y="425"/>
                  <a:pt x="957" y="423"/>
                </a:cubicBezTo>
                <a:cubicBezTo>
                  <a:pt x="956" y="422"/>
                  <a:pt x="956" y="414"/>
                  <a:pt x="959" y="413"/>
                </a:cubicBezTo>
                <a:cubicBezTo>
                  <a:pt x="961" y="412"/>
                  <a:pt x="966" y="405"/>
                  <a:pt x="969" y="401"/>
                </a:cubicBezTo>
                <a:cubicBezTo>
                  <a:pt x="972" y="398"/>
                  <a:pt x="981" y="387"/>
                  <a:pt x="985" y="387"/>
                </a:cubicBezTo>
                <a:cubicBezTo>
                  <a:pt x="989" y="386"/>
                  <a:pt x="995" y="380"/>
                  <a:pt x="996" y="376"/>
                </a:cubicBezTo>
                <a:cubicBezTo>
                  <a:pt x="996" y="373"/>
                  <a:pt x="1007" y="360"/>
                  <a:pt x="1007" y="357"/>
                </a:cubicBezTo>
                <a:cubicBezTo>
                  <a:pt x="1008" y="355"/>
                  <a:pt x="1012" y="345"/>
                  <a:pt x="1010" y="343"/>
                </a:cubicBezTo>
                <a:cubicBezTo>
                  <a:pt x="1009" y="340"/>
                  <a:pt x="994" y="346"/>
                  <a:pt x="992" y="347"/>
                </a:cubicBezTo>
                <a:cubicBezTo>
                  <a:pt x="990" y="348"/>
                  <a:pt x="985" y="351"/>
                  <a:pt x="979" y="350"/>
                </a:cubicBezTo>
                <a:cubicBezTo>
                  <a:pt x="973" y="350"/>
                  <a:pt x="975" y="345"/>
                  <a:pt x="975" y="343"/>
                </a:cubicBezTo>
                <a:cubicBezTo>
                  <a:pt x="974" y="340"/>
                  <a:pt x="968" y="332"/>
                  <a:pt x="967" y="331"/>
                </a:cubicBezTo>
                <a:cubicBezTo>
                  <a:pt x="965" y="331"/>
                  <a:pt x="960" y="326"/>
                  <a:pt x="959" y="322"/>
                </a:cubicBezTo>
                <a:cubicBezTo>
                  <a:pt x="957" y="317"/>
                  <a:pt x="954" y="312"/>
                  <a:pt x="951" y="308"/>
                </a:cubicBezTo>
                <a:cubicBezTo>
                  <a:pt x="948" y="305"/>
                  <a:pt x="946" y="297"/>
                  <a:pt x="943" y="292"/>
                </a:cubicBezTo>
                <a:cubicBezTo>
                  <a:pt x="940" y="286"/>
                  <a:pt x="937" y="279"/>
                  <a:pt x="935" y="275"/>
                </a:cubicBezTo>
                <a:cubicBezTo>
                  <a:pt x="934" y="273"/>
                  <a:pt x="933" y="272"/>
                  <a:pt x="933" y="271"/>
                </a:cubicBezTo>
                <a:cubicBezTo>
                  <a:pt x="936" y="270"/>
                  <a:pt x="941" y="269"/>
                  <a:pt x="942" y="271"/>
                </a:cubicBezTo>
                <a:cubicBezTo>
                  <a:pt x="943" y="273"/>
                  <a:pt x="947" y="279"/>
                  <a:pt x="948" y="283"/>
                </a:cubicBezTo>
                <a:cubicBezTo>
                  <a:pt x="948" y="287"/>
                  <a:pt x="952" y="286"/>
                  <a:pt x="953" y="290"/>
                </a:cubicBezTo>
                <a:cubicBezTo>
                  <a:pt x="953" y="294"/>
                  <a:pt x="957" y="303"/>
                  <a:pt x="959" y="304"/>
                </a:cubicBezTo>
                <a:cubicBezTo>
                  <a:pt x="960" y="305"/>
                  <a:pt x="967" y="311"/>
                  <a:pt x="968" y="313"/>
                </a:cubicBezTo>
                <a:cubicBezTo>
                  <a:pt x="969" y="315"/>
                  <a:pt x="971" y="318"/>
                  <a:pt x="972" y="324"/>
                </a:cubicBezTo>
                <a:cubicBezTo>
                  <a:pt x="973" y="330"/>
                  <a:pt x="974" y="337"/>
                  <a:pt x="977" y="339"/>
                </a:cubicBezTo>
                <a:cubicBezTo>
                  <a:pt x="980" y="340"/>
                  <a:pt x="990" y="337"/>
                  <a:pt x="992" y="336"/>
                </a:cubicBezTo>
                <a:cubicBezTo>
                  <a:pt x="994" y="334"/>
                  <a:pt x="1007" y="328"/>
                  <a:pt x="1011" y="328"/>
                </a:cubicBezTo>
                <a:cubicBezTo>
                  <a:pt x="1016" y="328"/>
                  <a:pt x="1016" y="325"/>
                  <a:pt x="1022" y="323"/>
                </a:cubicBezTo>
                <a:cubicBezTo>
                  <a:pt x="1028" y="322"/>
                  <a:pt x="1032" y="318"/>
                  <a:pt x="1036" y="315"/>
                </a:cubicBezTo>
                <a:cubicBezTo>
                  <a:pt x="1040" y="312"/>
                  <a:pt x="1044" y="304"/>
                  <a:pt x="1046" y="302"/>
                </a:cubicBezTo>
                <a:cubicBezTo>
                  <a:pt x="1047" y="299"/>
                  <a:pt x="1051" y="297"/>
                  <a:pt x="1049" y="294"/>
                </a:cubicBezTo>
                <a:cubicBezTo>
                  <a:pt x="1047" y="291"/>
                  <a:pt x="1039" y="287"/>
                  <a:pt x="1036" y="286"/>
                </a:cubicBezTo>
                <a:cubicBezTo>
                  <a:pt x="1033" y="286"/>
                  <a:pt x="1033" y="281"/>
                  <a:pt x="1032" y="281"/>
                </a:cubicBezTo>
                <a:cubicBezTo>
                  <a:pt x="1030" y="281"/>
                  <a:pt x="1030" y="284"/>
                  <a:pt x="1026" y="286"/>
                </a:cubicBezTo>
                <a:cubicBezTo>
                  <a:pt x="1023" y="287"/>
                  <a:pt x="1019" y="291"/>
                  <a:pt x="1016" y="290"/>
                </a:cubicBezTo>
                <a:cubicBezTo>
                  <a:pt x="1013" y="290"/>
                  <a:pt x="1017" y="288"/>
                  <a:pt x="1013" y="284"/>
                </a:cubicBezTo>
                <a:cubicBezTo>
                  <a:pt x="1009" y="281"/>
                  <a:pt x="1007" y="280"/>
                  <a:pt x="1007" y="278"/>
                </a:cubicBezTo>
                <a:cubicBezTo>
                  <a:pt x="1007" y="275"/>
                  <a:pt x="999" y="270"/>
                  <a:pt x="998" y="266"/>
                </a:cubicBezTo>
                <a:cubicBezTo>
                  <a:pt x="997" y="262"/>
                  <a:pt x="1004" y="257"/>
                  <a:pt x="1005" y="261"/>
                </a:cubicBezTo>
                <a:cubicBezTo>
                  <a:pt x="1007" y="264"/>
                  <a:pt x="1009" y="269"/>
                  <a:pt x="1014" y="272"/>
                </a:cubicBezTo>
                <a:cubicBezTo>
                  <a:pt x="1019" y="274"/>
                  <a:pt x="1023" y="278"/>
                  <a:pt x="1026" y="278"/>
                </a:cubicBezTo>
                <a:cubicBezTo>
                  <a:pt x="1028" y="279"/>
                  <a:pt x="1033" y="274"/>
                  <a:pt x="1035" y="275"/>
                </a:cubicBezTo>
                <a:cubicBezTo>
                  <a:pt x="1037" y="276"/>
                  <a:pt x="1041" y="283"/>
                  <a:pt x="1044" y="284"/>
                </a:cubicBezTo>
                <a:cubicBezTo>
                  <a:pt x="1048" y="285"/>
                  <a:pt x="1059" y="285"/>
                  <a:pt x="1061" y="285"/>
                </a:cubicBezTo>
                <a:cubicBezTo>
                  <a:pt x="1063" y="285"/>
                  <a:pt x="1071" y="286"/>
                  <a:pt x="1072" y="283"/>
                </a:cubicBezTo>
                <a:cubicBezTo>
                  <a:pt x="1074" y="281"/>
                  <a:pt x="1075" y="281"/>
                  <a:pt x="1077" y="281"/>
                </a:cubicBezTo>
                <a:cubicBezTo>
                  <a:pt x="1079" y="281"/>
                  <a:pt x="1082" y="288"/>
                  <a:pt x="1085" y="289"/>
                </a:cubicBezTo>
                <a:cubicBezTo>
                  <a:pt x="1088" y="289"/>
                  <a:pt x="1093" y="289"/>
                  <a:pt x="1092" y="294"/>
                </a:cubicBezTo>
                <a:cubicBezTo>
                  <a:pt x="1092" y="299"/>
                  <a:pt x="1094" y="303"/>
                  <a:pt x="1097" y="303"/>
                </a:cubicBezTo>
                <a:cubicBezTo>
                  <a:pt x="1100" y="304"/>
                  <a:pt x="1106" y="298"/>
                  <a:pt x="1106" y="298"/>
                </a:cubicBezTo>
                <a:cubicBezTo>
                  <a:pt x="1106" y="298"/>
                  <a:pt x="1106" y="307"/>
                  <a:pt x="1105" y="311"/>
                </a:cubicBezTo>
                <a:cubicBezTo>
                  <a:pt x="1105" y="314"/>
                  <a:pt x="1110" y="326"/>
                  <a:pt x="1110" y="326"/>
                </a:cubicBezTo>
                <a:cubicBezTo>
                  <a:pt x="1110" y="326"/>
                  <a:pt x="1115" y="338"/>
                  <a:pt x="1117" y="341"/>
                </a:cubicBezTo>
                <a:cubicBezTo>
                  <a:pt x="1118" y="343"/>
                  <a:pt x="1125" y="351"/>
                  <a:pt x="1125" y="355"/>
                </a:cubicBezTo>
                <a:cubicBezTo>
                  <a:pt x="1125" y="358"/>
                  <a:pt x="1125" y="364"/>
                  <a:pt x="1128" y="364"/>
                </a:cubicBezTo>
                <a:cubicBezTo>
                  <a:pt x="1130" y="364"/>
                  <a:pt x="1132" y="357"/>
                  <a:pt x="1135" y="354"/>
                </a:cubicBezTo>
                <a:cubicBezTo>
                  <a:pt x="1138" y="350"/>
                  <a:pt x="1138" y="345"/>
                  <a:pt x="1139" y="341"/>
                </a:cubicBezTo>
                <a:cubicBezTo>
                  <a:pt x="1141" y="337"/>
                  <a:pt x="1141" y="330"/>
                  <a:pt x="1141" y="328"/>
                </a:cubicBezTo>
                <a:cubicBezTo>
                  <a:pt x="1141" y="325"/>
                  <a:pt x="1143" y="323"/>
                  <a:pt x="1148" y="320"/>
                </a:cubicBezTo>
                <a:cubicBezTo>
                  <a:pt x="1153" y="318"/>
                  <a:pt x="1157" y="312"/>
                  <a:pt x="1162" y="308"/>
                </a:cubicBezTo>
                <a:cubicBezTo>
                  <a:pt x="1166" y="305"/>
                  <a:pt x="1166" y="299"/>
                  <a:pt x="1175" y="299"/>
                </a:cubicBezTo>
                <a:cubicBezTo>
                  <a:pt x="1184" y="299"/>
                  <a:pt x="1183" y="299"/>
                  <a:pt x="1186" y="297"/>
                </a:cubicBezTo>
                <a:cubicBezTo>
                  <a:pt x="1188" y="295"/>
                  <a:pt x="1190" y="293"/>
                  <a:pt x="1191" y="297"/>
                </a:cubicBezTo>
                <a:cubicBezTo>
                  <a:pt x="1192" y="301"/>
                  <a:pt x="1199" y="307"/>
                  <a:pt x="1200" y="309"/>
                </a:cubicBezTo>
                <a:cubicBezTo>
                  <a:pt x="1201" y="311"/>
                  <a:pt x="1203" y="315"/>
                  <a:pt x="1203" y="319"/>
                </a:cubicBezTo>
                <a:cubicBezTo>
                  <a:pt x="1203" y="324"/>
                  <a:pt x="1203" y="329"/>
                  <a:pt x="1205" y="329"/>
                </a:cubicBezTo>
                <a:cubicBezTo>
                  <a:pt x="1207" y="329"/>
                  <a:pt x="1211" y="323"/>
                  <a:pt x="1211" y="323"/>
                </a:cubicBezTo>
                <a:cubicBezTo>
                  <a:pt x="1211" y="323"/>
                  <a:pt x="1219" y="317"/>
                  <a:pt x="1219" y="323"/>
                </a:cubicBezTo>
                <a:cubicBezTo>
                  <a:pt x="1219" y="329"/>
                  <a:pt x="1220" y="336"/>
                  <a:pt x="1220" y="339"/>
                </a:cubicBezTo>
                <a:cubicBezTo>
                  <a:pt x="1220" y="343"/>
                  <a:pt x="1227" y="352"/>
                  <a:pt x="1227" y="350"/>
                </a:cubicBezTo>
                <a:cubicBezTo>
                  <a:pt x="1227" y="348"/>
                  <a:pt x="1230" y="341"/>
                  <a:pt x="1230" y="338"/>
                </a:cubicBezTo>
                <a:cubicBezTo>
                  <a:pt x="1230" y="334"/>
                  <a:pt x="1231" y="336"/>
                  <a:pt x="1236" y="339"/>
                </a:cubicBezTo>
                <a:cubicBezTo>
                  <a:pt x="1241" y="343"/>
                  <a:pt x="1245" y="350"/>
                  <a:pt x="1245" y="350"/>
                </a:cubicBezTo>
                <a:cubicBezTo>
                  <a:pt x="1245" y="350"/>
                  <a:pt x="1250" y="354"/>
                  <a:pt x="1250" y="356"/>
                </a:cubicBezTo>
                <a:cubicBezTo>
                  <a:pt x="1251" y="358"/>
                  <a:pt x="1256" y="355"/>
                  <a:pt x="1258" y="353"/>
                </a:cubicBezTo>
                <a:cubicBezTo>
                  <a:pt x="1259" y="351"/>
                  <a:pt x="1259" y="350"/>
                  <a:pt x="1262" y="349"/>
                </a:cubicBezTo>
                <a:cubicBezTo>
                  <a:pt x="1265" y="348"/>
                  <a:pt x="1269" y="348"/>
                  <a:pt x="1270" y="344"/>
                </a:cubicBezTo>
                <a:cubicBezTo>
                  <a:pt x="1272" y="340"/>
                  <a:pt x="1275" y="335"/>
                  <a:pt x="1270" y="329"/>
                </a:cubicBezTo>
                <a:cubicBezTo>
                  <a:pt x="1266" y="323"/>
                  <a:pt x="1264" y="320"/>
                  <a:pt x="1260" y="317"/>
                </a:cubicBezTo>
                <a:cubicBezTo>
                  <a:pt x="1257" y="314"/>
                  <a:pt x="1254" y="307"/>
                  <a:pt x="1254" y="307"/>
                </a:cubicBezTo>
                <a:cubicBezTo>
                  <a:pt x="1254" y="307"/>
                  <a:pt x="1261" y="301"/>
                  <a:pt x="1264" y="299"/>
                </a:cubicBezTo>
                <a:cubicBezTo>
                  <a:pt x="1266" y="297"/>
                  <a:pt x="1269" y="298"/>
                  <a:pt x="1270" y="301"/>
                </a:cubicBezTo>
                <a:cubicBezTo>
                  <a:pt x="1270" y="303"/>
                  <a:pt x="1266" y="306"/>
                  <a:pt x="1265" y="311"/>
                </a:cubicBezTo>
                <a:cubicBezTo>
                  <a:pt x="1265" y="317"/>
                  <a:pt x="1270" y="319"/>
                  <a:pt x="1272" y="317"/>
                </a:cubicBezTo>
                <a:cubicBezTo>
                  <a:pt x="1273" y="315"/>
                  <a:pt x="1277" y="311"/>
                  <a:pt x="1277" y="309"/>
                </a:cubicBezTo>
                <a:cubicBezTo>
                  <a:pt x="1277" y="308"/>
                  <a:pt x="1274" y="309"/>
                  <a:pt x="1274" y="304"/>
                </a:cubicBezTo>
                <a:cubicBezTo>
                  <a:pt x="1273" y="300"/>
                  <a:pt x="1279" y="297"/>
                  <a:pt x="1281" y="298"/>
                </a:cubicBezTo>
                <a:cubicBezTo>
                  <a:pt x="1282" y="300"/>
                  <a:pt x="1295" y="297"/>
                  <a:pt x="1300" y="294"/>
                </a:cubicBezTo>
                <a:cubicBezTo>
                  <a:pt x="1306" y="291"/>
                  <a:pt x="1309" y="284"/>
                  <a:pt x="1313" y="282"/>
                </a:cubicBezTo>
                <a:cubicBezTo>
                  <a:pt x="1316" y="279"/>
                  <a:pt x="1328" y="270"/>
                  <a:pt x="1327" y="266"/>
                </a:cubicBezTo>
                <a:cubicBezTo>
                  <a:pt x="1326" y="262"/>
                  <a:pt x="1328" y="256"/>
                  <a:pt x="1324" y="251"/>
                </a:cubicBezTo>
                <a:cubicBezTo>
                  <a:pt x="1321" y="246"/>
                  <a:pt x="1318" y="242"/>
                  <a:pt x="1316" y="240"/>
                </a:cubicBezTo>
                <a:cubicBezTo>
                  <a:pt x="1315" y="238"/>
                  <a:pt x="1323" y="238"/>
                  <a:pt x="1326" y="234"/>
                </a:cubicBezTo>
                <a:cubicBezTo>
                  <a:pt x="1330" y="231"/>
                  <a:pt x="1326" y="228"/>
                  <a:pt x="1324" y="228"/>
                </a:cubicBezTo>
                <a:cubicBezTo>
                  <a:pt x="1323" y="228"/>
                  <a:pt x="1318" y="230"/>
                  <a:pt x="1316" y="229"/>
                </a:cubicBezTo>
                <a:cubicBezTo>
                  <a:pt x="1314" y="229"/>
                  <a:pt x="1313" y="227"/>
                  <a:pt x="1310" y="225"/>
                </a:cubicBezTo>
                <a:cubicBezTo>
                  <a:pt x="1307" y="222"/>
                  <a:pt x="1310" y="219"/>
                  <a:pt x="1312" y="219"/>
                </a:cubicBezTo>
                <a:cubicBezTo>
                  <a:pt x="1314" y="220"/>
                  <a:pt x="1319" y="216"/>
                  <a:pt x="1321" y="214"/>
                </a:cubicBezTo>
                <a:cubicBezTo>
                  <a:pt x="1324" y="212"/>
                  <a:pt x="1327" y="210"/>
                  <a:pt x="1326" y="212"/>
                </a:cubicBezTo>
                <a:cubicBezTo>
                  <a:pt x="1325" y="214"/>
                  <a:pt x="1322" y="221"/>
                  <a:pt x="1325" y="221"/>
                </a:cubicBezTo>
                <a:cubicBezTo>
                  <a:pt x="1328" y="222"/>
                  <a:pt x="1335" y="216"/>
                  <a:pt x="1337" y="216"/>
                </a:cubicBezTo>
                <a:cubicBezTo>
                  <a:pt x="1338" y="216"/>
                  <a:pt x="1340" y="221"/>
                  <a:pt x="1339" y="223"/>
                </a:cubicBezTo>
                <a:cubicBezTo>
                  <a:pt x="1337" y="226"/>
                  <a:pt x="1337" y="230"/>
                  <a:pt x="1339" y="229"/>
                </a:cubicBezTo>
                <a:cubicBezTo>
                  <a:pt x="1340" y="229"/>
                  <a:pt x="1343" y="225"/>
                  <a:pt x="1344" y="227"/>
                </a:cubicBezTo>
                <a:cubicBezTo>
                  <a:pt x="1345" y="228"/>
                  <a:pt x="1349" y="230"/>
                  <a:pt x="1347" y="234"/>
                </a:cubicBezTo>
                <a:cubicBezTo>
                  <a:pt x="1345" y="238"/>
                  <a:pt x="1341" y="240"/>
                  <a:pt x="1346" y="242"/>
                </a:cubicBezTo>
                <a:cubicBezTo>
                  <a:pt x="1350" y="245"/>
                  <a:pt x="1352" y="243"/>
                  <a:pt x="1355" y="241"/>
                </a:cubicBezTo>
                <a:cubicBezTo>
                  <a:pt x="1359" y="239"/>
                  <a:pt x="1361" y="231"/>
                  <a:pt x="1359" y="228"/>
                </a:cubicBezTo>
                <a:cubicBezTo>
                  <a:pt x="1357" y="225"/>
                  <a:pt x="1353" y="220"/>
                  <a:pt x="1353" y="218"/>
                </a:cubicBezTo>
                <a:cubicBezTo>
                  <a:pt x="1353" y="216"/>
                  <a:pt x="1360" y="216"/>
                  <a:pt x="1360" y="213"/>
                </a:cubicBezTo>
                <a:cubicBezTo>
                  <a:pt x="1360" y="210"/>
                  <a:pt x="1363" y="208"/>
                  <a:pt x="1365" y="207"/>
                </a:cubicBezTo>
                <a:cubicBezTo>
                  <a:pt x="1368" y="206"/>
                  <a:pt x="1371" y="201"/>
                  <a:pt x="1373" y="202"/>
                </a:cubicBezTo>
                <a:cubicBezTo>
                  <a:pt x="1374" y="204"/>
                  <a:pt x="1381" y="206"/>
                  <a:pt x="1382" y="203"/>
                </a:cubicBezTo>
                <a:cubicBezTo>
                  <a:pt x="1384" y="201"/>
                  <a:pt x="1394" y="193"/>
                  <a:pt x="1400" y="188"/>
                </a:cubicBezTo>
                <a:cubicBezTo>
                  <a:pt x="1406" y="184"/>
                  <a:pt x="1409" y="178"/>
                  <a:pt x="1410" y="173"/>
                </a:cubicBezTo>
                <a:cubicBezTo>
                  <a:pt x="1412" y="168"/>
                  <a:pt x="1414" y="164"/>
                  <a:pt x="1413" y="160"/>
                </a:cubicBezTo>
                <a:cubicBezTo>
                  <a:pt x="1415" y="166"/>
                  <a:pt x="1416" y="169"/>
                  <a:pt x="1415" y="174"/>
                </a:cubicBezTo>
                <a:cubicBezTo>
                  <a:pt x="1415" y="178"/>
                  <a:pt x="1415" y="186"/>
                  <a:pt x="1416" y="188"/>
                </a:cubicBezTo>
                <a:cubicBezTo>
                  <a:pt x="1417" y="189"/>
                  <a:pt x="1420" y="191"/>
                  <a:pt x="1422" y="191"/>
                </a:cubicBezTo>
                <a:cubicBezTo>
                  <a:pt x="1424" y="190"/>
                  <a:pt x="1421" y="182"/>
                  <a:pt x="1421" y="181"/>
                </a:cubicBezTo>
                <a:cubicBezTo>
                  <a:pt x="1421" y="179"/>
                  <a:pt x="1424" y="177"/>
                  <a:pt x="1425" y="177"/>
                </a:cubicBezTo>
                <a:cubicBezTo>
                  <a:pt x="1427" y="176"/>
                  <a:pt x="1425" y="170"/>
                  <a:pt x="1423" y="167"/>
                </a:cubicBezTo>
                <a:cubicBezTo>
                  <a:pt x="1421" y="164"/>
                  <a:pt x="1419" y="163"/>
                  <a:pt x="1420" y="163"/>
                </a:cubicBezTo>
                <a:cubicBezTo>
                  <a:pt x="1422" y="162"/>
                  <a:pt x="1424" y="159"/>
                  <a:pt x="1423" y="158"/>
                </a:cubicBezTo>
                <a:cubicBezTo>
                  <a:pt x="1421" y="158"/>
                  <a:pt x="1422" y="155"/>
                  <a:pt x="1419" y="156"/>
                </a:cubicBezTo>
                <a:cubicBezTo>
                  <a:pt x="1418" y="156"/>
                  <a:pt x="1412" y="155"/>
                  <a:pt x="1413" y="159"/>
                </a:cubicBezTo>
                <a:cubicBezTo>
                  <a:pt x="1411" y="155"/>
                  <a:pt x="1409" y="153"/>
                  <a:pt x="1406" y="153"/>
                </a:cubicBezTo>
                <a:cubicBezTo>
                  <a:pt x="1403" y="154"/>
                  <a:pt x="1401" y="156"/>
                  <a:pt x="1398" y="156"/>
                </a:cubicBezTo>
                <a:cubicBezTo>
                  <a:pt x="1394" y="156"/>
                  <a:pt x="1397" y="150"/>
                  <a:pt x="1395" y="150"/>
                </a:cubicBezTo>
                <a:cubicBezTo>
                  <a:pt x="1394" y="150"/>
                  <a:pt x="1390" y="155"/>
                  <a:pt x="1388" y="153"/>
                </a:cubicBezTo>
                <a:cubicBezTo>
                  <a:pt x="1387" y="150"/>
                  <a:pt x="1394" y="147"/>
                  <a:pt x="1399" y="145"/>
                </a:cubicBezTo>
                <a:cubicBezTo>
                  <a:pt x="1405" y="143"/>
                  <a:pt x="1415" y="132"/>
                  <a:pt x="1418" y="132"/>
                </a:cubicBezTo>
                <a:cubicBezTo>
                  <a:pt x="1422" y="131"/>
                  <a:pt x="1432" y="132"/>
                  <a:pt x="1440" y="132"/>
                </a:cubicBezTo>
                <a:cubicBezTo>
                  <a:pt x="1448" y="132"/>
                  <a:pt x="1451" y="128"/>
                  <a:pt x="1454" y="130"/>
                </a:cubicBezTo>
                <a:cubicBezTo>
                  <a:pt x="1456" y="132"/>
                  <a:pt x="1462" y="134"/>
                  <a:pt x="1465" y="134"/>
                </a:cubicBezTo>
                <a:cubicBezTo>
                  <a:pt x="1469" y="133"/>
                  <a:pt x="1467" y="134"/>
                  <a:pt x="1472" y="130"/>
                </a:cubicBezTo>
                <a:cubicBezTo>
                  <a:pt x="1478" y="126"/>
                  <a:pt x="1483" y="124"/>
                  <a:pt x="1485" y="121"/>
                </a:cubicBezTo>
                <a:cubicBezTo>
                  <a:pt x="1488" y="118"/>
                  <a:pt x="1495" y="116"/>
                  <a:pt x="1496" y="119"/>
                </a:cubicBezTo>
                <a:cubicBezTo>
                  <a:pt x="1496" y="122"/>
                  <a:pt x="1495" y="125"/>
                  <a:pt x="1498" y="125"/>
                </a:cubicBezTo>
                <a:cubicBezTo>
                  <a:pt x="1501" y="125"/>
                  <a:pt x="1505" y="122"/>
                  <a:pt x="1509" y="121"/>
                </a:cubicBezTo>
                <a:cubicBezTo>
                  <a:pt x="1513" y="119"/>
                  <a:pt x="1516" y="117"/>
                  <a:pt x="1516" y="117"/>
                </a:cubicBezTo>
                <a:cubicBezTo>
                  <a:pt x="1516" y="117"/>
                  <a:pt x="1500" y="128"/>
                  <a:pt x="1497" y="130"/>
                </a:cubicBezTo>
                <a:cubicBezTo>
                  <a:pt x="1493" y="132"/>
                  <a:pt x="1484" y="134"/>
                  <a:pt x="1480" y="138"/>
                </a:cubicBezTo>
                <a:cubicBezTo>
                  <a:pt x="1476" y="143"/>
                  <a:pt x="1474" y="144"/>
                  <a:pt x="1474" y="149"/>
                </a:cubicBezTo>
                <a:cubicBezTo>
                  <a:pt x="1475" y="154"/>
                  <a:pt x="1481" y="161"/>
                  <a:pt x="1478" y="165"/>
                </a:cubicBezTo>
                <a:cubicBezTo>
                  <a:pt x="1475" y="170"/>
                  <a:pt x="1474" y="176"/>
                  <a:pt x="1474" y="176"/>
                </a:cubicBezTo>
                <a:cubicBezTo>
                  <a:pt x="1474" y="176"/>
                  <a:pt x="1479" y="170"/>
                  <a:pt x="1485" y="166"/>
                </a:cubicBezTo>
                <a:cubicBezTo>
                  <a:pt x="1491" y="161"/>
                  <a:pt x="1495" y="156"/>
                  <a:pt x="1497" y="153"/>
                </a:cubicBezTo>
                <a:cubicBezTo>
                  <a:pt x="1500" y="151"/>
                  <a:pt x="1507" y="151"/>
                  <a:pt x="1507" y="148"/>
                </a:cubicBezTo>
                <a:cubicBezTo>
                  <a:pt x="1507" y="146"/>
                  <a:pt x="1508" y="142"/>
                  <a:pt x="1510" y="139"/>
                </a:cubicBezTo>
                <a:cubicBezTo>
                  <a:pt x="1511" y="136"/>
                  <a:pt x="1507" y="137"/>
                  <a:pt x="1510" y="133"/>
                </a:cubicBezTo>
                <a:cubicBezTo>
                  <a:pt x="1512" y="129"/>
                  <a:pt x="1511" y="126"/>
                  <a:pt x="1523" y="126"/>
                </a:cubicBezTo>
                <a:close/>
                <a:moveTo>
                  <a:pt x="934" y="394"/>
                </a:moveTo>
                <a:cubicBezTo>
                  <a:pt x="936" y="397"/>
                  <a:pt x="930" y="407"/>
                  <a:pt x="926" y="406"/>
                </a:cubicBezTo>
                <a:cubicBezTo>
                  <a:pt x="923" y="406"/>
                  <a:pt x="924" y="397"/>
                  <a:pt x="925" y="395"/>
                </a:cubicBezTo>
                <a:cubicBezTo>
                  <a:pt x="926" y="393"/>
                  <a:pt x="933" y="393"/>
                  <a:pt x="934" y="394"/>
                </a:cubicBezTo>
                <a:close/>
                <a:moveTo>
                  <a:pt x="919" y="122"/>
                </a:moveTo>
                <a:cubicBezTo>
                  <a:pt x="921" y="117"/>
                  <a:pt x="932" y="124"/>
                  <a:pt x="930" y="126"/>
                </a:cubicBezTo>
                <a:cubicBezTo>
                  <a:pt x="928" y="129"/>
                  <a:pt x="918" y="126"/>
                  <a:pt x="919" y="122"/>
                </a:cubicBezTo>
                <a:close/>
                <a:moveTo>
                  <a:pt x="967" y="211"/>
                </a:moveTo>
                <a:cubicBezTo>
                  <a:pt x="963" y="212"/>
                  <a:pt x="954" y="213"/>
                  <a:pt x="951" y="213"/>
                </a:cubicBezTo>
                <a:cubicBezTo>
                  <a:pt x="948" y="212"/>
                  <a:pt x="943" y="209"/>
                  <a:pt x="939" y="208"/>
                </a:cubicBezTo>
                <a:cubicBezTo>
                  <a:pt x="934" y="207"/>
                  <a:pt x="928" y="208"/>
                  <a:pt x="926" y="210"/>
                </a:cubicBezTo>
                <a:cubicBezTo>
                  <a:pt x="924" y="213"/>
                  <a:pt x="917" y="212"/>
                  <a:pt x="914" y="212"/>
                </a:cubicBezTo>
                <a:cubicBezTo>
                  <a:pt x="911" y="212"/>
                  <a:pt x="907" y="216"/>
                  <a:pt x="906" y="214"/>
                </a:cubicBezTo>
                <a:cubicBezTo>
                  <a:pt x="906" y="214"/>
                  <a:pt x="909" y="207"/>
                  <a:pt x="906" y="206"/>
                </a:cubicBezTo>
                <a:cubicBezTo>
                  <a:pt x="904" y="206"/>
                  <a:pt x="907" y="201"/>
                  <a:pt x="909" y="200"/>
                </a:cubicBezTo>
                <a:cubicBezTo>
                  <a:pt x="912" y="198"/>
                  <a:pt x="914" y="194"/>
                  <a:pt x="917" y="191"/>
                </a:cubicBezTo>
                <a:cubicBezTo>
                  <a:pt x="919" y="187"/>
                  <a:pt x="922" y="186"/>
                  <a:pt x="924" y="187"/>
                </a:cubicBezTo>
                <a:cubicBezTo>
                  <a:pt x="926" y="187"/>
                  <a:pt x="930" y="194"/>
                  <a:pt x="931" y="196"/>
                </a:cubicBezTo>
                <a:cubicBezTo>
                  <a:pt x="932" y="199"/>
                  <a:pt x="936" y="195"/>
                  <a:pt x="937" y="195"/>
                </a:cubicBezTo>
                <a:cubicBezTo>
                  <a:pt x="939" y="194"/>
                  <a:pt x="941" y="192"/>
                  <a:pt x="942" y="190"/>
                </a:cubicBezTo>
                <a:cubicBezTo>
                  <a:pt x="942" y="188"/>
                  <a:pt x="945" y="187"/>
                  <a:pt x="949" y="187"/>
                </a:cubicBezTo>
                <a:cubicBezTo>
                  <a:pt x="953" y="187"/>
                  <a:pt x="949" y="190"/>
                  <a:pt x="947" y="191"/>
                </a:cubicBezTo>
                <a:cubicBezTo>
                  <a:pt x="944" y="191"/>
                  <a:pt x="946" y="193"/>
                  <a:pt x="950" y="194"/>
                </a:cubicBezTo>
                <a:cubicBezTo>
                  <a:pt x="955" y="196"/>
                  <a:pt x="959" y="200"/>
                  <a:pt x="964" y="203"/>
                </a:cubicBezTo>
                <a:cubicBezTo>
                  <a:pt x="969" y="205"/>
                  <a:pt x="970" y="211"/>
                  <a:pt x="967" y="211"/>
                </a:cubicBezTo>
                <a:close/>
                <a:moveTo>
                  <a:pt x="1026" y="193"/>
                </a:moveTo>
                <a:cubicBezTo>
                  <a:pt x="1024" y="194"/>
                  <a:pt x="1017" y="195"/>
                  <a:pt x="1015" y="193"/>
                </a:cubicBezTo>
                <a:cubicBezTo>
                  <a:pt x="1013" y="191"/>
                  <a:pt x="1007" y="193"/>
                  <a:pt x="1007" y="197"/>
                </a:cubicBezTo>
                <a:cubicBezTo>
                  <a:pt x="1007" y="202"/>
                  <a:pt x="1009" y="199"/>
                  <a:pt x="1011" y="200"/>
                </a:cubicBezTo>
                <a:cubicBezTo>
                  <a:pt x="1013" y="202"/>
                  <a:pt x="1014" y="204"/>
                  <a:pt x="1015" y="206"/>
                </a:cubicBezTo>
                <a:cubicBezTo>
                  <a:pt x="1017" y="208"/>
                  <a:pt x="1019" y="208"/>
                  <a:pt x="1021" y="209"/>
                </a:cubicBezTo>
                <a:cubicBezTo>
                  <a:pt x="1023" y="211"/>
                  <a:pt x="1016" y="214"/>
                  <a:pt x="1019" y="216"/>
                </a:cubicBezTo>
                <a:cubicBezTo>
                  <a:pt x="1022" y="218"/>
                  <a:pt x="1024" y="227"/>
                  <a:pt x="1024" y="230"/>
                </a:cubicBezTo>
                <a:cubicBezTo>
                  <a:pt x="1024" y="232"/>
                  <a:pt x="1016" y="233"/>
                  <a:pt x="1013" y="233"/>
                </a:cubicBezTo>
                <a:cubicBezTo>
                  <a:pt x="1010" y="232"/>
                  <a:pt x="1002" y="230"/>
                  <a:pt x="1000" y="229"/>
                </a:cubicBezTo>
                <a:cubicBezTo>
                  <a:pt x="997" y="228"/>
                  <a:pt x="996" y="219"/>
                  <a:pt x="999" y="219"/>
                </a:cubicBezTo>
                <a:cubicBezTo>
                  <a:pt x="1002" y="219"/>
                  <a:pt x="1003" y="218"/>
                  <a:pt x="1007" y="215"/>
                </a:cubicBezTo>
                <a:cubicBezTo>
                  <a:pt x="1011" y="211"/>
                  <a:pt x="1001" y="210"/>
                  <a:pt x="999" y="209"/>
                </a:cubicBezTo>
                <a:cubicBezTo>
                  <a:pt x="996" y="208"/>
                  <a:pt x="991" y="200"/>
                  <a:pt x="989" y="197"/>
                </a:cubicBezTo>
                <a:cubicBezTo>
                  <a:pt x="987" y="195"/>
                  <a:pt x="988" y="191"/>
                  <a:pt x="993" y="188"/>
                </a:cubicBezTo>
                <a:cubicBezTo>
                  <a:pt x="995" y="186"/>
                  <a:pt x="1001" y="189"/>
                  <a:pt x="1004" y="188"/>
                </a:cubicBezTo>
                <a:cubicBezTo>
                  <a:pt x="1007" y="186"/>
                  <a:pt x="1010" y="183"/>
                  <a:pt x="1012" y="183"/>
                </a:cubicBezTo>
                <a:cubicBezTo>
                  <a:pt x="1013" y="182"/>
                  <a:pt x="1020" y="184"/>
                  <a:pt x="1021" y="186"/>
                </a:cubicBezTo>
                <a:cubicBezTo>
                  <a:pt x="1023" y="188"/>
                  <a:pt x="1027" y="192"/>
                  <a:pt x="1026" y="193"/>
                </a:cubicBezTo>
                <a:close/>
                <a:moveTo>
                  <a:pt x="1434" y="581"/>
                </a:moveTo>
                <a:cubicBezTo>
                  <a:pt x="1432" y="580"/>
                  <a:pt x="1428" y="579"/>
                  <a:pt x="1428" y="579"/>
                </a:cubicBezTo>
                <a:cubicBezTo>
                  <a:pt x="1424" y="583"/>
                  <a:pt x="1432" y="583"/>
                  <a:pt x="1431" y="587"/>
                </a:cubicBezTo>
                <a:cubicBezTo>
                  <a:pt x="1430" y="591"/>
                  <a:pt x="1437" y="590"/>
                  <a:pt x="1438" y="589"/>
                </a:cubicBezTo>
                <a:cubicBezTo>
                  <a:pt x="1440" y="588"/>
                  <a:pt x="1445" y="580"/>
                  <a:pt x="1444" y="577"/>
                </a:cubicBezTo>
                <a:cubicBezTo>
                  <a:pt x="1443" y="575"/>
                  <a:pt x="1436" y="581"/>
                  <a:pt x="1434" y="581"/>
                </a:cubicBezTo>
                <a:close/>
                <a:moveTo>
                  <a:pt x="1357" y="385"/>
                </a:moveTo>
                <a:cubicBezTo>
                  <a:pt x="1354" y="384"/>
                  <a:pt x="1348" y="398"/>
                  <a:pt x="1352" y="399"/>
                </a:cubicBezTo>
                <a:cubicBezTo>
                  <a:pt x="1357" y="400"/>
                  <a:pt x="1360" y="386"/>
                  <a:pt x="1357" y="385"/>
                </a:cubicBezTo>
                <a:close/>
                <a:moveTo>
                  <a:pt x="1448" y="488"/>
                </a:moveTo>
                <a:cubicBezTo>
                  <a:pt x="1448" y="485"/>
                  <a:pt x="1441" y="485"/>
                  <a:pt x="1438" y="482"/>
                </a:cubicBezTo>
                <a:cubicBezTo>
                  <a:pt x="1435" y="479"/>
                  <a:pt x="1434" y="471"/>
                  <a:pt x="1432" y="467"/>
                </a:cubicBezTo>
                <a:cubicBezTo>
                  <a:pt x="1430" y="462"/>
                  <a:pt x="1427" y="459"/>
                  <a:pt x="1423" y="455"/>
                </a:cubicBezTo>
                <a:cubicBezTo>
                  <a:pt x="1419" y="451"/>
                  <a:pt x="1417" y="441"/>
                  <a:pt x="1416" y="442"/>
                </a:cubicBezTo>
                <a:cubicBezTo>
                  <a:pt x="1415" y="443"/>
                  <a:pt x="1412" y="454"/>
                  <a:pt x="1414" y="457"/>
                </a:cubicBezTo>
                <a:cubicBezTo>
                  <a:pt x="1417" y="461"/>
                  <a:pt x="1413" y="468"/>
                  <a:pt x="1411" y="472"/>
                </a:cubicBezTo>
                <a:cubicBezTo>
                  <a:pt x="1409" y="477"/>
                  <a:pt x="1405" y="471"/>
                  <a:pt x="1401" y="469"/>
                </a:cubicBezTo>
                <a:cubicBezTo>
                  <a:pt x="1397" y="467"/>
                  <a:pt x="1392" y="465"/>
                  <a:pt x="1389" y="463"/>
                </a:cubicBezTo>
                <a:cubicBezTo>
                  <a:pt x="1387" y="460"/>
                  <a:pt x="1394" y="453"/>
                  <a:pt x="1392" y="450"/>
                </a:cubicBezTo>
                <a:cubicBezTo>
                  <a:pt x="1390" y="448"/>
                  <a:pt x="1380" y="450"/>
                  <a:pt x="1379" y="450"/>
                </a:cubicBezTo>
                <a:cubicBezTo>
                  <a:pt x="1377" y="450"/>
                  <a:pt x="1375" y="446"/>
                  <a:pt x="1373" y="446"/>
                </a:cubicBezTo>
                <a:cubicBezTo>
                  <a:pt x="1371" y="446"/>
                  <a:pt x="1371" y="454"/>
                  <a:pt x="1371" y="454"/>
                </a:cubicBezTo>
                <a:cubicBezTo>
                  <a:pt x="1371" y="454"/>
                  <a:pt x="1369" y="451"/>
                  <a:pt x="1365" y="448"/>
                </a:cubicBezTo>
                <a:cubicBezTo>
                  <a:pt x="1362" y="444"/>
                  <a:pt x="1366" y="450"/>
                  <a:pt x="1362" y="453"/>
                </a:cubicBezTo>
                <a:cubicBezTo>
                  <a:pt x="1359" y="457"/>
                  <a:pt x="1360" y="455"/>
                  <a:pt x="1359" y="459"/>
                </a:cubicBezTo>
                <a:cubicBezTo>
                  <a:pt x="1357" y="463"/>
                  <a:pt x="1354" y="462"/>
                  <a:pt x="1350" y="458"/>
                </a:cubicBezTo>
                <a:cubicBezTo>
                  <a:pt x="1347" y="454"/>
                  <a:pt x="1345" y="457"/>
                  <a:pt x="1343" y="458"/>
                </a:cubicBezTo>
                <a:cubicBezTo>
                  <a:pt x="1340" y="459"/>
                  <a:pt x="1339" y="465"/>
                  <a:pt x="1337" y="467"/>
                </a:cubicBezTo>
                <a:cubicBezTo>
                  <a:pt x="1336" y="468"/>
                  <a:pt x="1328" y="470"/>
                  <a:pt x="1326" y="472"/>
                </a:cubicBezTo>
                <a:cubicBezTo>
                  <a:pt x="1324" y="474"/>
                  <a:pt x="1324" y="480"/>
                  <a:pt x="1324" y="482"/>
                </a:cubicBezTo>
                <a:cubicBezTo>
                  <a:pt x="1324" y="483"/>
                  <a:pt x="1316" y="482"/>
                  <a:pt x="1313" y="484"/>
                </a:cubicBezTo>
                <a:cubicBezTo>
                  <a:pt x="1310" y="486"/>
                  <a:pt x="1306" y="485"/>
                  <a:pt x="1304" y="485"/>
                </a:cubicBezTo>
                <a:cubicBezTo>
                  <a:pt x="1301" y="485"/>
                  <a:pt x="1292" y="492"/>
                  <a:pt x="1289" y="494"/>
                </a:cubicBezTo>
                <a:cubicBezTo>
                  <a:pt x="1286" y="496"/>
                  <a:pt x="1286" y="503"/>
                  <a:pt x="1287" y="505"/>
                </a:cubicBezTo>
                <a:cubicBezTo>
                  <a:pt x="1289" y="507"/>
                  <a:pt x="1292" y="511"/>
                  <a:pt x="1290" y="512"/>
                </a:cubicBezTo>
                <a:cubicBezTo>
                  <a:pt x="1288" y="513"/>
                  <a:pt x="1287" y="518"/>
                  <a:pt x="1292" y="522"/>
                </a:cubicBezTo>
                <a:cubicBezTo>
                  <a:pt x="1296" y="527"/>
                  <a:pt x="1295" y="528"/>
                  <a:pt x="1295" y="530"/>
                </a:cubicBezTo>
                <a:cubicBezTo>
                  <a:pt x="1295" y="533"/>
                  <a:pt x="1297" y="533"/>
                  <a:pt x="1300" y="537"/>
                </a:cubicBezTo>
                <a:cubicBezTo>
                  <a:pt x="1303" y="541"/>
                  <a:pt x="1295" y="544"/>
                  <a:pt x="1294" y="546"/>
                </a:cubicBezTo>
                <a:cubicBezTo>
                  <a:pt x="1293" y="549"/>
                  <a:pt x="1296" y="552"/>
                  <a:pt x="1299" y="554"/>
                </a:cubicBezTo>
                <a:cubicBezTo>
                  <a:pt x="1301" y="556"/>
                  <a:pt x="1307" y="555"/>
                  <a:pt x="1310" y="553"/>
                </a:cubicBezTo>
                <a:cubicBezTo>
                  <a:pt x="1314" y="552"/>
                  <a:pt x="1317" y="549"/>
                  <a:pt x="1320" y="549"/>
                </a:cubicBezTo>
                <a:cubicBezTo>
                  <a:pt x="1322" y="549"/>
                  <a:pt x="1332" y="548"/>
                  <a:pt x="1332" y="548"/>
                </a:cubicBezTo>
                <a:cubicBezTo>
                  <a:pt x="1332" y="548"/>
                  <a:pt x="1336" y="543"/>
                  <a:pt x="1339" y="539"/>
                </a:cubicBezTo>
                <a:cubicBezTo>
                  <a:pt x="1342" y="536"/>
                  <a:pt x="1350" y="539"/>
                  <a:pt x="1350" y="539"/>
                </a:cubicBezTo>
                <a:cubicBezTo>
                  <a:pt x="1350" y="539"/>
                  <a:pt x="1353" y="537"/>
                  <a:pt x="1362" y="535"/>
                </a:cubicBezTo>
                <a:cubicBezTo>
                  <a:pt x="1371" y="533"/>
                  <a:pt x="1368" y="537"/>
                  <a:pt x="1371" y="538"/>
                </a:cubicBezTo>
                <a:cubicBezTo>
                  <a:pt x="1374" y="539"/>
                  <a:pt x="1379" y="540"/>
                  <a:pt x="1382" y="542"/>
                </a:cubicBezTo>
                <a:cubicBezTo>
                  <a:pt x="1384" y="544"/>
                  <a:pt x="1382" y="548"/>
                  <a:pt x="1381" y="550"/>
                </a:cubicBezTo>
                <a:cubicBezTo>
                  <a:pt x="1381" y="552"/>
                  <a:pt x="1388" y="551"/>
                  <a:pt x="1388" y="549"/>
                </a:cubicBezTo>
                <a:cubicBezTo>
                  <a:pt x="1388" y="547"/>
                  <a:pt x="1390" y="546"/>
                  <a:pt x="1394" y="543"/>
                </a:cubicBezTo>
                <a:cubicBezTo>
                  <a:pt x="1398" y="541"/>
                  <a:pt x="1395" y="547"/>
                  <a:pt x="1396" y="550"/>
                </a:cubicBezTo>
                <a:cubicBezTo>
                  <a:pt x="1398" y="553"/>
                  <a:pt x="1400" y="545"/>
                  <a:pt x="1400" y="549"/>
                </a:cubicBezTo>
                <a:cubicBezTo>
                  <a:pt x="1400" y="550"/>
                  <a:pt x="1401" y="552"/>
                  <a:pt x="1402" y="553"/>
                </a:cubicBezTo>
                <a:cubicBezTo>
                  <a:pt x="1402" y="554"/>
                  <a:pt x="1407" y="554"/>
                  <a:pt x="1407" y="558"/>
                </a:cubicBezTo>
                <a:cubicBezTo>
                  <a:pt x="1407" y="562"/>
                  <a:pt x="1407" y="564"/>
                  <a:pt x="1408" y="565"/>
                </a:cubicBezTo>
                <a:cubicBezTo>
                  <a:pt x="1409" y="566"/>
                  <a:pt x="1415" y="565"/>
                  <a:pt x="1418" y="569"/>
                </a:cubicBezTo>
                <a:cubicBezTo>
                  <a:pt x="1421" y="574"/>
                  <a:pt x="1423" y="570"/>
                  <a:pt x="1424" y="568"/>
                </a:cubicBezTo>
                <a:cubicBezTo>
                  <a:pt x="1426" y="566"/>
                  <a:pt x="1431" y="569"/>
                  <a:pt x="1432" y="570"/>
                </a:cubicBezTo>
                <a:cubicBezTo>
                  <a:pt x="1434" y="572"/>
                  <a:pt x="1438" y="567"/>
                  <a:pt x="1444" y="566"/>
                </a:cubicBezTo>
                <a:cubicBezTo>
                  <a:pt x="1449" y="564"/>
                  <a:pt x="1449" y="564"/>
                  <a:pt x="1450" y="562"/>
                </a:cubicBezTo>
                <a:cubicBezTo>
                  <a:pt x="1452" y="560"/>
                  <a:pt x="1453" y="554"/>
                  <a:pt x="1456" y="549"/>
                </a:cubicBezTo>
                <a:cubicBezTo>
                  <a:pt x="1460" y="545"/>
                  <a:pt x="1464" y="537"/>
                  <a:pt x="1464" y="531"/>
                </a:cubicBezTo>
                <a:cubicBezTo>
                  <a:pt x="1464" y="525"/>
                  <a:pt x="1464" y="511"/>
                  <a:pt x="1460" y="504"/>
                </a:cubicBezTo>
                <a:cubicBezTo>
                  <a:pt x="1455" y="498"/>
                  <a:pt x="1447" y="491"/>
                  <a:pt x="1448" y="488"/>
                </a:cubicBezTo>
                <a:close/>
                <a:moveTo>
                  <a:pt x="847" y="232"/>
                </a:moveTo>
                <a:cubicBezTo>
                  <a:pt x="848" y="232"/>
                  <a:pt x="853" y="232"/>
                  <a:pt x="852" y="228"/>
                </a:cubicBezTo>
                <a:cubicBezTo>
                  <a:pt x="850" y="224"/>
                  <a:pt x="847" y="224"/>
                  <a:pt x="846" y="224"/>
                </a:cubicBezTo>
                <a:cubicBezTo>
                  <a:pt x="845" y="224"/>
                  <a:pt x="840" y="223"/>
                  <a:pt x="838" y="224"/>
                </a:cubicBezTo>
                <a:cubicBezTo>
                  <a:pt x="836" y="225"/>
                  <a:pt x="840" y="228"/>
                  <a:pt x="842" y="228"/>
                </a:cubicBezTo>
                <a:cubicBezTo>
                  <a:pt x="844" y="229"/>
                  <a:pt x="845" y="231"/>
                  <a:pt x="847" y="232"/>
                </a:cubicBezTo>
                <a:close/>
                <a:moveTo>
                  <a:pt x="1554" y="576"/>
                </a:moveTo>
                <a:cubicBezTo>
                  <a:pt x="1554" y="578"/>
                  <a:pt x="1550" y="578"/>
                  <a:pt x="1548" y="580"/>
                </a:cubicBezTo>
                <a:cubicBezTo>
                  <a:pt x="1546" y="582"/>
                  <a:pt x="1548" y="583"/>
                  <a:pt x="1542" y="586"/>
                </a:cubicBezTo>
                <a:cubicBezTo>
                  <a:pt x="1535" y="590"/>
                  <a:pt x="1527" y="594"/>
                  <a:pt x="1526" y="598"/>
                </a:cubicBezTo>
                <a:cubicBezTo>
                  <a:pt x="1524" y="601"/>
                  <a:pt x="1527" y="603"/>
                  <a:pt x="1533" y="603"/>
                </a:cubicBezTo>
                <a:cubicBezTo>
                  <a:pt x="1539" y="604"/>
                  <a:pt x="1538" y="605"/>
                  <a:pt x="1542" y="600"/>
                </a:cubicBezTo>
                <a:cubicBezTo>
                  <a:pt x="1546" y="596"/>
                  <a:pt x="1550" y="593"/>
                  <a:pt x="1555" y="589"/>
                </a:cubicBezTo>
                <a:cubicBezTo>
                  <a:pt x="1560" y="586"/>
                  <a:pt x="1560" y="580"/>
                  <a:pt x="1560" y="580"/>
                </a:cubicBezTo>
                <a:cubicBezTo>
                  <a:pt x="1560" y="580"/>
                  <a:pt x="1555" y="575"/>
                  <a:pt x="1554" y="576"/>
                </a:cubicBezTo>
                <a:close/>
                <a:moveTo>
                  <a:pt x="1574" y="563"/>
                </a:moveTo>
                <a:cubicBezTo>
                  <a:pt x="1573" y="563"/>
                  <a:pt x="1572" y="565"/>
                  <a:pt x="1569" y="563"/>
                </a:cubicBezTo>
                <a:cubicBezTo>
                  <a:pt x="1565" y="561"/>
                  <a:pt x="1566" y="562"/>
                  <a:pt x="1564" y="558"/>
                </a:cubicBezTo>
                <a:cubicBezTo>
                  <a:pt x="1561" y="555"/>
                  <a:pt x="1561" y="550"/>
                  <a:pt x="1557" y="552"/>
                </a:cubicBezTo>
                <a:cubicBezTo>
                  <a:pt x="1556" y="552"/>
                  <a:pt x="1557" y="557"/>
                  <a:pt x="1559" y="558"/>
                </a:cubicBezTo>
                <a:cubicBezTo>
                  <a:pt x="1560" y="560"/>
                  <a:pt x="1561" y="565"/>
                  <a:pt x="1561" y="566"/>
                </a:cubicBezTo>
                <a:cubicBezTo>
                  <a:pt x="1560" y="568"/>
                  <a:pt x="1554" y="570"/>
                  <a:pt x="1557" y="572"/>
                </a:cubicBezTo>
                <a:cubicBezTo>
                  <a:pt x="1560" y="574"/>
                  <a:pt x="1566" y="572"/>
                  <a:pt x="1565" y="574"/>
                </a:cubicBezTo>
                <a:cubicBezTo>
                  <a:pt x="1564" y="576"/>
                  <a:pt x="1561" y="579"/>
                  <a:pt x="1564" y="580"/>
                </a:cubicBezTo>
                <a:cubicBezTo>
                  <a:pt x="1568" y="581"/>
                  <a:pt x="1569" y="577"/>
                  <a:pt x="1570" y="575"/>
                </a:cubicBezTo>
                <a:cubicBezTo>
                  <a:pt x="1572" y="572"/>
                  <a:pt x="1573" y="570"/>
                  <a:pt x="1576" y="568"/>
                </a:cubicBezTo>
                <a:cubicBezTo>
                  <a:pt x="1578" y="567"/>
                  <a:pt x="1576" y="563"/>
                  <a:pt x="1574" y="563"/>
                </a:cubicBezTo>
                <a:close/>
                <a:moveTo>
                  <a:pt x="1585" y="467"/>
                </a:moveTo>
                <a:cubicBezTo>
                  <a:pt x="1581" y="466"/>
                  <a:pt x="1575" y="475"/>
                  <a:pt x="1575" y="475"/>
                </a:cubicBezTo>
                <a:cubicBezTo>
                  <a:pt x="1580" y="477"/>
                  <a:pt x="1588" y="468"/>
                  <a:pt x="1585" y="467"/>
                </a:cubicBezTo>
                <a:close/>
                <a:moveTo>
                  <a:pt x="825" y="218"/>
                </a:moveTo>
                <a:cubicBezTo>
                  <a:pt x="827" y="216"/>
                  <a:pt x="823" y="212"/>
                  <a:pt x="822" y="212"/>
                </a:cubicBezTo>
                <a:cubicBezTo>
                  <a:pt x="818" y="212"/>
                  <a:pt x="816" y="217"/>
                  <a:pt x="819" y="219"/>
                </a:cubicBezTo>
                <a:cubicBezTo>
                  <a:pt x="821" y="221"/>
                  <a:pt x="823" y="221"/>
                  <a:pt x="825" y="218"/>
                </a:cubicBezTo>
                <a:close/>
                <a:moveTo>
                  <a:pt x="797" y="218"/>
                </a:moveTo>
                <a:cubicBezTo>
                  <a:pt x="797" y="217"/>
                  <a:pt x="795" y="214"/>
                  <a:pt x="793" y="218"/>
                </a:cubicBezTo>
                <a:cubicBezTo>
                  <a:pt x="792" y="219"/>
                  <a:pt x="796" y="220"/>
                  <a:pt x="797" y="218"/>
                </a:cubicBezTo>
                <a:close/>
                <a:moveTo>
                  <a:pt x="1313" y="438"/>
                </a:moveTo>
                <a:cubicBezTo>
                  <a:pt x="1312" y="441"/>
                  <a:pt x="1319" y="443"/>
                  <a:pt x="1319" y="439"/>
                </a:cubicBezTo>
                <a:cubicBezTo>
                  <a:pt x="1320" y="435"/>
                  <a:pt x="1314" y="435"/>
                  <a:pt x="1313" y="438"/>
                </a:cubicBezTo>
                <a:close/>
                <a:moveTo>
                  <a:pt x="1340" y="389"/>
                </a:moveTo>
                <a:cubicBezTo>
                  <a:pt x="1339" y="389"/>
                  <a:pt x="1328" y="391"/>
                  <a:pt x="1327" y="391"/>
                </a:cubicBezTo>
                <a:cubicBezTo>
                  <a:pt x="1326" y="392"/>
                  <a:pt x="1319" y="390"/>
                  <a:pt x="1319" y="390"/>
                </a:cubicBezTo>
                <a:cubicBezTo>
                  <a:pt x="1316" y="393"/>
                  <a:pt x="1318" y="396"/>
                  <a:pt x="1322" y="395"/>
                </a:cubicBezTo>
                <a:cubicBezTo>
                  <a:pt x="1326" y="395"/>
                  <a:pt x="1335" y="394"/>
                  <a:pt x="1337" y="394"/>
                </a:cubicBezTo>
                <a:cubicBezTo>
                  <a:pt x="1339" y="394"/>
                  <a:pt x="1342" y="389"/>
                  <a:pt x="1340" y="389"/>
                </a:cubicBezTo>
                <a:close/>
                <a:moveTo>
                  <a:pt x="1293" y="433"/>
                </a:moveTo>
                <a:cubicBezTo>
                  <a:pt x="1294" y="431"/>
                  <a:pt x="1289" y="427"/>
                  <a:pt x="1287" y="427"/>
                </a:cubicBezTo>
                <a:cubicBezTo>
                  <a:pt x="1286" y="427"/>
                  <a:pt x="1276" y="425"/>
                  <a:pt x="1276" y="425"/>
                </a:cubicBezTo>
                <a:cubicBezTo>
                  <a:pt x="1274" y="426"/>
                  <a:pt x="1272" y="426"/>
                  <a:pt x="1271" y="427"/>
                </a:cubicBezTo>
                <a:cubicBezTo>
                  <a:pt x="1271" y="427"/>
                  <a:pt x="1271" y="427"/>
                  <a:pt x="1270" y="426"/>
                </a:cubicBezTo>
                <a:cubicBezTo>
                  <a:pt x="1266" y="424"/>
                  <a:pt x="1261" y="426"/>
                  <a:pt x="1259" y="423"/>
                </a:cubicBezTo>
                <a:cubicBezTo>
                  <a:pt x="1258" y="420"/>
                  <a:pt x="1256" y="420"/>
                  <a:pt x="1254" y="422"/>
                </a:cubicBezTo>
                <a:cubicBezTo>
                  <a:pt x="1251" y="426"/>
                  <a:pt x="1255" y="428"/>
                  <a:pt x="1256" y="429"/>
                </a:cubicBezTo>
                <a:cubicBezTo>
                  <a:pt x="1257" y="430"/>
                  <a:pt x="1261" y="430"/>
                  <a:pt x="1265" y="430"/>
                </a:cubicBezTo>
                <a:cubicBezTo>
                  <a:pt x="1268" y="430"/>
                  <a:pt x="1271" y="429"/>
                  <a:pt x="1271" y="428"/>
                </a:cubicBezTo>
                <a:cubicBezTo>
                  <a:pt x="1271" y="429"/>
                  <a:pt x="1272" y="429"/>
                  <a:pt x="1272" y="430"/>
                </a:cubicBezTo>
                <a:cubicBezTo>
                  <a:pt x="1275" y="432"/>
                  <a:pt x="1277" y="434"/>
                  <a:pt x="1282" y="433"/>
                </a:cubicBezTo>
                <a:cubicBezTo>
                  <a:pt x="1286" y="433"/>
                  <a:pt x="1293" y="435"/>
                  <a:pt x="1293" y="433"/>
                </a:cubicBezTo>
                <a:close/>
                <a:moveTo>
                  <a:pt x="1227" y="366"/>
                </a:moveTo>
                <a:cubicBezTo>
                  <a:pt x="1229" y="373"/>
                  <a:pt x="1233" y="380"/>
                  <a:pt x="1234" y="382"/>
                </a:cubicBezTo>
                <a:cubicBezTo>
                  <a:pt x="1236" y="385"/>
                  <a:pt x="1242" y="389"/>
                  <a:pt x="1245" y="391"/>
                </a:cubicBezTo>
                <a:cubicBezTo>
                  <a:pt x="1247" y="393"/>
                  <a:pt x="1250" y="390"/>
                  <a:pt x="1249" y="388"/>
                </a:cubicBezTo>
                <a:cubicBezTo>
                  <a:pt x="1247" y="385"/>
                  <a:pt x="1244" y="382"/>
                  <a:pt x="1244" y="379"/>
                </a:cubicBezTo>
                <a:cubicBezTo>
                  <a:pt x="1244" y="377"/>
                  <a:pt x="1242" y="373"/>
                  <a:pt x="1239" y="368"/>
                </a:cubicBezTo>
                <a:cubicBezTo>
                  <a:pt x="1236" y="364"/>
                  <a:pt x="1233" y="362"/>
                  <a:pt x="1231" y="359"/>
                </a:cubicBezTo>
                <a:cubicBezTo>
                  <a:pt x="1229" y="356"/>
                  <a:pt x="1222" y="351"/>
                  <a:pt x="1222" y="351"/>
                </a:cubicBezTo>
                <a:cubicBezTo>
                  <a:pt x="1219" y="351"/>
                  <a:pt x="1219" y="357"/>
                  <a:pt x="1221" y="359"/>
                </a:cubicBezTo>
                <a:cubicBezTo>
                  <a:pt x="1222" y="360"/>
                  <a:pt x="1225" y="359"/>
                  <a:pt x="1227" y="366"/>
                </a:cubicBezTo>
                <a:close/>
                <a:moveTo>
                  <a:pt x="1313" y="413"/>
                </a:moveTo>
                <a:cubicBezTo>
                  <a:pt x="1316" y="415"/>
                  <a:pt x="1321" y="406"/>
                  <a:pt x="1323" y="409"/>
                </a:cubicBezTo>
                <a:cubicBezTo>
                  <a:pt x="1324" y="412"/>
                  <a:pt x="1323" y="413"/>
                  <a:pt x="1325" y="416"/>
                </a:cubicBezTo>
                <a:cubicBezTo>
                  <a:pt x="1328" y="420"/>
                  <a:pt x="1333" y="419"/>
                  <a:pt x="1333" y="419"/>
                </a:cubicBezTo>
                <a:cubicBezTo>
                  <a:pt x="1333" y="419"/>
                  <a:pt x="1332" y="410"/>
                  <a:pt x="1328" y="408"/>
                </a:cubicBezTo>
                <a:cubicBezTo>
                  <a:pt x="1324" y="406"/>
                  <a:pt x="1321" y="403"/>
                  <a:pt x="1326" y="404"/>
                </a:cubicBezTo>
                <a:cubicBezTo>
                  <a:pt x="1331" y="404"/>
                  <a:pt x="1334" y="402"/>
                  <a:pt x="1333" y="400"/>
                </a:cubicBezTo>
                <a:cubicBezTo>
                  <a:pt x="1332" y="398"/>
                  <a:pt x="1324" y="399"/>
                  <a:pt x="1322" y="399"/>
                </a:cubicBezTo>
                <a:cubicBezTo>
                  <a:pt x="1320" y="400"/>
                  <a:pt x="1317" y="398"/>
                  <a:pt x="1317" y="398"/>
                </a:cubicBezTo>
                <a:cubicBezTo>
                  <a:pt x="1314" y="399"/>
                  <a:pt x="1315" y="401"/>
                  <a:pt x="1314" y="404"/>
                </a:cubicBezTo>
                <a:cubicBezTo>
                  <a:pt x="1313" y="408"/>
                  <a:pt x="1310" y="411"/>
                  <a:pt x="1313" y="413"/>
                </a:cubicBezTo>
                <a:close/>
                <a:moveTo>
                  <a:pt x="1256" y="409"/>
                </a:moveTo>
                <a:cubicBezTo>
                  <a:pt x="1258" y="407"/>
                  <a:pt x="1257" y="403"/>
                  <a:pt x="1254" y="404"/>
                </a:cubicBezTo>
                <a:cubicBezTo>
                  <a:pt x="1251" y="404"/>
                  <a:pt x="1248" y="399"/>
                  <a:pt x="1244" y="395"/>
                </a:cubicBezTo>
                <a:cubicBezTo>
                  <a:pt x="1239" y="392"/>
                  <a:pt x="1235" y="390"/>
                  <a:pt x="1230" y="385"/>
                </a:cubicBezTo>
                <a:cubicBezTo>
                  <a:pt x="1226" y="380"/>
                  <a:pt x="1220" y="377"/>
                  <a:pt x="1217" y="374"/>
                </a:cubicBezTo>
                <a:cubicBezTo>
                  <a:pt x="1214" y="371"/>
                  <a:pt x="1209" y="370"/>
                  <a:pt x="1208" y="371"/>
                </a:cubicBezTo>
                <a:cubicBezTo>
                  <a:pt x="1203" y="372"/>
                  <a:pt x="1214" y="380"/>
                  <a:pt x="1216" y="381"/>
                </a:cubicBezTo>
                <a:cubicBezTo>
                  <a:pt x="1217" y="382"/>
                  <a:pt x="1227" y="391"/>
                  <a:pt x="1227" y="395"/>
                </a:cubicBezTo>
                <a:cubicBezTo>
                  <a:pt x="1227" y="399"/>
                  <a:pt x="1234" y="409"/>
                  <a:pt x="1236" y="410"/>
                </a:cubicBezTo>
                <a:cubicBezTo>
                  <a:pt x="1237" y="412"/>
                  <a:pt x="1247" y="418"/>
                  <a:pt x="1248" y="421"/>
                </a:cubicBezTo>
                <a:cubicBezTo>
                  <a:pt x="1250" y="424"/>
                  <a:pt x="1253" y="424"/>
                  <a:pt x="1253" y="420"/>
                </a:cubicBezTo>
                <a:cubicBezTo>
                  <a:pt x="1253" y="416"/>
                  <a:pt x="1254" y="411"/>
                  <a:pt x="1256" y="409"/>
                </a:cubicBezTo>
                <a:close/>
                <a:moveTo>
                  <a:pt x="1315" y="327"/>
                </a:moveTo>
                <a:cubicBezTo>
                  <a:pt x="1317" y="331"/>
                  <a:pt x="1325" y="335"/>
                  <a:pt x="1323" y="337"/>
                </a:cubicBezTo>
                <a:cubicBezTo>
                  <a:pt x="1321" y="339"/>
                  <a:pt x="1316" y="342"/>
                  <a:pt x="1315" y="346"/>
                </a:cubicBezTo>
                <a:cubicBezTo>
                  <a:pt x="1314" y="349"/>
                  <a:pt x="1324" y="340"/>
                  <a:pt x="1327" y="337"/>
                </a:cubicBezTo>
                <a:cubicBezTo>
                  <a:pt x="1329" y="334"/>
                  <a:pt x="1335" y="336"/>
                  <a:pt x="1336" y="334"/>
                </a:cubicBezTo>
                <a:cubicBezTo>
                  <a:pt x="1337" y="332"/>
                  <a:pt x="1337" y="332"/>
                  <a:pt x="1337" y="332"/>
                </a:cubicBezTo>
                <a:cubicBezTo>
                  <a:pt x="1337" y="332"/>
                  <a:pt x="1333" y="331"/>
                  <a:pt x="1329" y="330"/>
                </a:cubicBezTo>
                <a:cubicBezTo>
                  <a:pt x="1326" y="329"/>
                  <a:pt x="1322" y="333"/>
                  <a:pt x="1324" y="327"/>
                </a:cubicBezTo>
                <a:cubicBezTo>
                  <a:pt x="1326" y="321"/>
                  <a:pt x="1331" y="322"/>
                  <a:pt x="1330" y="317"/>
                </a:cubicBezTo>
                <a:cubicBezTo>
                  <a:pt x="1329" y="313"/>
                  <a:pt x="1325" y="312"/>
                  <a:pt x="1324" y="312"/>
                </a:cubicBezTo>
                <a:cubicBezTo>
                  <a:pt x="1321" y="312"/>
                  <a:pt x="1324" y="316"/>
                  <a:pt x="1321" y="318"/>
                </a:cubicBezTo>
                <a:cubicBezTo>
                  <a:pt x="1317" y="321"/>
                  <a:pt x="1313" y="322"/>
                  <a:pt x="1315" y="327"/>
                </a:cubicBezTo>
                <a:close/>
                <a:moveTo>
                  <a:pt x="1140" y="353"/>
                </a:moveTo>
                <a:cubicBezTo>
                  <a:pt x="1138" y="354"/>
                  <a:pt x="1136" y="367"/>
                  <a:pt x="1140" y="368"/>
                </a:cubicBezTo>
                <a:cubicBezTo>
                  <a:pt x="1145" y="370"/>
                  <a:pt x="1147" y="362"/>
                  <a:pt x="1146" y="360"/>
                </a:cubicBezTo>
                <a:cubicBezTo>
                  <a:pt x="1144" y="359"/>
                  <a:pt x="1144" y="351"/>
                  <a:pt x="1140" y="353"/>
                </a:cubicBezTo>
                <a:close/>
                <a:moveTo>
                  <a:pt x="1296" y="373"/>
                </a:moveTo>
                <a:cubicBezTo>
                  <a:pt x="1289" y="373"/>
                  <a:pt x="1289" y="379"/>
                  <a:pt x="1287" y="380"/>
                </a:cubicBezTo>
                <a:cubicBezTo>
                  <a:pt x="1286" y="381"/>
                  <a:pt x="1284" y="382"/>
                  <a:pt x="1281" y="382"/>
                </a:cubicBezTo>
                <a:cubicBezTo>
                  <a:pt x="1278" y="383"/>
                  <a:pt x="1277" y="386"/>
                  <a:pt x="1276" y="388"/>
                </a:cubicBezTo>
                <a:cubicBezTo>
                  <a:pt x="1276" y="390"/>
                  <a:pt x="1270" y="385"/>
                  <a:pt x="1269" y="386"/>
                </a:cubicBezTo>
                <a:cubicBezTo>
                  <a:pt x="1267" y="388"/>
                  <a:pt x="1268" y="395"/>
                  <a:pt x="1271" y="401"/>
                </a:cubicBezTo>
                <a:cubicBezTo>
                  <a:pt x="1274" y="407"/>
                  <a:pt x="1281" y="411"/>
                  <a:pt x="1282" y="411"/>
                </a:cubicBezTo>
                <a:cubicBezTo>
                  <a:pt x="1284" y="411"/>
                  <a:pt x="1288" y="411"/>
                  <a:pt x="1291" y="412"/>
                </a:cubicBezTo>
                <a:cubicBezTo>
                  <a:pt x="1293" y="412"/>
                  <a:pt x="1302" y="413"/>
                  <a:pt x="1302" y="410"/>
                </a:cubicBezTo>
                <a:cubicBezTo>
                  <a:pt x="1301" y="406"/>
                  <a:pt x="1301" y="401"/>
                  <a:pt x="1304" y="398"/>
                </a:cubicBezTo>
                <a:cubicBezTo>
                  <a:pt x="1308" y="394"/>
                  <a:pt x="1312" y="392"/>
                  <a:pt x="1310" y="387"/>
                </a:cubicBezTo>
                <a:cubicBezTo>
                  <a:pt x="1308" y="382"/>
                  <a:pt x="1304" y="379"/>
                  <a:pt x="1307" y="377"/>
                </a:cubicBezTo>
                <a:cubicBezTo>
                  <a:pt x="1310" y="375"/>
                  <a:pt x="1313" y="374"/>
                  <a:pt x="1313" y="372"/>
                </a:cubicBezTo>
                <a:cubicBezTo>
                  <a:pt x="1313" y="370"/>
                  <a:pt x="1306" y="378"/>
                  <a:pt x="1306" y="365"/>
                </a:cubicBezTo>
                <a:cubicBezTo>
                  <a:pt x="1305" y="362"/>
                  <a:pt x="1300" y="366"/>
                  <a:pt x="1299" y="368"/>
                </a:cubicBezTo>
                <a:cubicBezTo>
                  <a:pt x="1299" y="371"/>
                  <a:pt x="1303" y="373"/>
                  <a:pt x="1296" y="373"/>
                </a:cubicBezTo>
                <a:close/>
                <a:moveTo>
                  <a:pt x="1337" y="351"/>
                </a:moveTo>
                <a:cubicBezTo>
                  <a:pt x="1335" y="349"/>
                  <a:pt x="1332" y="343"/>
                  <a:pt x="1328" y="345"/>
                </a:cubicBezTo>
                <a:cubicBezTo>
                  <a:pt x="1326" y="345"/>
                  <a:pt x="1323" y="352"/>
                  <a:pt x="1327" y="352"/>
                </a:cubicBezTo>
                <a:cubicBezTo>
                  <a:pt x="1331" y="352"/>
                  <a:pt x="1339" y="353"/>
                  <a:pt x="1337" y="351"/>
                </a:cubicBezTo>
                <a:close/>
                <a:moveTo>
                  <a:pt x="1341" y="353"/>
                </a:moveTo>
                <a:cubicBezTo>
                  <a:pt x="1336" y="360"/>
                  <a:pt x="1336" y="358"/>
                  <a:pt x="1332" y="357"/>
                </a:cubicBezTo>
                <a:cubicBezTo>
                  <a:pt x="1329" y="355"/>
                  <a:pt x="1323" y="360"/>
                  <a:pt x="1324" y="362"/>
                </a:cubicBezTo>
                <a:cubicBezTo>
                  <a:pt x="1325" y="364"/>
                  <a:pt x="1333" y="362"/>
                  <a:pt x="1335" y="365"/>
                </a:cubicBezTo>
                <a:cubicBezTo>
                  <a:pt x="1337" y="368"/>
                  <a:pt x="1337" y="369"/>
                  <a:pt x="1341" y="368"/>
                </a:cubicBezTo>
                <a:cubicBezTo>
                  <a:pt x="1345" y="367"/>
                  <a:pt x="1348" y="362"/>
                  <a:pt x="1347" y="359"/>
                </a:cubicBezTo>
                <a:cubicBezTo>
                  <a:pt x="1346" y="357"/>
                  <a:pt x="1341" y="353"/>
                  <a:pt x="1341" y="353"/>
                </a:cubicBezTo>
                <a:close/>
                <a:moveTo>
                  <a:pt x="1340" y="339"/>
                </a:moveTo>
                <a:cubicBezTo>
                  <a:pt x="1339" y="339"/>
                  <a:pt x="1334" y="347"/>
                  <a:pt x="1340" y="346"/>
                </a:cubicBezTo>
                <a:cubicBezTo>
                  <a:pt x="1347" y="346"/>
                  <a:pt x="1345" y="339"/>
                  <a:pt x="1340" y="339"/>
                </a:cubicBezTo>
                <a:close/>
                <a:moveTo>
                  <a:pt x="1324" y="284"/>
                </a:moveTo>
                <a:cubicBezTo>
                  <a:pt x="1318" y="285"/>
                  <a:pt x="1315" y="297"/>
                  <a:pt x="1319" y="296"/>
                </a:cubicBezTo>
                <a:cubicBezTo>
                  <a:pt x="1324" y="296"/>
                  <a:pt x="1329" y="283"/>
                  <a:pt x="1324" y="284"/>
                </a:cubicBezTo>
                <a:close/>
                <a:moveTo>
                  <a:pt x="1003" y="450"/>
                </a:moveTo>
                <a:cubicBezTo>
                  <a:pt x="998" y="449"/>
                  <a:pt x="998" y="455"/>
                  <a:pt x="994" y="459"/>
                </a:cubicBezTo>
                <a:cubicBezTo>
                  <a:pt x="990" y="463"/>
                  <a:pt x="986" y="467"/>
                  <a:pt x="984" y="466"/>
                </a:cubicBezTo>
                <a:cubicBezTo>
                  <a:pt x="983" y="466"/>
                  <a:pt x="974" y="469"/>
                  <a:pt x="977" y="475"/>
                </a:cubicBezTo>
                <a:cubicBezTo>
                  <a:pt x="980" y="480"/>
                  <a:pt x="979" y="486"/>
                  <a:pt x="977" y="489"/>
                </a:cubicBezTo>
                <a:cubicBezTo>
                  <a:pt x="974" y="491"/>
                  <a:pt x="979" y="499"/>
                  <a:pt x="978" y="503"/>
                </a:cubicBezTo>
                <a:cubicBezTo>
                  <a:pt x="977" y="507"/>
                  <a:pt x="979" y="510"/>
                  <a:pt x="985" y="510"/>
                </a:cubicBezTo>
                <a:cubicBezTo>
                  <a:pt x="990" y="510"/>
                  <a:pt x="992" y="508"/>
                  <a:pt x="994" y="503"/>
                </a:cubicBezTo>
                <a:cubicBezTo>
                  <a:pt x="996" y="498"/>
                  <a:pt x="997" y="493"/>
                  <a:pt x="999" y="489"/>
                </a:cubicBezTo>
                <a:cubicBezTo>
                  <a:pt x="1001" y="485"/>
                  <a:pt x="1003" y="476"/>
                  <a:pt x="1004" y="474"/>
                </a:cubicBezTo>
                <a:cubicBezTo>
                  <a:pt x="1005" y="472"/>
                  <a:pt x="1008" y="465"/>
                  <a:pt x="1007" y="460"/>
                </a:cubicBezTo>
                <a:cubicBezTo>
                  <a:pt x="1007" y="456"/>
                  <a:pt x="1005" y="451"/>
                  <a:pt x="1003" y="450"/>
                </a:cubicBezTo>
                <a:close/>
                <a:moveTo>
                  <a:pt x="1342" y="438"/>
                </a:moveTo>
                <a:cubicBezTo>
                  <a:pt x="1342" y="438"/>
                  <a:pt x="1348" y="437"/>
                  <a:pt x="1348" y="435"/>
                </a:cubicBezTo>
                <a:cubicBezTo>
                  <a:pt x="1348" y="432"/>
                  <a:pt x="1342" y="429"/>
                  <a:pt x="1339" y="432"/>
                </a:cubicBezTo>
                <a:cubicBezTo>
                  <a:pt x="1337" y="435"/>
                  <a:pt x="1333" y="438"/>
                  <a:pt x="1333" y="440"/>
                </a:cubicBezTo>
                <a:cubicBezTo>
                  <a:pt x="1334" y="444"/>
                  <a:pt x="1342" y="438"/>
                  <a:pt x="1342" y="438"/>
                </a:cubicBezTo>
                <a:close/>
              </a:path>
            </a:pathLst>
          </a:custGeom>
          <a:solidFill>
            <a:schemeClr val="tx1">
              <a:alpha val="32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17" name="组合 16"/>
          <p:cNvGrpSpPr/>
          <p:nvPr/>
        </p:nvGrpSpPr>
        <p:grpSpPr>
          <a:xfrm>
            <a:off x="2906121" y="2614538"/>
            <a:ext cx="438048" cy="682572"/>
            <a:chOff x="2903001" y="2615143"/>
            <a:chExt cx="438149" cy="682730"/>
          </a:xfrm>
        </p:grpSpPr>
        <p:sp>
          <p:nvSpPr>
            <p:cNvPr id="18" name="Freeform 170"/>
            <p:cNvSpPr>
              <a:spLocks noEditPoints="1"/>
            </p:cNvSpPr>
            <p:nvPr/>
          </p:nvSpPr>
          <p:spPr bwMode="auto">
            <a:xfrm>
              <a:off x="3145887" y="3004185"/>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19" name="组合 18"/>
            <p:cNvGrpSpPr/>
            <p:nvPr/>
          </p:nvGrpSpPr>
          <p:grpSpPr>
            <a:xfrm>
              <a:off x="2903001" y="2615143"/>
              <a:ext cx="310782" cy="459128"/>
              <a:chOff x="5083970" y="2364237"/>
              <a:chExt cx="310782" cy="459128"/>
            </a:xfrm>
          </p:grpSpPr>
          <p:cxnSp>
            <p:nvCxnSpPr>
              <p:cNvPr id="20" name="直接连接符 19"/>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83970" y="23642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2906123" y="3274329"/>
            <a:ext cx="742775" cy="580527"/>
            <a:chOff x="2903003" y="3275087"/>
            <a:chExt cx="742947" cy="580661"/>
          </a:xfrm>
        </p:grpSpPr>
        <p:sp>
          <p:nvSpPr>
            <p:cNvPr id="23" name="Freeform 170"/>
            <p:cNvSpPr>
              <a:spLocks noEditPoints="1"/>
            </p:cNvSpPr>
            <p:nvPr/>
          </p:nvSpPr>
          <p:spPr bwMode="auto">
            <a:xfrm>
              <a:off x="3450687" y="3275087"/>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24" name="组合 23"/>
            <p:cNvGrpSpPr/>
            <p:nvPr/>
          </p:nvGrpSpPr>
          <p:grpSpPr>
            <a:xfrm rot="16200000">
              <a:off x="2990237" y="3306208"/>
              <a:ext cx="462306" cy="636774"/>
              <a:chOff x="5088731" y="2386463"/>
              <a:chExt cx="311349" cy="464712"/>
            </a:xfrm>
            <a:solidFill>
              <a:srgbClr val="FF0000">
                <a:alpha val="70000"/>
              </a:srgbClr>
            </a:solidFill>
          </p:grpSpPr>
          <p:cxnSp>
            <p:nvCxnSpPr>
              <p:cNvPr id="25" name="直接连接符 24"/>
              <p:cNvCxnSpPr>
                <a:endCxn id="39"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组合 39"/>
          <p:cNvGrpSpPr/>
          <p:nvPr/>
        </p:nvGrpSpPr>
        <p:grpSpPr>
          <a:xfrm>
            <a:off x="6218741" y="4364804"/>
            <a:ext cx="384256" cy="535207"/>
            <a:chOff x="6216388" y="4365814"/>
            <a:chExt cx="384345" cy="535331"/>
          </a:xfrm>
        </p:grpSpPr>
        <p:sp>
          <p:nvSpPr>
            <p:cNvPr id="41" name="Freeform 170"/>
            <p:cNvSpPr>
              <a:spLocks noEditPoints="1"/>
            </p:cNvSpPr>
            <p:nvPr/>
          </p:nvSpPr>
          <p:spPr bwMode="auto">
            <a:xfrm>
              <a:off x="6216388" y="4365814"/>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42" name="组合 41"/>
            <p:cNvGrpSpPr/>
            <p:nvPr/>
          </p:nvGrpSpPr>
          <p:grpSpPr>
            <a:xfrm rot="8986446">
              <a:off x="6353796" y="4463278"/>
              <a:ext cx="246937" cy="437867"/>
              <a:chOff x="5248835" y="2372462"/>
              <a:chExt cx="246937" cy="437867"/>
            </a:xfrm>
            <a:solidFill>
              <a:srgbClr val="FFA700"/>
            </a:solidFill>
          </p:grpSpPr>
          <p:cxnSp>
            <p:nvCxnSpPr>
              <p:cNvPr id="43" name="直接连接符 42"/>
              <p:cNvCxnSpPr>
                <a:endCxn id="44"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5" name="组合 44"/>
          <p:cNvGrpSpPr/>
          <p:nvPr/>
        </p:nvGrpSpPr>
        <p:grpSpPr>
          <a:xfrm>
            <a:off x="7262799" y="3580737"/>
            <a:ext cx="559499" cy="486825"/>
            <a:chOff x="7260687" y="3581566"/>
            <a:chExt cx="559629" cy="486938"/>
          </a:xfrm>
        </p:grpSpPr>
        <p:sp>
          <p:nvSpPr>
            <p:cNvPr id="46" name="Freeform 170"/>
            <p:cNvSpPr>
              <a:spLocks noEditPoints="1"/>
            </p:cNvSpPr>
            <p:nvPr/>
          </p:nvSpPr>
          <p:spPr bwMode="auto">
            <a:xfrm>
              <a:off x="7260687" y="3641170"/>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47" name="组合 46"/>
            <p:cNvGrpSpPr/>
            <p:nvPr/>
          </p:nvGrpSpPr>
          <p:grpSpPr>
            <a:xfrm rot="8150983">
              <a:off x="7504206" y="3581566"/>
              <a:ext cx="316110" cy="486938"/>
              <a:chOff x="5083970" y="2364237"/>
              <a:chExt cx="316110" cy="486938"/>
            </a:xfrm>
            <a:solidFill>
              <a:srgbClr val="A23C93"/>
            </a:solidFill>
          </p:grpSpPr>
          <p:cxnSp>
            <p:nvCxnSpPr>
              <p:cNvPr id="48" name="直接连接符 47"/>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a:off x="7249827" y="2609782"/>
            <a:ext cx="724357" cy="1017247"/>
            <a:chOff x="7247712" y="2610387"/>
            <a:chExt cx="724525" cy="1017482"/>
          </a:xfrm>
        </p:grpSpPr>
        <p:sp>
          <p:nvSpPr>
            <p:cNvPr id="51" name="Freeform 170"/>
            <p:cNvSpPr>
              <a:spLocks noEditPoints="1"/>
            </p:cNvSpPr>
            <p:nvPr/>
          </p:nvSpPr>
          <p:spPr bwMode="auto">
            <a:xfrm>
              <a:off x="7358319" y="333418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24A9D4">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52" name="组合 51"/>
            <p:cNvGrpSpPr/>
            <p:nvPr/>
          </p:nvGrpSpPr>
          <p:grpSpPr>
            <a:xfrm rot="9170224" flipV="1">
              <a:off x="7247712" y="2610387"/>
              <a:ext cx="724525" cy="687751"/>
              <a:chOff x="5089073" y="2370172"/>
              <a:chExt cx="311007" cy="481003"/>
            </a:xfrm>
          </p:grpSpPr>
          <p:cxnSp>
            <p:nvCxnSpPr>
              <p:cNvPr id="53" name="直接连接符 52"/>
              <p:cNvCxnSpPr/>
              <p:nvPr/>
            </p:nvCxnSpPr>
            <p:spPr>
              <a:xfrm flipH="1" flipV="1">
                <a:off x="5118100" y="2402845"/>
                <a:ext cx="281980" cy="448330"/>
              </a:xfrm>
              <a:prstGeom prst="line">
                <a:avLst/>
              </a:prstGeom>
              <a:ln>
                <a:solidFill>
                  <a:srgbClr val="24A9D4">
                    <a:alpha val="70000"/>
                  </a:srgb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089073" y="2370172"/>
                <a:ext cx="59499" cy="59499"/>
              </a:xfrm>
              <a:prstGeom prst="ellipse">
                <a:avLst/>
              </a:prstGeom>
              <a:solidFill>
                <a:srgbClr val="24A9D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6190900" y="2442553"/>
            <a:ext cx="642401" cy="1084752"/>
            <a:chOff x="6188540" y="2443118"/>
            <a:chExt cx="642550" cy="1085003"/>
          </a:xfrm>
        </p:grpSpPr>
        <p:sp>
          <p:nvSpPr>
            <p:cNvPr id="56" name="Freeform 170"/>
            <p:cNvSpPr>
              <a:spLocks noEditPoints="1"/>
            </p:cNvSpPr>
            <p:nvPr/>
          </p:nvSpPr>
          <p:spPr bwMode="auto">
            <a:xfrm>
              <a:off x="6635827" y="3234433"/>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91419" tIns="45709" rIns="91419" bIns="45709" numCol="1" anchor="t" anchorCtr="0" compatLnSpc="1">
              <a:prstTxWarp prst="textNoShape">
                <a:avLst/>
              </a:prstTxWarp>
            </a:bodyPr>
            <a:lstStyle/>
            <a:p>
              <a:endParaRPr lang="zh-CN" altLang="en-US"/>
            </a:p>
          </p:txBody>
        </p:sp>
        <p:grpSp>
          <p:nvGrpSpPr>
            <p:cNvPr id="57" name="组合 56"/>
            <p:cNvGrpSpPr/>
            <p:nvPr/>
          </p:nvGrpSpPr>
          <p:grpSpPr>
            <a:xfrm rot="251943">
              <a:off x="6188540" y="2443118"/>
              <a:ext cx="586312" cy="859706"/>
              <a:chOff x="5090687" y="2370954"/>
              <a:chExt cx="309393" cy="480221"/>
            </a:xfrm>
            <a:solidFill>
              <a:srgbClr val="C18084">
                <a:alpha val="70000"/>
              </a:srgbClr>
            </a:solidFill>
          </p:grpSpPr>
          <p:cxnSp>
            <p:nvCxnSpPr>
              <p:cNvPr id="58" name="直接连接符 57"/>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TextBox 61"/>
          <p:cNvSpPr txBox="1"/>
          <p:nvPr/>
        </p:nvSpPr>
        <p:spPr>
          <a:xfrm>
            <a:off x="1991809" y="1997863"/>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63" name="TextBox 62"/>
          <p:cNvSpPr txBox="1"/>
          <p:nvPr/>
        </p:nvSpPr>
        <p:spPr>
          <a:xfrm>
            <a:off x="1990920" y="1629217"/>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86" name="圆角矩形 85"/>
          <p:cNvSpPr/>
          <p:nvPr/>
        </p:nvSpPr>
        <p:spPr bwMode="auto">
          <a:xfrm>
            <a:off x="1598520" y="1662292"/>
            <a:ext cx="354308" cy="354616"/>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87" name="圆角矩形 86"/>
          <p:cNvSpPr/>
          <p:nvPr/>
        </p:nvSpPr>
        <p:spPr bwMode="auto">
          <a:xfrm>
            <a:off x="7888158" y="1923996"/>
            <a:ext cx="495598" cy="467757"/>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88" name="圆角矩形 87"/>
          <p:cNvSpPr/>
          <p:nvPr/>
        </p:nvSpPr>
        <p:spPr bwMode="auto">
          <a:xfrm>
            <a:off x="2114351" y="3854856"/>
            <a:ext cx="384414" cy="354399"/>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91" name="圆角矩形 90"/>
          <p:cNvSpPr/>
          <p:nvPr/>
        </p:nvSpPr>
        <p:spPr bwMode="auto">
          <a:xfrm>
            <a:off x="8026649" y="3749007"/>
            <a:ext cx="357107" cy="357107"/>
          </a:xfrm>
          <a:prstGeom prst="roundRect">
            <a:avLst>
              <a:gd name="adj" fmla="val 6712"/>
            </a:avLst>
          </a:prstGeom>
          <a:solidFill>
            <a:schemeClr val="bg2">
              <a:lumMod val="75000"/>
            </a:schemeClr>
          </a:soli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92" name="圆角矩形 91"/>
          <p:cNvSpPr/>
          <p:nvPr/>
        </p:nvSpPr>
        <p:spPr bwMode="auto">
          <a:xfrm>
            <a:off x="6592718" y="5007660"/>
            <a:ext cx="428529" cy="428529"/>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96" name="TextBox 95"/>
          <p:cNvSpPr txBox="1"/>
          <p:nvPr/>
        </p:nvSpPr>
        <p:spPr>
          <a:xfrm>
            <a:off x="1112256" y="4565512"/>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97" name="TextBox 96"/>
          <p:cNvSpPr txBox="1"/>
          <p:nvPr/>
        </p:nvSpPr>
        <p:spPr>
          <a:xfrm>
            <a:off x="1111367" y="4196866"/>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98" name="圆角矩形 97"/>
          <p:cNvSpPr/>
          <p:nvPr/>
        </p:nvSpPr>
        <p:spPr bwMode="auto">
          <a:xfrm>
            <a:off x="4888270" y="1608929"/>
            <a:ext cx="384414" cy="354399"/>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99" name="TextBox 98"/>
          <p:cNvSpPr txBox="1"/>
          <p:nvPr/>
        </p:nvSpPr>
        <p:spPr>
          <a:xfrm>
            <a:off x="5298138" y="1923996"/>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100" name="TextBox 99"/>
          <p:cNvSpPr txBox="1"/>
          <p:nvPr/>
        </p:nvSpPr>
        <p:spPr>
          <a:xfrm>
            <a:off x="5297249" y="1555350"/>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8624339" y="2224078"/>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102" name="TextBox 101"/>
          <p:cNvSpPr txBox="1"/>
          <p:nvPr/>
        </p:nvSpPr>
        <p:spPr>
          <a:xfrm>
            <a:off x="8623450" y="1855432"/>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103" name="TextBox 102"/>
          <p:cNvSpPr txBox="1"/>
          <p:nvPr/>
        </p:nvSpPr>
        <p:spPr>
          <a:xfrm>
            <a:off x="8670048" y="4117653"/>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104" name="TextBox 103"/>
          <p:cNvSpPr txBox="1"/>
          <p:nvPr/>
        </p:nvSpPr>
        <p:spPr>
          <a:xfrm>
            <a:off x="8669158" y="3749008"/>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105" name="TextBox 104"/>
          <p:cNvSpPr txBox="1"/>
          <p:nvPr/>
        </p:nvSpPr>
        <p:spPr>
          <a:xfrm>
            <a:off x="7146279" y="5512937"/>
            <a:ext cx="2133450" cy="348732"/>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p:txBody>
      </p:sp>
      <p:sp>
        <p:nvSpPr>
          <p:cNvPr id="106" name="TextBox 105"/>
          <p:cNvSpPr txBox="1"/>
          <p:nvPr/>
        </p:nvSpPr>
        <p:spPr>
          <a:xfrm>
            <a:off x="7145390" y="5144292"/>
            <a:ext cx="2476732"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点击输入小标题</a:t>
            </a:r>
            <a:endParaRPr lang="zh-CN" altLang="zh-CN" sz="2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55153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897"/>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750"/>
                                        <p:tgtEl>
                                          <p:spTgt spid="15"/>
                                        </p:tgtEl>
                                      </p:cBhvr>
                                    </p:animEffect>
                                    <p:anim calcmode="lin" valueType="num">
                                      <p:cBhvr>
                                        <p:cTn id="28" dur="750" fill="hold"/>
                                        <p:tgtEl>
                                          <p:spTgt spid="15"/>
                                        </p:tgtEl>
                                        <p:attrNameLst>
                                          <p:attrName>ppt_x</p:attrName>
                                        </p:attrNameLst>
                                      </p:cBhvr>
                                      <p:tavLst>
                                        <p:tav tm="0">
                                          <p:val>
                                            <p:strVal val="#ppt_x"/>
                                          </p:val>
                                        </p:tav>
                                        <p:tav tm="100000">
                                          <p:val>
                                            <p:strVal val="#ppt_x"/>
                                          </p:val>
                                        </p:tav>
                                      </p:tavLst>
                                    </p:anim>
                                    <p:anim calcmode="lin" valueType="num">
                                      <p:cBhvr>
                                        <p:cTn id="29" dur="75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647"/>
                            </p:stCondLst>
                            <p:childTnLst>
                              <p:par>
                                <p:cTn id="31" presetID="16" presetClass="entr" presetSubtype="2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250"/>
                                        <p:tgtEl>
                                          <p:spTgt spid="17"/>
                                        </p:tgtEl>
                                      </p:cBhvr>
                                    </p:animEffect>
                                  </p:childTnLst>
                                </p:cTn>
                              </p:par>
                            </p:childTnLst>
                          </p:cTn>
                        </p:par>
                        <p:par>
                          <p:cTn id="34" fill="hold">
                            <p:stCondLst>
                              <p:cond delay="2897"/>
                            </p:stCondLst>
                            <p:childTnLst>
                              <p:par>
                                <p:cTn id="35" presetID="53" presetClass="entr" presetSubtype="16"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p:cTn id="37" dur="400" fill="hold"/>
                                        <p:tgtEl>
                                          <p:spTgt spid="86"/>
                                        </p:tgtEl>
                                        <p:attrNameLst>
                                          <p:attrName>ppt_w</p:attrName>
                                        </p:attrNameLst>
                                      </p:cBhvr>
                                      <p:tavLst>
                                        <p:tav tm="0">
                                          <p:val>
                                            <p:fltVal val="0"/>
                                          </p:val>
                                        </p:tav>
                                        <p:tav tm="100000">
                                          <p:val>
                                            <p:strVal val="#ppt_w"/>
                                          </p:val>
                                        </p:tav>
                                      </p:tavLst>
                                    </p:anim>
                                    <p:anim calcmode="lin" valueType="num">
                                      <p:cBhvr>
                                        <p:cTn id="38" dur="400" fill="hold"/>
                                        <p:tgtEl>
                                          <p:spTgt spid="86"/>
                                        </p:tgtEl>
                                        <p:attrNameLst>
                                          <p:attrName>ppt_h</p:attrName>
                                        </p:attrNameLst>
                                      </p:cBhvr>
                                      <p:tavLst>
                                        <p:tav tm="0">
                                          <p:val>
                                            <p:fltVal val="0"/>
                                          </p:val>
                                        </p:tav>
                                        <p:tav tm="100000">
                                          <p:val>
                                            <p:strVal val="#ppt_h"/>
                                          </p:val>
                                        </p:tav>
                                      </p:tavLst>
                                    </p:anim>
                                    <p:animEffect transition="in" filter="fade">
                                      <p:cBhvr>
                                        <p:cTn id="39" dur="400"/>
                                        <p:tgtEl>
                                          <p:spTgt spid="86"/>
                                        </p:tgtEl>
                                      </p:cBhvr>
                                    </p:animEffect>
                                  </p:childTnLst>
                                </p:cTn>
                              </p:par>
                            </p:childTnLst>
                          </p:cTn>
                        </p:par>
                        <p:par>
                          <p:cTn id="40" fill="hold">
                            <p:stCondLst>
                              <p:cond delay="3297"/>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63"/>
                                        </p:tgtEl>
                                        <p:attrNameLst>
                                          <p:attrName>style.visibility</p:attrName>
                                        </p:attrNameLst>
                                      </p:cBhvr>
                                      <p:to>
                                        <p:strVal val="visible"/>
                                      </p:to>
                                    </p:set>
                                    <p:anim by="(-#ppt_w*2)" calcmode="lin" valueType="num">
                                      <p:cBhvr rctx="PPT">
                                        <p:cTn id="43" dur="250" autoRev="1" fill="hold">
                                          <p:stCondLst>
                                            <p:cond delay="0"/>
                                          </p:stCondLst>
                                        </p:cTn>
                                        <p:tgtEl>
                                          <p:spTgt spid="63"/>
                                        </p:tgtEl>
                                        <p:attrNameLst>
                                          <p:attrName>ppt_w</p:attrName>
                                        </p:attrNameLst>
                                      </p:cBhvr>
                                    </p:anim>
                                    <p:anim by="(#ppt_w*0.50)" calcmode="lin" valueType="num">
                                      <p:cBhvr>
                                        <p:cTn id="44" dur="250" decel="50000" autoRev="1" fill="hold">
                                          <p:stCondLst>
                                            <p:cond delay="0"/>
                                          </p:stCondLst>
                                        </p:cTn>
                                        <p:tgtEl>
                                          <p:spTgt spid="63"/>
                                        </p:tgtEl>
                                        <p:attrNameLst>
                                          <p:attrName>ppt_x</p:attrName>
                                        </p:attrNameLst>
                                      </p:cBhvr>
                                    </p:anim>
                                    <p:anim from="(-#ppt_h/2)" to="(#ppt_y)" calcmode="lin" valueType="num">
                                      <p:cBhvr>
                                        <p:cTn id="45" dur="500" fill="hold">
                                          <p:stCondLst>
                                            <p:cond delay="0"/>
                                          </p:stCondLst>
                                        </p:cTn>
                                        <p:tgtEl>
                                          <p:spTgt spid="63"/>
                                        </p:tgtEl>
                                        <p:attrNameLst>
                                          <p:attrName>ppt_y</p:attrName>
                                        </p:attrNameLst>
                                      </p:cBhvr>
                                    </p:anim>
                                    <p:animRot by="21600000">
                                      <p:cBhvr>
                                        <p:cTn id="46" dur="500" fill="hold">
                                          <p:stCondLst>
                                            <p:cond delay="0"/>
                                          </p:stCondLst>
                                        </p:cTn>
                                        <p:tgtEl>
                                          <p:spTgt spid="63"/>
                                        </p:tgtEl>
                                        <p:attrNameLst>
                                          <p:attrName>r</p:attrName>
                                        </p:attrNameLst>
                                      </p:cBhvr>
                                    </p:animRot>
                                  </p:childTnLst>
                                </p:cTn>
                              </p:par>
                            </p:childTnLst>
                          </p:cTn>
                        </p:par>
                        <p:par>
                          <p:cTn id="47" fill="hold">
                            <p:stCondLst>
                              <p:cond delay="4097"/>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62"/>
                                        </p:tgtEl>
                                        <p:attrNameLst>
                                          <p:attrName>style.visibility</p:attrName>
                                        </p:attrNameLst>
                                      </p:cBhvr>
                                      <p:to>
                                        <p:strVal val="visible"/>
                                      </p:to>
                                    </p:set>
                                    <p:anim by="(-#ppt_w*2)" calcmode="lin" valueType="num">
                                      <p:cBhvr rctx="PPT">
                                        <p:cTn id="50" dur="250" autoRev="1" fill="hold">
                                          <p:stCondLst>
                                            <p:cond delay="0"/>
                                          </p:stCondLst>
                                        </p:cTn>
                                        <p:tgtEl>
                                          <p:spTgt spid="62"/>
                                        </p:tgtEl>
                                        <p:attrNameLst>
                                          <p:attrName>ppt_w</p:attrName>
                                        </p:attrNameLst>
                                      </p:cBhvr>
                                    </p:anim>
                                    <p:anim by="(#ppt_w*0.50)" calcmode="lin" valueType="num">
                                      <p:cBhvr>
                                        <p:cTn id="51" dur="250" decel="50000" autoRev="1" fill="hold">
                                          <p:stCondLst>
                                            <p:cond delay="0"/>
                                          </p:stCondLst>
                                        </p:cTn>
                                        <p:tgtEl>
                                          <p:spTgt spid="62"/>
                                        </p:tgtEl>
                                        <p:attrNameLst>
                                          <p:attrName>ppt_x</p:attrName>
                                        </p:attrNameLst>
                                      </p:cBhvr>
                                    </p:anim>
                                    <p:anim from="(-#ppt_h/2)" to="(#ppt_y)" calcmode="lin" valueType="num">
                                      <p:cBhvr>
                                        <p:cTn id="52" dur="500" fill="hold">
                                          <p:stCondLst>
                                            <p:cond delay="0"/>
                                          </p:stCondLst>
                                        </p:cTn>
                                        <p:tgtEl>
                                          <p:spTgt spid="62"/>
                                        </p:tgtEl>
                                        <p:attrNameLst>
                                          <p:attrName>ppt_y</p:attrName>
                                        </p:attrNameLst>
                                      </p:cBhvr>
                                    </p:anim>
                                    <p:animRot by="21600000">
                                      <p:cBhvr>
                                        <p:cTn id="53" dur="500" fill="hold">
                                          <p:stCondLst>
                                            <p:cond delay="0"/>
                                          </p:stCondLst>
                                        </p:cTn>
                                        <p:tgtEl>
                                          <p:spTgt spid="62"/>
                                        </p:tgtEl>
                                        <p:attrNameLst>
                                          <p:attrName>r</p:attrName>
                                        </p:attrNameLst>
                                      </p:cBhvr>
                                    </p:animRot>
                                  </p:childTnLst>
                                </p:cTn>
                              </p:par>
                            </p:childTnLst>
                          </p:cTn>
                        </p:par>
                        <p:par>
                          <p:cTn id="54" fill="hold">
                            <p:stCondLst>
                              <p:cond delay="4947"/>
                            </p:stCondLst>
                            <p:childTnLst>
                              <p:par>
                                <p:cTn id="55" presetID="16" presetClass="entr" presetSubtype="21"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barn(inVertical)">
                                      <p:cBhvr>
                                        <p:cTn id="57" dur="250"/>
                                        <p:tgtEl>
                                          <p:spTgt spid="55"/>
                                        </p:tgtEl>
                                      </p:cBhvr>
                                    </p:animEffect>
                                  </p:childTnLst>
                                </p:cTn>
                              </p:par>
                            </p:childTnLst>
                          </p:cTn>
                        </p:par>
                        <p:par>
                          <p:cTn id="58" fill="hold">
                            <p:stCondLst>
                              <p:cond delay="5197"/>
                            </p:stCondLst>
                            <p:childTnLst>
                              <p:par>
                                <p:cTn id="59" presetID="53" presetClass="entr" presetSubtype="16" fill="hold" grpId="0" nodeType="afterEffect">
                                  <p:stCondLst>
                                    <p:cond delay="0"/>
                                  </p:stCondLst>
                                  <p:childTnLst>
                                    <p:set>
                                      <p:cBhvr>
                                        <p:cTn id="60" dur="1" fill="hold">
                                          <p:stCondLst>
                                            <p:cond delay="0"/>
                                          </p:stCondLst>
                                        </p:cTn>
                                        <p:tgtEl>
                                          <p:spTgt spid="98"/>
                                        </p:tgtEl>
                                        <p:attrNameLst>
                                          <p:attrName>style.visibility</p:attrName>
                                        </p:attrNameLst>
                                      </p:cBhvr>
                                      <p:to>
                                        <p:strVal val="visible"/>
                                      </p:to>
                                    </p:set>
                                    <p:anim calcmode="lin" valueType="num">
                                      <p:cBhvr>
                                        <p:cTn id="61" dur="400" fill="hold"/>
                                        <p:tgtEl>
                                          <p:spTgt spid="98"/>
                                        </p:tgtEl>
                                        <p:attrNameLst>
                                          <p:attrName>ppt_w</p:attrName>
                                        </p:attrNameLst>
                                      </p:cBhvr>
                                      <p:tavLst>
                                        <p:tav tm="0">
                                          <p:val>
                                            <p:fltVal val="0"/>
                                          </p:val>
                                        </p:tav>
                                        <p:tav tm="100000">
                                          <p:val>
                                            <p:strVal val="#ppt_w"/>
                                          </p:val>
                                        </p:tav>
                                      </p:tavLst>
                                    </p:anim>
                                    <p:anim calcmode="lin" valueType="num">
                                      <p:cBhvr>
                                        <p:cTn id="62" dur="400" fill="hold"/>
                                        <p:tgtEl>
                                          <p:spTgt spid="98"/>
                                        </p:tgtEl>
                                        <p:attrNameLst>
                                          <p:attrName>ppt_h</p:attrName>
                                        </p:attrNameLst>
                                      </p:cBhvr>
                                      <p:tavLst>
                                        <p:tav tm="0">
                                          <p:val>
                                            <p:fltVal val="0"/>
                                          </p:val>
                                        </p:tav>
                                        <p:tav tm="100000">
                                          <p:val>
                                            <p:strVal val="#ppt_h"/>
                                          </p:val>
                                        </p:tav>
                                      </p:tavLst>
                                    </p:anim>
                                    <p:animEffect transition="in" filter="fade">
                                      <p:cBhvr>
                                        <p:cTn id="63" dur="400"/>
                                        <p:tgtEl>
                                          <p:spTgt spid="98"/>
                                        </p:tgtEl>
                                      </p:cBhvr>
                                    </p:animEffect>
                                  </p:childTnLst>
                                </p:cTn>
                              </p:par>
                            </p:childTnLst>
                          </p:cTn>
                        </p:par>
                        <p:par>
                          <p:cTn id="64" fill="hold">
                            <p:stCondLst>
                              <p:cond delay="5597"/>
                            </p:stCondLst>
                            <p:childTnLst>
                              <p:par>
                                <p:cTn id="65" presetID="56" presetClass="entr" presetSubtype="0" fill="hold" grpId="0" nodeType="afterEffect">
                                  <p:stCondLst>
                                    <p:cond delay="0"/>
                                  </p:stCondLst>
                                  <p:iterate type="lt">
                                    <p:tmPct val="10000"/>
                                  </p:iterate>
                                  <p:childTnLst>
                                    <p:set>
                                      <p:cBhvr>
                                        <p:cTn id="66" dur="1" fill="hold">
                                          <p:stCondLst>
                                            <p:cond delay="0"/>
                                          </p:stCondLst>
                                        </p:cTn>
                                        <p:tgtEl>
                                          <p:spTgt spid="100"/>
                                        </p:tgtEl>
                                        <p:attrNameLst>
                                          <p:attrName>style.visibility</p:attrName>
                                        </p:attrNameLst>
                                      </p:cBhvr>
                                      <p:to>
                                        <p:strVal val="visible"/>
                                      </p:to>
                                    </p:set>
                                    <p:anim by="(-#ppt_w*2)" calcmode="lin" valueType="num">
                                      <p:cBhvr rctx="PPT">
                                        <p:cTn id="67" dur="250" autoRev="1" fill="hold">
                                          <p:stCondLst>
                                            <p:cond delay="0"/>
                                          </p:stCondLst>
                                        </p:cTn>
                                        <p:tgtEl>
                                          <p:spTgt spid="100"/>
                                        </p:tgtEl>
                                        <p:attrNameLst>
                                          <p:attrName>ppt_w</p:attrName>
                                        </p:attrNameLst>
                                      </p:cBhvr>
                                    </p:anim>
                                    <p:anim by="(#ppt_w*0.50)" calcmode="lin" valueType="num">
                                      <p:cBhvr>
                                        <p:cTn id="68" dur="250" decel="50000" autoRev="1" fill="hold">
                                          <p:stCondLst>
                                            <p:cond delay="0"/>
                                          </p:stCondLst>
                                        </p:cTn>
                                        <p:tgtEl>
                                          <p:spTgt spid="100"/>
                                        </p:tgtEl>
                                        <p:attrNameLst>
                                          <p:attrName>ppt_x</p:attrName>
                                        </p:attrNameLst>
                                      </p:cBhvr>
                                    </p:anim>
                                    <p:anim from="(-#ppt_h/2)" to="(#ppt_y)" calcmode="lin" valueType="num">
                                      <p:cBhvr>
                                        <p:cTn id="69" dur="500" fill="hold">
                                          <p:stCondLst>
                                            <p:cond delay="0"/>
                                          </p:stCondLst>
                                        </p:cTn>
                                        <p:tgtEl>
                                          <p:spTgt spid="100"/>
                                        </p:tgtEl>
                                        <p:attrNameLst>
                                          <p:attrName>ppt_y</p:attrName>
                                        </p:attrNameLst>
                                      </p:cBhvr>
                                    </p:anim>
                                    <p:animRot by="21600000">
                                      <p:cBhvr>
                                        <p:cTn id="70" dur="500" fill="hold">
                                          <p:stCondLst>
                                            <p:cond delay="0"/>
                                          </p:stCondLst>
                                        </p:cTn>
                                        <p:tgtEl>
                                          <p:spTgt spid="100"/>
                                        </p:tgtEl>
                                        <p:attrNameLst>
                                          <p:attrName>r</p:attrName>
                                        </p:attrNameLst>
                                      </p:cBhvr>
                                    </p:animRot>
                                  </p:childTnLst>
                                </p:cTn>
                              </p:par>
                            </p:childTnLst>
                          </p:cTn>
                        </p:par>
                        <p:par>
                          <p:cTn id="71" fill="hold">
                            <p:stCondLst>
                              <p:cond delay="6397"/>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99"/>
                                        </p:tgtEl>
                                        <p:attrNameLst>
                                          <p:attrName>style.visibility</p:attrName>
                                        </p:attrNameLst>
                                      </p:cBhvr>
                                      <p:to>
                                        <p:strVal val="visible"/>
                                      </p:to>
                                    </p:set>
                                    <p:anim by="(-#ppt_w*2)" calcmode="lin" valueType="num">
                                      <p:cBhvr rctx="PPT">
                                        <p:cTn id="74" dur="250" autoRev="1" fill="hold">
                                          <p:stCondLst>
                                            <p:cond delay="0"/>
                                          </p:stCondLst>
                                        </p:cTn>
                                        <p:tgtEl>
                                          <p:spTgt spid="99"/>
                                        </p:tgtEl>
                                        <p:attrNameLst>
                                          <p:attrName>ppt_w</p:attrName>
                                        </p:attrNameLst>
                                      </p:cBhvr>
                                    </p:anim>
                                    <p:anim by="(#ppt_w*0.50)" calcmode="lin" valueType="num">
                                      <p:cBhvr>
                                        <p:cTn id="75" dur="250" decel="50000" autoRev="1" fill="hold">
                                          <p:stCondLst>
                                            <p:cond delay="0"/>
                                          </p:stCondLst>
                                        </p:cTn>
                                        <p:tgtEl>
                                          <p:spTgt spid="99"/>
                                        </p:tgtEl>
                                        <p:attrNameLst>
                                          <p:attrName>ppt_x</p:attrName>
                                        </p:attrNameLst>
                                      </p:cBhvr>
                                    </p:anim>
                                    <p:anim from="(-#ppt_h/2)" to="(#ppt_y)" calcmode="lin" valueType="num">
                                      <p:cBhvr>
                                        <p:cTn id="76" dur="500" fill="hold">
                                          <p:stCondLst>
                                            <p:cond delay="0"/>
                                          </p:stCondLst>
                                        </p:cTn>
                                        <p:tgtEl>
                                          <p:spTgt spid="99"/>
                                        </p:tgtEl>
                                        <p:attrNameLst>
                                          <p:attrName>ppt_y</p:attrName>
                                        </p:attrNameLst>
                                      </p:cBhvr>
                                    </p:anim>
                                    <p:animRot by="21600000">
                                      <p:cBhvr>
                                        <p:cTn id="77" dur="500" fill="hold">
                                          <p:stCondLst>
                                            <p:cond delay="0"/>
                                          </p:stCondLst>
                                        </p:cTn>
                                        <p:tgtEl>
                                          <p:spTgt spid="99"/>
                                        </p:tgtEl>
                                        <p:attrNameLst>
                                          <p:attrName>r</p:attrName>
                                        </p:attrNameLst>
                                      </p:cBhvr>
                                    </p:animRot>
                                  </p:childTnLst>
                                </p:cTn>
                              </p:par>
                            </p:childTnLst>
                          </p:cTn>
                        </p:par>
                        <p:par>
                          <p:cTn id="78" fill="hold">
                            <p:stCondLst>
                              <p:cond delay="7247"/>
                            </p:stCondLst>
                            <p:childTnLst>
                              <p:par>
                                <p:cTn id="79" presetID="16" presetClass="entr" presetSubtype="21"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barn(inVertical)">
                                      <p:cBhvr>
                                        <p:cTn id="81" dur="250"/>
                                        <p:tgtEl>
                                          <p:spTgt spid="50"/>
                                        </p:tgtEl>
                                      </p:cBhvr>
                                    </p:animEffect>
                                  </p:childTnLst>
                                </p:cTn>
                              </p:par>
                            </p:childTnLst>
                          </p:cTn>
                        </p:par>
                        <p:par>
                          <p:cTn id="82" fill="hold">
                            <p:stCondLst>
                              <p:cond delay="7497"/>
                            </p:stCondLst>
                            <p:childTnLst>
                              <p:par>
                                <p:cTn id="83" presetID="53" presetClass="entr" presetSubtype="16" fill="hold" grpId="0" nodeType="afterEffect">
                                  <p:stCondLst>
                                    <p:cond delay="0"/>
                                  </p:stCondLst>
                                  <p:childTnLst>
                                    <p:set>
                                      <p:cBhvr>
                                        <p:cTn id="84" dur="1" fill="hold">
                                          <p:stCondLst>
                                            <p:cond delay="0"/>
                                          </p:stCondLst>
                                        </p:cTn>
                                        <p:tgtEl>
                                          <p:spTgt spid="87"/>
                                        </p:tgtEl>
                                        <p:attrNameLst>
                                          <p:attrName>style.visibility</p:attrName>
                                        </p:attrNameLst>
                                      </p:cBhvr>
                                      <p:to>
                                        <p:strVal val="visible"/>
                                      </p:to>
                                    </p:set>
                                    <p:anim calcmode="lin" valueType="num">
                                      <p:cBhvr>
                                        <p:cTn id="85" dur="400" fill="hold"/>
                                        <p:tgtEl>
                                          <p:spTgt spid="87"/>
                                        </p:tgtEl>
                                        <p:attrNameLst>
                                          <p:attrName>ppt_w</p:attrName>
                                        </p:attrNameLst>
                                      </p:cBhvr>
                                      <p:tavLst>
                                        <p:tav tm="0">
                                          <p:val>
                                            <p:fltVal val="0"/>
                                          </p:val>
                                        </p:tav>
                                        <p:tav tm="100000">
                                          <p:val>
                                            <p:strVal val="#ppt_w"/>
                                          </p:val>
                                        </p:tav>
                                      </p:tavLst>
                                    </p:anim>
                                    <p:anim calcmode="lin" valueType="num">
                                      <p:cBhvr>
                                        <p:cTn id="86" dur="400" fill="hold"/>
                                        <p:tgtEl>
                                          <p:spTgt spid="87"/>
                                        </p:tgtEl>
                                        <p:attrNameLst>
                                          <p:attrName>ppt_h</p:attrName>
                                        </p:attrNameLst>
                                      </p:cBhvr>
                                      <p:tavLst>
                                        <p:tav tm="0">
                                          <p:val>
                                            <p:fltVal val="0"/>
                                          </p:val>
                                        </p:tav>
                                        <p:tav tm="100000">
                                          <p:val>
                                            <p:strVal val="#ppt_h"/>
                                          </p:val>
                                        </p:tav>
                                      </p:tavLst>
                                    </p:anim>
                                    <p:animEffect transition="in" filter="fade">
                                      <p:cBhvr>
                                        <p:cTn id="87" dur="400"/>
                                        <p:tgtEl>
                                          <p:spTgt spid="87"/>
                                        </p:tgtEl>
                                      </p:cBhvr>
                                    </p:animEffect>
                                  </p:childTnLst>
                                </p:cTn>
                              </p:par>
                            </p:childTnLst>
                          </p:cTn>
                        </p:par>
                        <p:par>
                          <p:cTn id="88" fill="hold">
                            <p:stCondLst>
                              <p:cond delay="7897"/>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102"/>
                                        </p:tgtEl>
                                        <p:attrNameLst>
                                          <p:attrName>style.visibility</p:attrName>
                                        </p:attrNameLst>
                                      </p:cBhvr>
                                      <p:to>
                                        <p:strVal val="visible"/>
                                      </p:to>
                                    </p:set>
                                    <p:anim by="(-#ppt_w*2)" calcmode="lin" valueType="num">
                                      <p:cBhvr rctx="PPT">
                                        <p:cTn id="91" dur="250" autoRev="1" fill="hold">
                                          <p:stCondLst>
                                            <p:cond delay="0"/>
                                          </p:stCondLst>
                                        </p:cTn>
                                        <p:tgtEl>
                                          <p:spTgt spid="102"/>
                                        </p:tgtEl>
                                        <p:attrNameLst>
                                          <p:attrName>ppt_w</p:attrName>
                                        </p:attrNameLst>
                                      </p:cBhvr>
                                    </p:anim>
                                    <p:anim by="(#ppt_w*0.50)" calcmode="lin" valueType="num">
                                      <p:cBhvr>
                                        <p:cTn id="92" dur="250" decel="50000" autoRev="1" fill="hold">
                                          <p:stCondLst>
                                            <p:cond delay="0"/>
                                          </p:stCondLst>
                                        </p:cTn>
                                        <p:tgtEl>
                                          <p:spTgt spid="102"/>
                                        </p:tgtEl>
                                        <p:attrNameLst>
                                          <p:attrName>ppt_x</p:attrName>
                                        </p:attrNameLst>
                                      </p:cBhvr>
                                    </p:anim>
                                    <p:anim from="(-#ppt_h/2)" to="(#ppt_y)" calcmode="lin" valueType="num">
                                      <p:cBhvr>
                                        <p:cTn id="93" dur="500" fill="hold">
                                          <p:stCondLst>
                                            <p:cond delay="0"/>
                                          </p:stCondLst>
                                        </p:cTn>
                                        <p:tgtEl>
                                          <p:spTgt spid="102"/>
                                        </p:tgtEl>
                                        <p:attrNameLst>
                                          <p:attrName>ppt_y</p:attrName>
                                        </p:attrNameLst>
                                      </p:cBhvr>
                                    </p:anim>
                                    <p:animRot by="21600000">
                                      <p:cBhvr>
                                        <p:cTn id="94" dur="500" fill="hold">
                                          <p:stCondLst>
                                            <p:cond delay="0"/>
                                          </p:stCondLst>
                                        </p:cTn>
                                        <p:tgtEl>
                                          <p:spTgt spid="102"/>
                                        </p:tgtEl>
                                        <p:attrNameLst>
                                          <p:attrName>r</p:attrName>
                                        </p:attrNameLst>
                                      </p:cBhvr>
                                    </p:animRot>
                                  </p:childTnLst>
                                </p:cTn>
                              </p:par>
                            </p:childTnLst>
                          </p:cTn>
                        </p:par>
                        <p:par>
                          <p:cTn id="95" fill="hold">
                            <p:stCondLst>
                              <p:cond delay="8697"/>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101"/>
                                        </p:tgtEl>
                                        <p:attrNameLst>
                                          <p:attrName>style.visibility</p:attrName>
                                        </p:attrNameLst>
                                      </p:cBhvr>
                                      <p:to>
                                        <p:strVal val="visible"/>
                                      </p:to>
                                    </p:set>
                                    <p:anim by="(-#ppt_w*2)" calcmode="lin" valueType="num">
                                      <p:cBhvr rctx="PPT">
                                        <p:cTn id="98" dur="250" autoRev="1" fill="hold">
                                          <p:stCondLst>
                                            <p:cond delay="0"/>
                                          </p:stCondLst>
                                        </p:cTn>
                                        <p:tgtEl>
                                          <p:spTgt spid="101"/>
                                        </p:tgtEl>
                                        <p:attrNameLst>
                                          <p:attrName>ppt_w</p:attrName>
                                        </p:attrNameLst>
                                      </p:cBhvr>
                                    </p:anim>
                                    <p:anim by="(#ppt_w*0.50)" calcmode="lin" valueType="num">
                                      <p:cBhvr>
                                        <p:cTn id="99" dur="250" decel="50000" autoRev="1" fill="hold">
                                          <p:stCondLst>
                                            <p:cond delay="0"/>
                                          </p:stCondLst>
                                        </p:cTn>
                                        <p:tgtEl>
                                          <p:spTgt spid="101"/>
                                        </p:tgtEl>
                                        <p:attrNameLst>
                                          <p:attrName>ppt_x</p:attrName>
                                        </p:attrNameLst>
                                      </p:cBhvr>
                                    </p:anim>
                                    <p:anim from="(-#ppt_h/2)" to="(#ppt_y)" calcmode="lin" valueType="num">
                                      <p:cBhvr>
                                        <p:cTn id="100" dur="500" fill="hold">
                                          <p:stCondLst>
                                            <p:cond delay="0"/>
                                          </p:stCondLst>
                                        </p:cTn>
                                        <p:tgtEl>
                                          <p:spTgt spid="101"/>
                                        </p:tgtEl>
                                        <p:attrNameLst>
                                          <p:attrName>ppt_y</p:attrName>
                                        </p:attrNameLst>
                                      </p:cBhvr>
                                    </p:anim>
                                    <p:animRot by="21600000">
                                      <p:cBhvr>
                                        <p:cTn id="101" dur="500" fill="hold">
                                          <p:stCondLst>
                                            <p:cond delay="0"/>
                                          </p:stCondLst>
                                        </p:cTn>
                                        <p:tgtEl>
                                          <p:spTgt spid="101"/>
                                        </p:tgtEl>
                                        <p:attrNameLst>
                                          <p:attrName>r</p:attrName>
                                        </p:attrNameLst>
                                      </p:cBhvr>
                                    </p:animRot>
                                  </p:childTnLst>
                                </p:cTn>
                              </p:par>
                            </p:childTnLst>
                          </p:cTn>
                        </p:par>
                        <p:par>
                          <p:cTn id="102" fill="hold">
                            <p:stCondLst>
                              <p:cond delay="9547"/>
                            </p:stCondLst>
                            <p:childTnLst>
                              <p:par>
                                <p:cTn id="103" presetID="16" presetClass="entr" presetSubtype="21" fill="hold"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barn(inVertical)">
                                      <p:cBhvr>
                                        <p:cTn id="105" dur="250"/>
                                        <p:tgtEl>
                                          <p:spTgt spid="22"/>
                                        </p:tgtEl>
                                      </p:cBhvr>
                                    </p:animEffect>
                                  </p:childTnLst>
                                </p:cTn>
                              </p:par>
                            </p:childTnLst>
                          </p:cTn>
                        </p:par>
                        <p:par>
                          <p:cTn id="106" fill="hold">
                            <p:stCondLst>
                              <p:cond delay="9797"/>
                            </p:stCondLst>
                            <p:childTnLst>
                              <p:par>
                                <p:cTn id="107" presetID="53" presetClass="entr" presetSubtype="16" fill="hold" grpId="0" nodeType="afterEffect">
                                  <p:stCondLst>
                                    <p:cond delay="0"/>
                                  </p:stCondLst>
                                  <p:childTnLst>
                                    <p:set>
                                      <p:cBhvr>
                                        <p:cTn id="108" dur="1" fill="hold">
                                          <p:stCondLst>
                                            <p:cond delay="0"/>
                                          </p:stCondLst>
                                        </p:cTn>
                                        <p:tgtEl>
                                          <p:spTgt spid="88"/>
                                        </p:tgtEl>
                                        <p:attrNameLst>
                                          <p:attrName>style.visibility</p:attrName>
                                        </p:attrNameLst>
                                      </p:cBhvr>
                                      <p:to>
                                        <p:strVal val="visible"/>
                                      </p:to>
                                    </p:set>
                                    <p:anim calcmode="lin" valueType="num">
                                      <p:cBhvr>
                                        <p:cTn id="109" dur="400" fill="hold"/>
                                        <p:tgtEl>
                                          <p:spTgt spid="88"/>
                                        </p:tgtEl>
                                        <p:attrNameLst>
                                          <p:attrName>ppt_w</p:attrName>
                                        </p:attrNameLst>
                                      </p:cBhvr>
                                      <p:tavLst>
                                        <p:tav tm="0">
                                          <p:val>
                                            <p:fltVal val="0"/>
                                          </p:val>
                                        </p:tav>
                                        <p:tav tm="100000">
                                          <p:val>
                                            <p:strVal val="#ppt_w"/>
                                          </p:val>
                                        </p:tav>
                                      </p:tavLst>
                                    </p:anim>
                                    <p:anim calcmode="lin" valueType="num">
                                      <p:cBhvr>
                                        <p:cTn id="110" dur="400" fill="hold"/>
                                        <p:tgtEl>
                                          <p:spTgt spid="88"/>
                                        </p:tgtEl>
                                        <p:attrNameLst>
                                          <p:attrName>ppt_h</p:attrName>
                                        </p:attrNameLst>
                                      </p:cBhvr>
                                      <p:tavLst>
                                        <p:tav tm="0">
                                          <p:val>
                                            <p:fltVal val="0"/>
                                          </p:val>
                                        </p:tav>
                                        <p:tav tm="100000">
                                          <p:val>
                                            <p:strVal val="#ppt_h"/>
                                          </p:val>
                                        </p:tav>
                                      </p:tavLst>
                                    </p:anim>
                                    <p:animEffect transition="in" filter="fade">
                                      <p:cBhvr>
                                        <p:cTn id="111" dur="400"/>
                                        <p:tgtEl>
                                          <p:spTgt spid="88"/>
                                        </p:tgtEl>
                                      </p:cBhvr>
                                    </p:animEffect>
                                  </p:childTnLst>
                                </p:cTn>
                              </p:par>
                            </p:childTnLst>
                          </p:cTn>
                        </p:par>
                        <p:par>
                          <p:cTn id="112" fill="hold">
                            <p:stCondLst>
                              <p:cond delay="10197"/>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97"/>
                                        </p:tgtEl>
                                        <p:attrNameLst>
                                          <p:attrName>style.visibility</p:attrName>
                                        </p:attrNameLst>
                                      </p:cBhvr>
                                      <p:to>
                                        <p:strVal val="visible"/>
                                      </p:to>
                                    </p:set>
                                    <p:anim by="(-#ppt_w*2)" calcmode="lin" valueType="num">
                                      <p:cBhvr rctx="PPT">
                                        <p:cTn id="115" dur="250" autoRev="1" fill="hold">
                                          <p:stCondLst>
                                            <p:cond delay="0"/>
                                          </p:stCondLst>
                                        </p:cTn>
                                        <p:tgtEl>
                                          <p:spTgt spid="97"/>
                                        </p:tgtEl>
                                        <p:attrNameLst>
                                          <p:attrName>ppt_w</p:attrName>
                                        </p:attrNameLst>
                                      </p:cBhvr>
                                    </p:anim>
                                    <p:anim by="(#ppt_w*0.50)" calcmode="lin" valueType="num">
                                      <p:cBhvr>
                                        <p:cTn id="116" dur="250" decel="50000" autoRev="1" fill="hold">
                                          <p:stCondLst>
                                            <p:cond delay="0"/>
                                          </p:stCondLst>
                                        </p:cTn>
                                        <p:tgtEl>
                                          <p:spTgt spid="97"/>
                                        </p:tgtEl>
                                        <p:attrNameLst>
                                          <p:attrName>ppt_x</p:attrName>
                                        </p:attrNameLst>
                                      </p:cBhvr>
                                    </p:anim>
                                    <p:anim from="(-#ppt_h/2)" to="(#ppt_y)" calcmode="lin" valueType="num">
                                      <p:cBhvr>
                                        <p:cTn id="117" dur="500" fill="hold">
                                          <p:stCondLst>
                                            <p:cond delay="0"/>
                                          </p:stCondLst>
                                        </p:cTn>
                                        <p:tgtEl>
                                          <p:spTgt spid="97"/>
                                        </p:tgtEl>
                                        <p:attrNameLst>
                                          <p:attrName>ppt_y</p:attrName>
                                        </p:attrNameLst>
                                      </p:cBhvr>
                                    </p:anim>
                                    <p:animRot by="21600000">
                                      <p:cBhvr>
                                        <p:cTn id="118" dur="500" fill="hold">
                                          <p:stCondLst>
                                            <p:cond delay="0"/>
                                          </p:stCondLst>
                                        </p:cTn>
                                        <p:tgtEl>
                                          <p:spTgt spid="97"/>
                                        </p:tgtEl>
                                        <p:attrNameLst>
                                          <p:attrName>r</p:attrName>
                                        </p:attrNameLst>
                                      </p:cBhvr>
                                    </p:animRot>
                                  </p:childTnLst>
                                </p:cTn>
                              </p:par>
                            </p:childTnLst>
                          </p:cTn>
                        </p:par>
                        <p:par>
                          <p:cTn id="119" fill="hold">
                            <p:stCondLst>
                              <p:cond delay="10997"/>
                            </p:stCondLst>
                            <p:childTnLst>
                              <p:par>
                                <p:cTn id="120" presetID="56" presetClass="entr" presetSubtype="0" fill="hold" grpId="0" nodeType="afterEffect">
                                  <p:stCondLst>
                                    <p:cond delay="0"/>
                                  </p:stCondLst>
                                  <p:iterate type="lt">
                                    <p:tmPct val="10000"/>
                                  </p:iterate>
                                  <p:childTnLst>
                                    <p:set>
                                      <p:cBhvr>
                                        <p:cTn id="121" dur="1" fill="hold">
                                          <p:stCondLst>
                                            <p:cond delay="0"/>
                                          </p:stCondLst>
                                        </p:cTn>
                                        <p:tgtEl>
                                          <p:spTgt spid="96"/>
                                        </p:tgtEl>
                                        <p:attrNameLst>
                                          <p:attrName>style.visibility</p:attrName>
                                        </p:attrNameLst>
                                      </p:cBhvr>
                                      <p:to>
                                        <p:strVal val="visible"/>
                                      </p:to>
                                    </p:set>
                                    <p:anim by="(-#ppt_w*2)" calcmode="lin" valueType="num">
                                      <p:cBhvr rctx="PPT">
                                        <p:cTn id="122" dur="250" autoRev="1" fill="hold">
                                          <p:stCondLst>
                                            <p:cond delay="0"/>
                                          </p:stCondLst>
                                        </p:cTn>
                                        <p:tgtEl>
                                          <p:spTgt spid="96"/>
                                        </p:tgtEl>
                                        <p:attrNameLst>
                                          <p:attrName>ppt_w</p:attrName>
                                        </p:attrNameLst>
                                      </p:cBhvr>
                                    </p:anim>
                                    <p:anim by="(#ppt_w*0.50)" calcmode="lin" valueType="num">
                                      <p:cBhvr>
                                        <p:cTn id="123" dur="250" decel="50000" autoRev="1" fill="hold">
                                          <p:stCondLst>
                                            <p:cond delay="0"/>
                                          </p:stCondLst>
                                        </p:cTn>
                                        <p:tgtEl>
                                          <p:spTgt spid="96"/>
                                        </p:tgtEl>
                                        <p:attrNameLst>
                                          <p:attrName>ppt_x</p:attrName>
                                        </p:attrNameLst>
                                      </p:cBhvr>
                                    </p:anim>
                                    <p:anim from="(-#ppt_h/2)" to="(#ppt_y)" calcmode="lin" valueType="num">
                                      <p:cBhvr>
                                        <p:cTn id="124" dur="500" fill="hold">
                                          <p:stCondLst>
                                            <p:cond delay="0"/>
                                          </p:stCondLst>
                                        </p:cTn>
                                        <p:tgtEl>
                                          <p:spTgt spid="96"/>
                                        </p:tgtEl>
                                        <p:attrNameLst>
                                          <p:attrName>ppt_y</p:attrName>
                                        </p:attrNameLst>
                                      </p:cBhvr>
                                    </p:anim>
                                    <p:animRot by="21600000">
                                      <p:cBhvr>
                                        <p:cTn id="125" dur="500" fill="hold">
                                          <p:stCondLst>
                                            <p:cond delay="0"/>
                                          </p:stCondLst>
                                        </p:cTn>
                                        <p:tgtEl>
                                          <p:spTgt spid="96"/>
                                        </p:tgtEl>
                                        <p:attrNameLst>
                                          <p:attrName>r</p:attrName>
                                        </p:attrNameLst>
                                      </p:cBhvr>
                                    </p:animRot>
                                  </p:childTnLst>
                                </p:cTn>
                              </p:par>
                            </p:childTnLst>
                          </p:cTn>
                        </p:par>
                        <p:par>
                          <p:cTn id="126" fill="hold">
                            <p:stCondLst>
                              <p:cond delay="11847"/>
                            </p:stCondLst>
                            <p:childTnLst>
                              <p:par>
                                <p:cTn id="127" presetID="16" presetClass="entr" presetSubtype="21" fill="hold" nodeType="after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barn(inVertical)">
                                      <p:cBhvr>
                                        <p:cTn id="129" dur="250"/>
                                        <p:tgtEl>
                                          <p:spTgt spid="40"/>
                                        </p:tgtEl>
                                      </p:cBhvr>
                                    </p:animEffect>
                                  </p:childTnLst>
                                </p:cTn>
                              </p:par>
                            </p:childTnLst>
                          </p:cTn>
                        </p:par>
                        <p:par>
                          <p:cTn id="130" fill="hold">
                            <p:stCondLst>
                              <p:cond delay="12097"/>
                            </p:stCondLst>
                            <p:childTnLst>
                              <p:par>
                                <p:cTn id="131" presetID="53" presetClass="entr" presetSubtype="16" fill="hold" grpId="0" nodeType="afterEffect">
                                  <p:stCondLst>
                                    <p:cond delay="0"/>
                                  </p:stCondLst>
                                  <p:childTnLst>
                                    <p:set>
                                      <p:cBhvr>
                                        <p:cTn id="132" dur="1" fill="hold">
                                          <p:stCondLst>
                                            <p:cond delay="0"/>
                                          </p:stCondLst>
                                        </p:cTn>
                                        <p:tgtEl>
                                          <p:spTgt spid="92"/>
                                        </p:tgtEl>
                                        <p:attrNameLst>
                                          <p:attrName>style.visibility</p:attrName>
                                        </p:attrNameLst>
                                      </p:cBhvr>
                                      <p:to>
                                        <p:strVal val="visible"/>
                                      </p:to>
                                    </p:set>
                                    <p:anim calcmode="lin" valueType="num">
                                      <p:cBhvr>
                                        <p:cTn id="133" dur="250" fill="hold"/>
                                        <p:tgtEl>
                                          <p:spTgt spid="92"/>
                                        </p:tgtEl>
                                        <p:attrNameLst>
                                          <p:attrName>ppt_w</p:attrName>
                                        </p:attrNameLst>
                                      </p:cBhvr>
                                      <p:tavLst>
                                        <p:tav tm="0">
                                          <p:val>
                                            <p:fltVal val="0"/>
                                          </p:val>
                                        </p:tav>
                                        <p:tav tm="100000">
                                          <p:val>
                                            <p:strVal val="#ppt_w"/>
                                          </p:val>
                                        </p:tav>
                                      </p:tavLst>
                                    </p:anim>
                                    <p:anim calcmode="lin" valueType="num">
                                      <p:cBhvr>
                                        <p:cTn id="134" dur="250" fill="hold"/>
                                        <p:tgtEl>
                                          <p:spTgt spid="92"/>
                                        </p:tgtEl>
                                        <p:attrNameLst>
                                          <p:attrName>ppt_h</p:attrName>
                                        </p:attrNameLst>
                                      </p:cBhvr>
                                      <p:tavLst>
                                        <p:tav tm="0">
                                          <p:val>
                                            <p:fltVal val="0"/>
                                          </p:val>
                                        </p:tav>
                                        <p:tav tm="100000">
                                          <p:val>
                                            <p:strVal val="#ppt_h"/>
                                          </p:val>
                                        </p:tav>
                                      </p:tavLst>
                                    </p:anim>
                                    <p:animEffect transition="in" filter="fade">
                                      <p:cBhvr>
                                        <p:cTn id="135" dur="250"/>
                                        <p:tgtEl>
                                          <p:spTgt spid="92"/>
                                        </p:tgtEl>
                                      </p:cBhvr>
                                    </p:animEffect>
                                  </p:childTnLst>
                                </p:cTn>
                              </p:par>
                            </p:childTnLst>
                          </p:cTn>
                        </p:par>
                        <p:par>
                          <p:cTn id="136" fill="hold">
                            <p:stCondLst>
                              <p:cond delay="12347"/>
                            </p:stCondLst>
                            <p:childTnLst>
                              <p:par>
                                <p:cTn id="137" presetID="56" presetClass="entr" presetSubtype="0" fill="hold" grpId="0" nodeType="afterEffect">
                                  <p:stCondLst>
                                    <p:cond delay="0"/>
                                  </p:stCondLst>
                                  <p:iterate type="lt">
                                    <p:tmPct val="10000"/>
                                  </p:iterate>
                                  <p:childTnLst>
                                    <p:set>
                                      <p:cBhvr>
                                        <p:cTn id="138" dur="1" fill="hold">
                                          <p:stCondLst>
                                            <p:cond delay="0"/>
                                          </p:stCondLst>
                                        </p:cTn>
                                        <p:tgtEl>
                                          <p:spTgt spid="106"/>
                                        </p:tgtEl>
                                        <p:attrNameLst>
                                          <p:attrName>style.visibility</p:attrName>
                                        </p:attrNameLst>
                                      </p:cBhvr>
                                      <p:to>
                                        <p:strVal val="visible"/>
                                      </p:to>
                                    </p:set>
                                    <p:anim by="(-#ppt_w*2)" calcmode="lin" valueType="num">
                                      <p:cBhvr rctx="PPT">
                                        <p:cTn id="139" dur="250" autoRev="1" fill="hold">
                                          <p:stCondLst>
                                            <p:cond delay="0"/>
                                          </p:stCondLst>
                                        </p:cTn>
                                        <p:tgtEl>
                                          <p:spTgt spid="106"/>
                                        </p:tgtEl>
                                        <p:attrNameLst>
                                          <p:attrName>ppt_w</p:attrName>
                                        </p:attrNameLst>
                                      </p:cBhvr>
                                    </p:anim>
                                    <p:anim by="(#ppt_w*0.50)" calcmode="lin" valueType="num">
                                      <p:cBhvr>
                                        <p:cTn id="140" dur="250" decel="50000" autoRev="1" fill="hold">
                                          <p:stCondLst>
                                            <p:cond delay="0"/>
                                          </p:stCondLst>
                                        </p:cTn>
                                        <p:tgtEl>
                                          <p:spTgt spid="106"/>
                                        </p:tgtEl>
                                        <p:attrNameLst>
                                          <p:attrName>ppt_x</p:attrName>
                                        </p:attrNameLst>
                                      </p:cBhvr>
                                    </p:anim>
                                    <p:anim from="(-#ppt_h/2)" to="(#ppt_y)" calcmode="lin" valueType="num">
                                      <p:cBhvr>
                                        <p:cTn id="141" dur="500" fill="hold">
                                          <p:stCondLst>
                                            <p:cond delay="0"/>
                                          </p:stCondLst>
                                        </p:cTn>
                                        <p:tgtEl>
                                          <p:spTgt spid="106"/>
                                        </p:tgtEl>
                                        <p:attrNameLst>
                                          <p:attrName>ppt_y</p:attrName>
                                        </p:attrNameLst>
                                      </p:cBhvr>
                                    </p:anim>
                                    <p:animRot by="21600000">
                                      <p:cBhvr>
                                        <p:cTn id="142" dur="500" fill="hold">
                                          <p:stCondLst>
                                            <p:cond delay="0"/>
                                          </p:stCondLst>
                                        </p:cTn>
                                        <p:tgtEl>
                                          <p:spTgt spid="106"/>
                                        </p:tgtEl>
                                        <p:attrNameLst>
                                          <p:attrName>r</p:attrName>
                                        </p:attrNameLst>
                                      </p:cBhvr>
                                    </p:animRot>
                                  </p:childTnLst>
                                </p:cTn>
                              </p:par>
                            </p:childTnLst>
                          </p:cTn>
                        </p:par>
                        <p:par>
                          <p:cTn id="143" fill="hold">
                            <p:stCondLst>
                              <p:cond delay="13147"/>
                            </p:stCondLst>
                            <p:childTnLst>
                              <p:par>
                                <p:cTn id="144" presetID="56" presetClass="entr" presetSubtype="0" fill="hold" grpId="0" nodeType="afterEffect">
                                  <p:stCondLst>
                                    <p:cond delay="0"/>
                                  </p:stCondLst>
                                  <p:iterate type="lt">
                                    <p:tmPct val="10000"/>
                                  </p:iterate>
                                  <p:childTnLst>
                                    <p:set>
                                      <p:cBhvr>
                                        <p:cTn id="145" dur="1" fill="hold">
                                          <p:stCondLst>
                                            <p:cond delay="0"/>
                                          </p:stCondLst>
                                        </p:cTn>
                                        <p:tgtEl>
                                          <p:spTgt spid="105"/>
                                        </p:tgtEl>
                                        <p:attrNameLst>
                                          <p:attrName>style.visibility</p:attrName>
                                        </p:attrNameLst>
                                      </p:cBhvr>
                                      <p:to>
                                        <p:strVal val="visible"/>
                                      </p:to>
                                    </p:set>
                                    <p:anim by="(-#ppt_w*2)" calcmode="lin" valueType="num">
                                      <p:cBhvr rctx="PPT">
                                        <p:cTn id="146" dur="250" autoRev="1" fill="hold">
                                          <p:stCondLst>
                                            <p:cond delay="0"/>
                                          </p:stCondLst>
                                        </p:cTn>
                                        <p:tgtEl>
                                          <p:spTgt spid="105"/>
                                        </p:tgtEl>
                                        <p:attrNameLst>
                                          <p:attrName>ppt_w</p:attrName>
                                        </p:attrNameLst>
                                      </p:cBhvr>
                                    </p:anim>
                                    <p:anim by="(#ppt_w*0.50)" calcmode="lin" valueType="num">
                                      <p:cBhvr>
                                        <p:cTn id="147" dur="250" decel="50000" autoRev="1" fill="hold">
                                          <p:stCondLst>
                                            <p:cond delay="0"/>
                                          </p:stCondLst>
                                        </p:cTn>
                                        <p:tgtEl>
                                          <p:spTgt spid="105"/>
                                        </p:tgtEl>
                                        <p:attrNameLst>
                                          <p:attrName>ppt_x</p:attrName>
                                        </p:attrNameLst>
                                      </p:cBhvr>
                                    </p:anim>
                                    <p:anim from="(-#ppt_h/2)" to="(#ppt_y)" calcmode="lin" valueType="num">
                                      <p:cBhvr>
                                        <p:cTn id="148" dur="500" fill="hold">
                                          <p:stCondLst>
                                            <p:cond delay="0"/>
                                          </p:stCondLst>
                                        </p:cTn>
                                        <p:tgtEl>
                                          <p:spTgt spid="105"/>
                                        </p:tgtEl>
                                        <p:attrNameLst>
                                          <p:attrName>ppt_y</p:attrName>
                                        </p:attrNameLst>
                                      </p:cBhvr>
                                    </p:anim>
                                    <p:animRot by="21600000">
                                      <p:cBhvr>
                                        <p:cTn id="149" dur="500" fill="hold">
                                          <p:stCondLst>
                                            <p:cond delay="0"/>
                                          </p:stCondLst>
                                        </p:cTn>
                                        <p:tgtEl>
                                          <p:spTgt spid="105"/>
                                        </p:tgtEl>
                                        <p:attrNameLst>
                                          <p:attrName>r</p:attrName>
                                        </p:attrNameLst>
                                      </p:cBhvr>
                                    </p:animRot>
                                  </p:childTnLst>
                                </p:cTn>
                              </p:par>
                            </p:childTnLst>
                          </p:cTn>
                        </p:par>
                        <p:par>
                          <p:cTn id="150" fill="hold">
                            <p:stCondLst>
                              <p:cond delay="13997"/>
                            </p:stCondLst>
                            <p:childTnLst>
                              <p:par>
                                <p:cTn id="151" presetID="16" presetClass="entr" presetSubtype="21" fill="hold" nodeType="afterEffect">
                                  <p:stCondLst>
                                    <p:cond delay="0"/>
                                  </p:stCondLst>
                                  <p:childTnLst>
                                    <p:set>
                                      <p:cBhvr>
                                        <p:cTn id="152" dur="1" fill="hold">
                                          <p:stCondLst>
                                            <p:cond delay="0"/>
                                          </p:stCondLst>
                                        </p:cTn>
                                        <p:tgtEl>
                                          <p:spTgt spid="45"/>
                                        </p:tgtEl>
                                        <p:attrNameLst>
                                          <p:attrName>style.visibility</p:attrName>
                                        </p:attrNameLst>
                                      </p:cBhvr>
                                      <p:to>
                                        <p:strVal val="visible"/>
                                      </p:to>
                                    </p:set>
                                    <p:animEffect transition="in" filter="barn(inVertical)">
                                      <p:cBhvr>
                                        <p:cTn id="153" dur="250"/>
                                        <p:tgtEl>
                                          <p:spTgt spid="45"/>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91"/>
                                        </p:tgtEl>
                                        <p:attrNameLst>
                                          <p:attrName>style.visibility</p:attrName>
                                        </p:attrNameLst>
                                      </p:cBhvr>
                                      <p:to>
                                        <p:strVal val="visible"/>
                                      </p:to>
                                    </p:set>
                                    <p:anim calcmode="lin" valueType="num">
                                      <p:cBhvr>
                                        <p:cTn id="156" dur="250" fill="hold"/>
                                        <p:tgtEl>
                                          <p:spTgt spid="91"/>
                                        </p:tgtEl>
                                        <p:attrNameLst>
                                          <p:attrName>ppt_w</p:attrName>
                                        </p:attrNameLst>
                                      </p:cBhvr>
                                      <p:tavLst>
                                        <p:tav tm="0">
                                          <p:val>
                                            <p:fltVal val="0"/>
                                          </p:val>
                                        </p:tav>
                                        <p:tav tm="100000">
                                          <p:val>
                                            <p:strVal val="#ppt_w"/>
                                          </p:val>
                                        </p:tav>
                                      </p:tavLst>
                                    </p:anim>
                                    <p:anim calcmode="lin" valueType="num">
                                      <p:cBhvr>
                                        <p:cTn id="157" dur="250" fill="hold"/>
                                        <p:tgtEl>
                                          <p:spTgt spid="91"/>
                                        </p:tgtEl>
                                        <p:attrNameLst>
                                          <p:attrName>ppt_h</p:attrName>
                                        </p:attrNameLst>
                                      </p:cBhvr>
                                      <p:tavLst>
                                        <p:tav tm="0">
                                          <p:val>
                                            <p:fltVal val="0"/>
                                          </p:val>
                                        </p:tav>
                                        <p:tav tm="100000">
                                          <p:val>
                                            <p:strVal val="#ppt_h"/>
                                          </p:val>
                                        </p:tav>
                                      </p:tavLst>
                                    </p:anim>
                                    <p:animEffect transition="in" filter="fade">
                                      <p:cBhvr>
                                        <p:cTn id="158" dur="250"/>
                                        <p:tgtEl>
                                          <p:spTgt spid="91"/>
                                        </p:tgtEl>
                                      </p:cBhvr>
                                    </p:animEffect>
                                  </p:childTnLst>
                                </p:cTn>
                              </p:par>
                            </p:childTnLst>
                          </p:cTn>
                        </p:par>
                        <p:par>
                          <p:cTn id="159" fill="hold">
                            <p:stCondLst>
                              <p:cond delay="14247"/>
                            </p:stCondLst>
                            <p:childTnLst>
                              <p:par>
                                <p:cTn id="160" presetID="56" presetClass="entr" presetSubtype="0" fill="hold" grpId="0" nodeType="afterEffect">
                                  <p:stCondLst>
                                    <p:cond delay="0"/>
                                  </p:stCondLst>
                                  <p:iterate type="lt">
                                    <p:tmPct val="10000"/>
                                  </p:iterate>
                                  <p:childTnLst>
                                    <p:set>
                                      <p:cBhvr>
                                        <p:cTn id="161" dur="1" fill="hold">
                                          <p:stCondLst>
                                            <p:cond delay="0"/>
                                          </p:stCondLst>
                                        </p:cTn>
                                        <p:tgtEl>
                                          <p:spTgt spid="104"/>
                                        </p:tgtEl>
                                        <p:attrNameLst>
                                          <p:attrName>style.visibility</p:attrName>
                                        </p:attrNameLst>
                                      </p:cBhvr>
                                      <p:to>
                                        <p:strVal val="visible"/>
                                      </p:to>
                                    </p:set>
                                    <p:anim by="(-#ppt_w*2)" calcmode="lin" valueType="num">
                                      <p:cBhvr rctx="PPT">
                                        <p:cTn id="162" dur="250" autoRev="1" fill="hold">
                                          <p:stCondLst>
                                            <p:cond delay="0"/>
                                          </p:stCondLst>
                                        </p:cTn>
                                        <p:tgtEl>
                                          <p:spTgt spid="104"/>
                                        </p:tgtEl>
                                        <p:attrNameLst>
                                          <p:attrName>ppt_w</p:attrName>
                                        </p:attrNameLst>
                                      </p:cBhvr>
                                    </p:anim>
                                    <p:anim by="(#ppt_w*0.50)" calcmode="lin" valueType="num">
                                      <p:cBhvr>
                                        <p:cTn id="163" dur="250" decel="50000" autoRev="1" fill="hold">
                                          <p:stCondLst>
                                            <p:cond delay="0"/>
                                          </p:stCondLst>
                                        </p:cTn>
                                        <p:tgtEl>
                                          <p:spTgt spid="104"/>
                                        </p:tgtEl>
                                        <p:attrNameLst>
                                          <p:attrName>ppt_x</p:attrName>
                                        </p:attrNameLst>
                                      </p:cBhvr>
                                    </p:anim>
                                    <p:anim from="(-#ppt_h/2)" to="(#ppt_y)" calcmode="lin" valueType="num">
                                      <p:cBhvr>
                                        <p:cTn id="164" dur="500" fill="hold">
                                          <p:stCondLst>
                                            <p:cond delay="0"/>
                                          </p:stCondLst>
                                        </p:cTn>
                                        <p:tgtEl>
                                          <p:spTgt spid="104"/>
                                        </p:tgtEl>
                                        <p:attrNameLst>
                                          <p:attrName>ppt_y</p:attrName>
                                        </p:attrNameLst>
                                      </p:cBhvr>
                                    </p:anim>
                                    <p:animRot by="21600000">
                                      <p:cBhvr>
                                        <p:cTn id="165" dur="500" fill="hold">
                                          <p:stCondLst>
                                            <p:cond delay="0"/>
                                          </p:stCondLst>
                                        </p:cTn>
                                        <p:tgtEl>
                                          <p:spTgt spid="104"/>
                                        </p:tgtEl>
                                        <p:attrNameLst>
                                          <p:attrName>r</p:attrName>
                                        </p:attrNameLst>
                                      </p:cBhvr>
                                    </p:animRot>
                                  </p:childTnLst>
                                </p:cTn>
                              </p:par>
                            </p:childTnLst>
                          </p:cTn>
                        </p:par>
                        <p:par>
                          <p:cTn id="166" fill="hold">
                            <p:stCondLst>
                              <p:cond delay="15047"/>
                            </p:stCondLst>
                            <p:childTnLst>
                              <p:par>
                                <p:cTn id="167" presetID="56" presetClass="entr" presetSubtype="0" fill="hold" grpId="0" nodeType="afterEffect">
                                  <p:stCondLst>
                                    <p:cond delay="0"/>
                                  </p:stCondLst>
                                  <p:iterate type="lt">
                                    <p:tmPct val="10000"/>
                                  </p:iterate>
                                  <p:childTnLst>
                                    <p:set>
                                      <p:cBhvr>
                                        <p:cTn id="168" dur="1" fill="hold">
                                          <p:stCondLst>
                                            <p:cond delay="0"/>
                                          </p:stCondLst>
                                        </p:cTn>
                                        <p:tgtEl>
                                          <p:spTgt spid="103"/>
                                        </p:tgtEl>
                                        <p:attrNameLst>
                                          <p:attrName>style.visibility</p:attrName>
                                        </p:attrNameLst>
                                      </p:cBhvr>
                                      <p:to>
                                        <p:strVal val="visible"/>
                                      </p:to>
                                    </p:set>
                                    <p:anim by="(-#ppt_w*2)" calcmode="lin" valueType="num">
                                      <p:cBhvr rctx="PPT">
                                        <p:cTn id="169" dur="250" autoRev="1" fill="hold">
                                          <p:stCondLst>
                                            <p:cond delay="0"/>
                                          </p:stCondLst>
                                        </p:cTn>
                                        <p:tgtEl>
                                          <p:spTgt spid="103"/>
                                        </p:tgtEl>
                                        <p:attrNameLst>
                                          <p:attrName>ppt_w</p:attrName>
                                        </p:attrNameLst>
                                      </p:cBhvr>
                                    </p:anim>
                                    <p:anim by="(#ppt_w*0.50)" calcmode="lin" valueType="num">
                                      <p:cBhvr>
                                        <p:cTn id="170" dur="250" decel="50000" autoRev="1" fill="hold">
                                          <p:stCondLst>
                                            <p:cond delay="0"/>
                                          </p:stCondLst>
                                        </p:cTn>
                                        <p:tgtEl>
                                          <p:spTgt spid="103"/>
                                        </p:tgtEl>
                                        <p:attrNameLst>
                                          <p:attrName>ppt_x</p:attrName>
                                        </p:attrNameLst>
                                      </p:cBhvr>
                                    </p:anim>
                                    <p:anim from="(-#ppt_h/2)" to="(#ppt_y)" calcmode="lin" valueType="num">
                                      <p:cBhvr>
                                        <p:cTn id="171" dur="500" fill="hold">
                                          <p:stCondLst>
                                            <p:cond delay="0"/>
                                          </p:stCondLst>
                                        </p:cTn>
                                        <p:tgtEl>
                                          <p:spTgt spid="103"/>
                                        </p:tgtEl>
                                        <p:attrNameLst>
                                          <p:attrName>ppt_y</p:attrName>
                                        </p:attrNameLst>
                                      </p:cBhvr>
                                    </p:anim>
                                    <p:animRot by="21600000">
                                      <p:cBhvr>
                                        <p:cTn id="172" dur="500" fill="hold">
                                          <p:stCondLst>
                                            <p:cond delay="0"/>
                                          </p:stCondLst>
                                        </p:cTn>
                                        <p:tgtEl>
                                          <p:spTgt spid="10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62" grpId="0"/>
      <p:bldP spid="63" grpId="0"/>
      <p:bldP spid="86" grpId="0" animBg="1"/>
      <p:bldP spid="87" grpId="0" animBg="1"/>
      <p:bldP spid="88" grpId="0" animBg="1"/>
      <p:bldP spid="91" grpId="0" animBg="1"/>
      <p:bldP spid="92" grpId="0" animBg="1"/>
      <p:bldP spid="96" grpId="0"/>
      <p:bldP spid="97" grpId="0"/>
      <p:bldP spid="98" grpId="0" animBg="1"/>
      <p:bldP spid="99" grpId="0"/>
      <p:bldP spid="100" grpId="0"/>
      <p:bldP spid="101" grpId="0"/>
      <p:bldP spid="102" grpId="0"/>
      <p:bldP spid="103" grpId="0"/>
      <p:bldP spid="104" grpId="0"/>
      <p:bldP spid="105" grpId="0"/>
      <p:bldP spid="10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成本预算</a:t>
              </a: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资金缺口</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融资计划</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融资用途</a:t>
              </a: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latin typeface="微软雅黑" panose="020B0503020204020204" pitchFamily="34" charset="-122"/>
                <a:ea typeface="微软雅黑" panose="020B0503020204020204" pitchFamily="34" charset="-122"/>
              </a:rPr>
              <a:t>财务与融资</a:t>
            </a:r>
          </a:p>
        </p:txBody>
      </p:sp>
      <p:sp>
        <p:nvSpPr>
          <p:cNvPr id="24" name="椭圆 23"/>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第五章</a:t>
            </a:r>
          </a:p>
        </p:txBody>
      </p:sp>
      <p:sp>
        <p:nvSpPr>
          <p:cNvPr id="36" name="椭圆 35"/>
          <p:cNvSpPr/>
          <p:nvPr/>
        </p:nvSpPr>
        <p:spPr>
          <a:xfrm>
            <a:off x="4996314" y="1076363"/>
            <a:ext cx="2240761" cy="2240761"/>
          </a:xfrm>
          <a:prstGeom prst="ellipse">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4808413" y="4293096"/>
            <a:ext cx="2477306" cy="0"/>
          </a:xfrm>
          <a:prstGeom prst="line">
            <a:avLst/>
          </a:prstGeom>
          <a:ln>
            <a:solidFill>
              <a:schemeClr val="tx1">
                <a:lumMod val="95000"/>
                <a:lumOff val="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4801443" y="5157772"/>
            <a:ext cx="1436675" cy="215444"/>
            <a:chOff x="4369395" y="3284984"/>
            <a:chExt cx="1436675" cy="215444"/>
          </a:xfrm>
        </p:grpSpPr>
        <p:sp>
          <p:nvSpPr>
            <p:cNvPr id="4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目标预测</a:t>
              </a:r>
            </a:p>
          </p:txBody>
        </p:sp>
        <p:grpSp>
          <p:nvGrpSpPr>
            <p:cNvPr id="41" name="组合 40"/>
            <p:cNvGrpSpPr/>
            <p:nvPr/>
          </p:nvGrpSpPr>
          <p:grpSpPr>
            <a:xfrm>
              <a:off x="4369395" y="3316401"/>
              <a:ext cx="168551" cy="168551"/>
              <a:chOff x="5005199" y="3717032"/>
              <a:chExt cx="168551" cy="168551"/>
            </a:xfrm>
          </p:grpSpPr>
          <p:sp>
            <p:nvSpPr>
              <p:cNvPr id="42" name="椭圆 4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5" name="组合 44"/>
          <p:cNvGrpSpPr/>
          <p:nvPr/>
        </p:nvGrpSpPr>
        <p:grpSpPr>
          <a:xfrm>
            <a:off x="6468158" y="515719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保障措施</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50" name="KSO_Shape"/>
          <p:cNvSpPr>
            <a:spLocks/>
          </p:cNvSpPr>
          <p:nvPr/>
        </p:nvSpPr>
        <p:spPr bwMode="auto">
          <a:xfrm>
            <a:off x="5399290" y="1412776"/>
            <a:ext cx="1327945" cy="12748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29701972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fltVal val="0.5"/>
                                          </p:val>
                                        </p:tav>
                                        <p:tav tm="100000">
                                          <p:val>
                                            <p:strVal val="#ppt_x"/>
                                          </p:val>
                                        </p:tav>
                                      </p:tavLst>
                                    </p:anim>
                                    <p:anim calcmode="lin" valueType="num">
                                      <p:cBhvr>
                                        <p:cTn id="27" dur="500" fill="hold"/>
                                        <p:tgtEl>
                                          <p:spTgt spid="50"/>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
                                        </p:tgtEl>
                                        <p:attrNameLst>
                                          <p:attrName>r</p:attrName>
                                        </p:attrNameLst>
                                      </p:cBhvr>
                                    </p:animRot>
                                    <p:animRot by="-240000">
                                      <p:cBhvr>
                                        <p:cTn id="68" dur="200" fill="hold">
                                          <p:stCondLst>
                                            <p:cond delay="200"/>
                                          </p:stCondLst>
                                        </p:cTn>
                                        <p:tgtEl>
                                          <p:spTgt spid="3"/>
                                        </p:tgtEl>
                                        <p:attrNameLst>
                                          <p:attrName>r</p:attrName>
                                        </p:attrNameLst>
                                      </p:cBhvr>
                                    </p:animRot>
                                    <p:animRot by="240000">
                                      <p:cBhvr>
                                        <p:cTn id="69" dur="200" fill="hold">
                                          <p:stCondLst>
                                            <p:cond delay="400"/>
                                          </p:stCondLst>
                                        </p:cTn>
                                        <p:tgtEl>
                                          <p:spTgt spid="3"/>
                                        </p:tgtEl>
                                        <p:attrNameLst>
                                          <p:attrName>r</p:attrName>
                                        </p:attrNameLst>
                                      </p:cBhvr>
                                    </p:animRot>
                                    <p:animRot by="-240000">
                                      <p:cBhvr>
                                        <p:cTn id="70" dur="200" fill="hold">
                                          <p:stCondLst>
                                            <p:cond delay="600"/>
                                          </p:stCondLst>
                                        </p:cTn>
                                        <p:tgtEl>
                                          <p:spTgt spid="3"/>
                                        </p:tgtEl>
                                        <p:attrNameLst>
                                          <p:attrName>r</p:attrName>
                                        </p:attrNameLst>
                                      </p:cBhvr>
                                    </p:animRot>
                                    <p:animRot by="120000">
                                      <p:cBhvr>
                                        <p:cTn id="71" dur="200" fill="hold">
                                          <p:stCondLst>
                                            <p:cond delay="800"/>
                                          </p:stCondLst>
                                        </p:cTn>
                                        <p:tgtEl>
                                          <p:spTgt spid="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8"/>
                                        </p:tgtEl>
                                        <p:attrNameLst>
                                          <p:attrName>r</p:attrName>
                                        </p:attrNameLst>
                                      </p:cBhvr>
                                    </p:animRot>
                                    <p:animRot by="-240000">
                                      <p:cBhvr>
                                        <p:cTn id="74" dur="200" fill="hold">
                                          <p:stCondLst>
                                            <p:cond delay="200"/>
                                          </p:stCondLst>
                                        </p:cTn>
                                        <p:tgtEl>
                                          <p:spTgt spid="8"/>
                                        </p:tgtEl>
                                        <p:attrNameLst>
                                          <p:attrName>r</p:attrName>
                                        </p:attrNameLst>
                                      </p:cBhvr>
                                    </p:animRot>
                                    <p:animRot by="240000">
                                      <p:cBhvr>
                                        <p:cTn id="75" dur="200" fill="hold">
                                          <p:stCondLst>
                                            <p:cond delay="400"/>
                                          </p:stCondLst>
                                        </p:cTn>
                                        <p:tgtEl>
                                          <p:spTgt spid="8"/>
                                        </p:tgtEl>
                                        <p:attrNameLst>
                                          <p:attrName>r</p:attrName>
                                        </p:attrNameLst>
                                      </p:cBhvr>
                                    </p:animRot>
                                    <p:animRot by="-240000">
                                      <p:cBhvr>
                                        <p:cTn id="76" dur="200" fill="hold">
                                          <p:stCondLst>
                                            <p:cond delay="600"/>
                                          </p:stCondLst>
                                        </p:cTn>
                                        <p:tgtEl>
                                          <p:spTgt spid="8"/>
                                        </p:tgtEl>
                                        <p:attrNameLst>
                                          <p:attrName>r</p:attrName>
                                        </p:attrNameLst>
                                      </p:cBhvr>
                                    </p:animRot>
                                    <p:animRot by="120000">
                                      <p:cBhvr>
                                        <p:cTn id="77" dur="200" fill="hold">
                                          <p:stCondLst>
                                            <p:cond delay="800"/>
                                          </p:stCondLst>
                                        </p:cTn>
                                        <p:tgtEl>
                                          <p:spTgt spid="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13"/>
                                        </p:tgtEl>
                                        <p:attrNameLst>
                                          <p:attrName>r</p:attrName>
                                        </p:attrNameLst>
                                      </p:cBhvr>
                                    </p:animRot>
                                    <p:animRot by="-240000">
                                      <p:cBhvr>
                                        <p:cTn id="80" dur="200" fill="hold">
                                          <p:stCondLst>
                                            <p:cond delay="200"/>
                                          </p:stCondLst>
                                        </p:cTn>
                                        <p:tgtEl>
                                          <p:spTgt spid="13"/>
                                        </p:tgtEl>
                                        <p:attrNameLst>
                                          <p:attrName>r</p:attrName>
                                        </p:attrNameLst>
                                      </p:cBhvr>
                                    </p:animRot>
                                    <p:animRot by="240000">
                                      <p:cBhvr>
                                        <p:cTn id="81" dur="200" fill="hold">
                                          <p:stCondLst>
                                            <p:cond delay="400"/>
                                          </p:stCondLst>
                                        </p:cTn>
                                        <p:tgtEl>
                                          <p:spTgt spid="13"/>
                                        </p:tgtEl>
                                        <p:attrNameLst>
                                          <p:attrName>r</p:attrName>
                                        </p:attrNameLst>
                                      </p:cBhvr>
                                    </p:animRot>
                                    <p:animRot by="-240000">
                                      <p:cBhvr>
                                        <p:cTn id="82" dur="200" fill="hold">
                                          <p:stCondLst>
                                            <p:cond delay="600"/>
                                          </p:stCondLst>
                                        </p:cTn>
                                        <p:tgtEl>
                                          <p:spTgt spid="13"/>
                                        </p:tgtEl>
                                        <p:attrNameLst>
                                          <p:attrName>r</p:attrName>
                                        </p:attrNameLst>
                                      </p:cBhvr>
                                    </p:animRot>
                                    <p:animRot by="120000">
                                      <p:cBhvr>
                                        <p:cTn id="83" dur="200" fill="hold">
                                          <p:stCondLst>
                                            <p:cond delay="800"/>
                                          </p:stCondLst>
                                        </p:cTn>
                                        <p:tgtEl>
                                          <p:spTgt spid="13"/>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18"/>
                                        </p:tgtEl>
                                        <p:attrNameLst>
                                          <p:attrName>r</p:attrName>
                                        </p:attrNameLst>
                                      </p:cBhvr>
                                    </p:animRot>
                                    <p:animRot by="-240000">
                                      <p:cBhvr>
                                        <p:cTn id="86" dur="200" fill="hold">
                                          <p:stCondLst>
                                            <p:cond delay="200"/>
                                          </p:stCondLst>
                                        </p:cTn>
                                        <p:tgtEl>
                                          <p:spTgt spid="18"/>
                                        </p:tgtEl>
                                        <p:attrNameLst>
                                          <p:attrName>r</p:attrName>
                                        </p:attrNameLst>
                                      </p:cBhvr>
                                    </p:animRot>
                                    <p:animRot by="240000">
                                      <p:cBhvr>
                                        <p:cTn id="87" dur="200" fill="hold">
                                          <p:stCondLst>
                                            <p:cond delay="400"/>
                                          </p:stCondLst>
                                        </p:cTn>
                                        <p:tgtEl>
                                          <p:spTgt spid="18"/>
                                        </p:tgtEl>
                                        <p:attrNameLst>
                                          <p:attrName>r</p:attrName>
                                        </p:attrNameLst>
                                      </p:cBhvr>
                                    </p:animRot>
                                    <p:animRot by="-240000">
                                      <p:cBhvr>
                                        <p:cTn id="88" dur="200" fill="hold">
                                          <p:stCondLst>
                                            <p:cond delay="600"/>
                                          </p:stCondLst>
                                        </p:cTn>
                                        <p:tgtEl>
                                          <p:spTgt spid="18"/>
                                        </p:tgtEl>
                                        <p:attrNameLst>
                                          <p:attrName>r</p:attrName>
                                        </p:attrNameLst>
                                      </p:cBhvr>
                                    </p:animRot>
                                    <p:animRot by="120000">
                                      <p:cBhvr>
                                        <p:cTn id="89" dur="200" fill="hold">
                                          <p:stCondLst>
                                            <p:cond delay="800"/>
                                          </p:stCondLst>
                                        </p:cTn>
                                        <p:tgtEl>
                                          <p:spTgt spid="1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39"/>
                                        </p:tgtEl>
                                        <p:attrNameLst>
                                          <p:attrName>r</p:attrName>
                                        </p:attrNameLst>
                                      </p:cBhvr>
                                    </p:animRot>
                                    <p:animRot by="-240000">
                                      <p:cBhvr>
                                        <p:cTn id="92" dur="200" fill="hold">
                                          <p:stCondLst>
                                            <p:cond delay="200"/>
                                          </p:stCondLst>
                                        </p:cTn>
                                        <p:tgtEl>
                                          <p:spTgt spid="39"/>
                                        </p:tgtEl>
                                        <p:attrNameLst>
                                          <p:attrName>r</p:attrName>
                                        </p:attrNameLst>
                                      </p:cBhvr>
                                    </p:animRot>
                                    <p:animRot by="240000">
                                      <p:cBhvr>
                                        <p:cTn id="93" dur="200" fill="hold">
                                          <p:stCondLst>
                                            <p:cond delay="400"/>
                                          </p:stCondLst>
                                        </p:cTn>
                                        <p:tgtEl>
                                          <p:spTgt spid="39"/>
                                        </p:tgtEl>
                                        <p:attrNameLst>
                                          <p:attrName>r</p:attrName>
                                        </p:attrNameLst>
                                      </p:cBhvr>
                                    </p:animRot>
                                    <p:animRot by="-240000">
                                      <p:cBhvr>
                                        <p:cTn id="94" dur="200" fill="hold">
                                          <p:stCondLst>
                                            <p:cond delay="600"/>
                                          </p:stCondLst>
                                        </p:cTn>
                                        <p:tgtEl>
                                          <p:spTgt spid="39"/>
                                        </p:tgtEl>
                                        <p:attrNameLst>
                                          <p:attrName>r</p:attrName>
                                        </p:attrNameLst>
                                      </p:cBhvr>
                                    </p:animRot>
                                    <p:animRot by="120000">
                                      <p:cBhvr>
                                        <p:cTn id="95" dur="200" fill="hold">
                                          <p:stCondLst>
                                            <p:cond delay="800"/>
                                          </p:stCondLst>
                                        </p:cTn>
                                        <p:tgtEl>
                                          <p:spTgt spid="3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45"/>
                                        </p:tgtEl>
                                        <p:attrNameLst>
                                          <p:attrName>r</p:attrName>
                                        </p:attrNameLst>
                                      </p:cBhvr>
                                    </p:animRot>
                                    <p:animRot by="-240000">
                                      <p:cBhvr>
                                        <p:cTn id="98" dur="200" fill="hold">
                                          <p:stCondLst>
                                            <p:cond delay="200"/>
                                          </p:stCondLst>
                                        </p:cTn>
                                        <p:tgtEl>
                                          <p:spTgt spid="45"/>
                                        </p:tgtEl>
                                        <p:attrNameLst>
                                          <p:attrName>r</p:attrName>
                                        </p:attrNameLst>
                                      </p:cBhvr>
                                    </p:animRot>
                                    <p:animRot by="240000">
                                      <p:cBhvr>
                                        <p:cTn id="99" dur="200" fill="hold">
                                          <p:stCondLst>
                                            <p:cond delay="400"/>
                                          </p:stCondLst>
                                        </p:cTn>
                                        <p:tgtEl>
                                          <p:spTgt spid="45"/>
                                        </p:tgtEl>
                                        <p:attrNameLst>
                                          <p:attrName>r</p:attrName>
                                        </p:attrNameLst>
                                      </p:cBhvr>
                                    </p:animRot>
                                    <p:animRot by="-240000">
                                      <p:cBhvr>
                                        <p:cTn id="100" dur="200" fill="hold">
                                          <p:stCondLst>
                                            <p:cond delay="600"/>
                                          </p:stCondLst>
                                        </p:cTn>
                                        <p:tgtEl>
                                          <p:spTgt spid="45"/>
                                        </p:tgtEl>
                                        <p:attrNameLst>
                                          <p:attrName>r</p:attrName>
                                        </p:attrNameLst>
                                      </p:cBhvr>
                                    </p:animRot>
                                    <p:animRot by="120000">
                                      <p:cBhvr>
                                        <p:cTn id="101" dur="200" fill="hold">
                                          <p:stCondLst>
                                            <p:cond delay="800"/>
                                          </p:stCondLst>
                                        </p:cTn>
                                        <p:tgtEl>
                                          <p:spTgt spid="4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500"/>
                                        <p:tgtEl>
                                          <p:spTgt spid="2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500"/>
                                        <p:tgtEl>
                                          <p:spTgt spid="3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fade">
                                      <p:cBhvr>
                                        <p:cTn id="132" dur="500"/>
                                        <p:tgtEl>
                                          <p:spTgt spid="3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2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2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2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2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2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2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3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3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3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成本分析</a:t>
            </a:r>
          </a:p>
        </p:txBody>
      </p:sp>
      <p:sp>
        <p:nvSpPr>
          <p:cNvPr id="27" name="TextBox 26"/>
          <p:cNvSpPr txBox="1"/>
          <p:nvPr/>
        </p:nvSpPr>
        <p:spPr>
          <a:xfrm>
            <a:off x="3075707"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Cost analysis</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Rectangle 76"/>
          <p:cNvSpPr>
            <a:spLocks noChangeArrowheads="1"/>
          </p:cNvSpPr>
          <p:nvPr/>
        </p:nvSpPr>
        <p:spPr bwMode="auto">
          <a:xfrm>
            <a:off x="4667494" y="5224406"/>
            <a:ext cx="645" cy="645"/>
          </a:xfrm>
          <a:prstGeom prst="rect">
            <a:avLst/>
          </a:prstGeom>
          <a:solidFill>
            <a:srgbClr val="F0B1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cxnSp>
        <p:nvCxnSpPr>
          <p:cNvPr id="129" name="直接连接符 128"/>
          <p:cNvCxnSpPr/>
          <p:nvPr/>
        </p:nvCxnSpPr>
        <p:spPr>
          <a:xfrm>
            <a:off x="1624394" y="3441180"/>
            <a:ext cx="2753147" cy="192638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61389" y="3350825"/>
            <a:ext cx="3200953" cy="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492997" y="2290094"/>
            <a:ext cx="970079" cy="311539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2659267" y="3350551"/>
            <a:ext cx="2403075" cy="18738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2606939" y="2046895"/>
            <a:ext cx="854927" cy="31775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6" name="Oval 94"/>
          <p:cNvSpPr>
            <a:spLocks noChangeArrowheads="1"/>
          </p:cNvSpPr>
          <p:nvPr/>
        </p:nvSpPr>
        <p:spPr bwMode="auto">
          <a:xfrm>
            <a:off x="2798618" y="3192606"/>
            <a:ext cx="1388757" cy="13887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67" name="圆角矩形 166"/>
          <p:cNvSpPr/>
          <p:nvPr/>
        </p:nvSpPr>
        <p:spPr bwMode="auto">
          <a:xfrm>
            <a:off x="1088504" y="2970159"/>
            <a:ext cx="998058" cy="971905"/>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68" name="圆角矩形 167"/>
          <p:cNvSpPr/>
          <p:nvPr/>
        </p:nvSpPr>
        <p:spPr bwMode="auto">
          <a:xfrm>
            <a:off x="2981127" y="1495906"/>
            <a:ext cx="1101978" cy="1101978"/>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69" name="圆角矩形 168"/>
          <p:cNvSpPr/>
          <p:nvPr/>
        </p:nvSpPr>
        <p:spPr bwMode="auto">
          <a:xfrm>
            <a:off x="2057342" y="4981375"/>
            <a:ext cx="943627" cy="943627"/>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70" name="圆角矩形 169"/>
          <p:cNvSpPr/>
          <p:nvPr/>
        </p:nvSpPr>
        <p:spPr bwMode="auto">
          <a:xfrm>
            <a:off x="4069500" y="4981374"/>
            <a:ext cx="960690" cy="960690"/>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71" name="圆角矩形 170"/>
          <p:cNvSpPr/>
          <p:nvPr/>
        </p:nvSpPr>
        <p:spPr bwMode="auto">
          <a:xfrm>
            <a:off x="4750898" y="2897597"/>
            <a:ext cx="928479" cy="92847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72" name="TextBox 171"/>
          <p:cNvSpPr txBox="1"/>
          <p:nvPr/>
        </p:nvSpPr>
        <p:spPr>
          <a:xfrm>
            <a:off x="3032089" y="3403104"/>
            <a:ext cx="1051015" cy="1076969"/>
          </a:xfrm>
          <a:prstGeom prst="rect">
            <a:avLst/>
          </a:prstGeom>
          <a:noFill/>
        </p:spPr>
        <p:txBody>
          <a:bodyPr wrap="square" rtlCol="0">
            <a:spAutoFit/>
          </a:bodyPr>
          <a:lstStyle/>
          <a:p>
            <a:r>
              <a:rPr lang="zh-CN" altLang="en-US" sz="3199" dirty="0">
                <a:solidFill>
                  <a:schemeClr val="bg1"/>
                </a:solidFill>
                <a:latin typeface="微软雅黑" pitchFamily="34" charset="-122"/>
                <a:ea typeface="微软雅黑" pitchFamily="34" charset="-122"/>
              </a:rPr>
              <a:t>支出成本</a:t>
            </a:r>
            <a:endParaRPr lang="zh-CN" altLang="zh-CN" sz="3199" dirty="0">
              <a:solidFill>
                <a:schemeClr val="bg1"/>
              </a:solidFill>
              <a:latin typeface="微软雅黑" pitchFamily="34" charset="-122"/>
              <a:ea typeface="微软雅黑" pitchFamily="34" charset="-122"/>
            </a:endParaRPr>
          </a:p>
        </p:txBody>
      </p:sp>
      <p:sp>
        <p:nvSpPr>
          <p:cNvPr id="173" name="TextBox 172"/>
          <p:cNvSpPr txBox="1"/>
          <p:nvPr/>
        </p:nvSpPr>
        <p:spPr>
          <a:xfrm>
            <a:off x="1113125" y="3148859"/>
            <a:ext cx="1051015" cy="584640"/>
          </a:xfrm>
          <a:prstGeom prst="rect">
            <a:avLst/>
          </a:prstGeom>
          <a:noFill/>
        </p:spPr>
        <p:txBody>
          <a:bodyPr wrap="square" rtlCol="0">
            <a:spAutoFit/>
          </a:bodyPr>
          <a:lstStyle/>
          <a:p>
            <a:r>
              <a:rPr lang="en-US" altLang="zh-CN" sz="3199" dirty="0">
                <a:solidFill>
                  <a:schemeClr val="bg1"/>
                </a:solidFill>
                <a:latin typeface="微软雅黑" pitchFamily="34" charset="-122"/>
                <a:ea typeface="微软雅黑" pitchFamily="34" charset="-122"/>
              </a:rPr>
              <a:t>30%</a:t>
            </a:r>
            <a:endParaRPr lang="zh-CN" altLang="zh-CN" sz="3199" dirty="0">
              <a:solidFill>
                <a:schemeClr val="bg1"/>
              </a:solidFill>
              <a:latin typeface="微软雅黑" pitchFamily="34" charset="-122"/>
              <a:ea typeface="微软雅黑" pitchFamily="34" charset="-122"/>
            </a:endParaRPr>
          </a:p>
        </p:txBody>
      </p:sp>
      <p:sp>
        <p:nvSpPr>
          <p:cNvPr id="174" name="TextBox 173"/>
          <p:cNvSpPr txBox="1"/>
          <p:nvPr/>
        </p:nvSpPr>
        <p:spPr>
          <a:xfrm>
            <a:off x="2059854" y="5160867"/>
            <a:ext cx="1051015" cy="584640"/>
          </a:xfrm>
          <a:prstGeom prst="rect">
            <a:avLst/>
          </a:prstGeom>
          <a:noFill/>
        </p:spPr>
        <p:txBody>
          <a:bodyPr wrap="square" rtlCol="0">
            <a:spAutoFit/>
          </a:bodyPr>
          <a:lstStyle/>
          <a:p>
            <a:r>
              <a:rPr lang="en-US" altLang="zh-CN" sz="3199" dirty="0">
                <a:solidFill>
                  <a:schemeClr val="bg1"/>
                </a:solidFill>
                <a:latin typeface="微软雅黑" pitchFamily="34" charset="-122"/>
                <a:ea typeface="微软雅黑" pitchFamily="34" charset="-122"/>
              </a:rPr>
              <a:t>25%</a:t>
            </a:r>
            <a:endParaRPr lang="zh-CN" altLang="zh-CN" sz="3199" dirty="0">
              <a:solidFill>
                <a:schemeClr val="bg1"/>
              </a:solidFill>
              <a:latin typeface="微软雅黑" pitchFamily="34" charset="-122"/>
              <a:ea typeface="微软雅黑" pitchFamily="34" charset="-122"/>
            </a:endParaRPr>
          </a:p>
        </p:txBody>
      </p:sp>
      <p:sp>
        <p:nvSpPr>
          <p:cNvPr id="175" name="TextBox 174"/>
          <p:cNvSpPr txBox="1"/>
          <p:nvPr/>
        </p:nvSpPr>
        <p:spPr>
          <a:xfrm>
            <a:off x="4141987" y="5217516"/>
            <a:ext cx="1051015" cy="584640"/>
          </a:xfrm>
          <a:prstGeom prst="rect">
            <a:avLst/>
          </a:prstGeom>
          <a:noFill/>
        </p:spPr>
        <p:txBody>
          <a:bodyPr wrap="square" rtlCol="0">
            <a:spAutoFit/>
          </a:bodyPr>
          <a:lstStyle/>
          <a:p>
            <a:r>
              <a:rPr lang="en-US" altLang="zh-CN" sz="3199" dirty="0">
                <a:solidFill>
                  <a:schemeClr val="bg1"/>
                </a:solidFill>
                <a:latin typeface="微软雅黑" pitchFamily="34" charset="-122"/>
                <a:ea typeface="微软雅黑" pitchFamily="34" charset="-122"/>
              </a:rPr>
              <a:t>10%</a:t>
            </a:r>
            <a:endParaRPr lang="zh-CN" altLang="zh-CN" sz="3199" dirty="0">
              <a:solidFill>
                <a:schemeClr val="bg1"/>
              </a:solidFill>
              <a:latin typeface="微软雅黑" pitchFamily="34" charset="-122"/>
              <a:ea typeface="微软雅黑" pitchFamily="34" charset="-122"/>
            </a:endParaRPr>
          </a:p>
        </p:txBody>
      </p:sp>
      <p:sp>
        <p:nvSpPr>
          <p:cNvPr id="176" name="TextBox 175"/>
          <p:cNvSpPr txBox="1"/>
          <p:nvPr/>
        </p:nvSpPr>
        <p:spPr>
          <a:xfrm>
            <a:off x="4730214" y="3069517"/>
            <a:ext cx="1051015" cy="584640"/>
          </a:xfrm>
          <a:prstGeom prst="rect">
            <a:avLst/>
          </a:prstGeom>
          <a:noFill/>
        </p:spPr>
        <p:txBody>
          <a:bodyPr wrap="square" rtlCol="0">
            <a:spAutoFit/>
          </a:bodyPr>
          <a:lstStyle/>
          <a:p>
            <a:r>
              <a:rPr lang="en-US" altLang="zh-CN" sz="3199" dirty="0">
                <a:solidFill>
                  <a:schemeClr val="tx1">
                    <a:lumMod val="75000"/>
                    <a:lumOff val="25000"/>
                  </a:schemeClr>
                </a:solidFill>
                <a:latin typeface="微软雅黑" pitchFamily="34" charset="-122"/>
                <a:ea typeface="微软雅黑" pitchFamily="34" charset="-122"/>
              </a:rPr>
              <a:t>10%</a:t>
            </a:r>
            <a:endParaRPr lang="zh-CN" altLang="zh-CN" sz="3199" dirty="0">
              <a:solidFill>
                <a:schemeClr val="tx1">
                  <a:lumMod val="75000"/>
                  <a:lumOff val="25000"/>
                </a:schemeClr>
              </a:solidFill>
              <a:latin typeface="微软雅黑" pitchFamily="34" charset="-122"/>
              <a:ea typeface="微软雅黑" pitchFamily="34" charset="-122"/>
            </a:endParaRPr>
          </a:p>
        </p:txBody>
      </p:sp>
      <p:sp>
        <p:nvSpPr>
          <p:cNvPr id="177" name="Freeform 512"/>
          <p:cNvSpPr>
            <a:spLocks/>
          </p:cNvSpPr>
          <p:nvPr/>
        </p:nvSpPr>
        <p:spPr bwMode="auto">
          <a:xfrm>
            <a:off x="7109154" y="2466413"/>
            <a:ext cx="113496" cy="224850"/>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rgbClr val="3399FF"/>
              </a:solidFill>
            </a:endParaRPr>
          </a:p>
        </p:txBody>
      </p:sp>
      <p:sp>
        <p:nvSpPr>
          <p:cNvPr id="178" name="TextBox 177"/>
          <p:cNvSpPr txBox="1"/>
          <p:nvPr/>
        </p:nvSpPr>
        <p:spPr>
          <a:xfrm>
            <a:off x="7233474" y="2366119"/>
            <a:ext cx="3002904" cy="463529"/>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支出成本</a:t>
            </a:r>
            <a:r>
              <a:rPr lang="zh-CN" altLang="zh-CN" sz="2400" dirty="0">
                <a:solidFill>
                  <a:schemeClr val="tx1">
                    <a:lumMod val="65000"/>
                    <a:lumOff val="35000"/>
                  </a:schemeClr>
                </a:solidFill>
                <a:latin typeface="微软雅黑" pitchFamily="34" charset="-122"/>
                <a:ea typeface="微软雅黑" pitchFamily="34" charset="-122"/>
              </a:rPr>
              <a:t>概述</a:t>
            </a:r>
          </a:p>
        </p:txBody>
      </p:sp>
      <p:sp>
        <p:nvSpPr>
          <p:cNvPr id="179" name="TextBox 178"/>
          <p:cNvSpPr txBox="1"/>
          <p:nvPr/>
        </p:nvSpPr>
        <p:spPr>
          <a:xfrm>
            <a:off x="7244850" y="2907621"/>
            <a:ext cx="4072023" cy="267703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r>
              <a:rPr lang="zh-CN" altLang="zh-CN" sz="1600" dirty="0"/>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600" dirty="0"/>
          </a:p>
          <a:p>
            <a:endParaRPr lang="zh-CN" altLang="en-US" sz="1600" dirty="0"/>
          </a:p>
        </p:txBody>
      </p:sp>
      <p:sp>
        <p:nvSpPr>
          <p:cNvPr id="180" name="TextBox 179"/>
          <p:cNvSpPr txBox="1"/>
          <p:nvPr/>
        </p:nvSpPr>
        <p:spPr>
          <a:xfrm>
            <a:off x="3022087" y="1735528"/>
            <a:ext cx="1051015" cy="584640"/>
          </a:xfrm>
          <a:prstGeom prst="rect">
            <a:avLst/>
          </a:prstGeom>
          <a:noFill/>
        </p:spPr>
        <p:txBody>
          <a:bodyPr wrap="square" rtlCol="0">
            <a:spAutoFit/>
          </a:bodyPr>
          <a:lstStyle/>
          <a:p>
            <a:r>
              <a:rPr lang="en-US" altLang="zh-CN" sz="3199" dirty="0">
                <a:solidFill>
                  <a:schemeClr val="bg1"/>
                </a:solidFill>
                <a:latin typeface="微软雅黑" pitchFamily="34" charset="-122"/>
                <a:ea typeface="微软雅黑" pitchFamily="34" charset="-122"/>
              </a:rPr>
              <a:t>25%</a:t>
            </a:r>
            <a:endParaRPr lang="zh-CN" altLang="zh-CN" sz="3199"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7275547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677"/>
                            </p:stCondLst>
                            <p:childTnLst>
                              <p:par>
                                <p:cTn id="25" presetID="31" presetClass="entr" presetSubtype="0" fill="hold" grpId="0" nodeType="afterEffect">
                                  <p:stCondLst>
                                    <p:cond delay="0"/>
                                  </p:stCondLst>
                                  <p:childTnLst>
                                    <p:set>
                                      <p:cBhvr>
                                        <p:cTn id="26" dur="1" fill="hold">
                                          <p:stCondLst>
                                            <p:cond delay="0"/>
                                          </p:stCondLst>
                                        </p:cTn>
                                        <p:tgtEl>
                                          <p:spTgt spid="166"/>
                                        </p:tgtEl>
                                        <p:attrNameLst>
                                          <p:attrName>style.visibility</p:attrName>
                                        </p:attrNameLst>
                                      </p:cBhvr>
                                      <p:to>
                                        <p:strVal val="visible"/>
                                      </p:to>
                                    </p:set>
                                    <p:anim calcmode="lin" valueType="num">
                                      <p:cBhvr>
                                        <p:cTn id="27" dur="500" fill="hold"/>
                                        <p:tgtEl>
                                          <p:spTgt spid="166"/>
                                        </p:tgtEl>
                                        <p:attrNameLst>
                                          <p:attrName>ppt_w</p:attrName>
                                        </p:attrNameLst>
                                      </p:cBhvr>
                                      <p:tavLst>
                                        <p:tav tm="0">
                                          <p:val>
                                            <p:fltVal val="0"/>
                                          </p:val>
                                        </p:tav>
                                        <p:tav tm="100000">
                                          <p:val>
                                            <p:strVal val="#ppt_w"/>
                                          </p:val>
                                        </p:tav>
                                      </p:tavLst>
                                    </p:anim>
                                    <p:anim calcmode="lin" valueType="num">
                                      <p:cBhvr>
                                        <p:cTn id="28" dur="500" fill="hold"/>
                                        <p:tgtEl>
                                          <p:spTgt spid="166"/>
                                        </p:tgtEl>
                                        <p:attrNameLst>
                                          <p:attrName>ppt_h</p:attrName>
                                        </p:attrNameLst>
                                      </p:cBhvr>
                                      <p:tavLst>
                                        <p:tav tm="0">
                                          <p:val>
                                            <p:fltVal val="0"/>
                                          </p:val>
                                        </p:tav>
                                        <p:tav tm="100000">
                                          <p:val>
                                            <p:strVal val="#ppt_h"/>
                                          </p:val>
                                        </p:tav>
                                      </p:tavLst>
                                    </p:anim>
                                    <p:anim calcmode="lin" valueType="num">
                                      <p:cBhvr>
                                        <p:cTn id="29" dur="500" fill="hold"/>
                                        <p:tgtEl>
                                          <p:spTgt spid="166"/>
                                        </p:tgtEl>
                                        <p:attrNameLst>
                                          <p:attrName>style.rotation</p:attrName>
                                        </p:attrNameLst>
                                      </p:cBhvr>
                                      <p:tavLst>
                                        <p:tav tm="0">
                                          <p:val>
                                            <p:fltVal val="90"/>
                                          </p:val>
                                        </p:tav>
                                        <p:tav tm="100000">
                                          <p:val>
                                            <p:fltVal val="0"/>
                                          </p:val>
                                        </p:tav>
                                      </p:tavLst>
                                    </p:anim>
                                    <p:animEffect transition="in" filter="fade">
                                      <p:cBhvr>
                                        <p:cTn id="30" dur="500"/>
                                        <p:tgtEl>
                                          <p:spTgt spid="166"/>
                                        </p:tgtEl>
                                      </p:cBhvr>
                                    </p:animEffect>
                                  </p:childTnLst>
                                </p:cTn>
                              </p:par>
                            </p:childTnLst>
                          </p:cTn>
                        </p:par>
                        <p:par>
                          <p:cTn id="31" fill="hold">
                            <p:stCondLst>
                              <p:cond delay="2177"/>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72"/>
                                        </p:tgtEl>
                                        <p:attrNameLst>
                                          <p:attrName>style.visibility</p:attrName>
                                        </p:attrNameLst>
                                      </p:cBhvr>
                                      <p:to>
                                        <p:strVal val="visible"/>
                                      </p:to>
                                    </p:set>
                                    <p:anim calcmode="lin" valueType="num">
                                      <p:cBhvr>
                                        <p:cTn id="3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72"/>
                                        </p:tgtEl>
                                        <p:attrNameLst>
                                          <p:attrName>ppt_y</p:attrName>
                                        </p:attrNameLst>
                                      </p:cBhvr>
                                      <p:tavLst>
                                        <p:tav tm="0">
                                          <p:val>
                                            <p:strVal val="#ppt_y"/>
                                          </p:val>
                                        </p:tav>
                                        <p:tav tm="100000">
                                          <p:val>
                                            <p:strVal val="#ppt_y"/>
                                          </p:val>
                                        </p:tav>
                                      </p:tavLst>
                                    </p:anim>
                                    <p:anim calcmode="lin" valueType="num">
                                      <p:cBhvr>
                                        <p:cTn id="3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7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72"/>
                                        </p:tgtEl>
                                      </p:cBhvr>
                                    </p:animEffect>
                                  </p:childTnLst>
                                </p:cTn>
                              </p:par>
                            </p:childTnLst>
                          </p:cTn>
                        </p:par>
                        <p:par>
                          <p:cTn id="39" fill="hold">
                            <p:stCondLst>
                              <p:cond delay="3077"/>
                            </p:stCondLst>
                            <p:childTnLst>
                              <p:par>
                                <p:cTn id="40" presetID="31" presetClass="entr" presetSubtype="0" fill="hold" grpId="0" nodeType="afterEffect">
                                  <p:stCondLst>
                                    <p:cond delay="0"/>
                                  </p:stCondLst>
                                  <p:childTnLst>
                                    <p:set>
                                      <p:cBhvr>
                                        <p:cTn id="41" dur="1" fill="hold">
                                          <p:stCondLst>
                                            <p:cond delay="0"/>
                                          </p:stCondLst>
                                        </p:cTn>
                                        <p:tgtEl>
                                          <p:spTgt spid="168"/>
                                        </p:tgtEl>
                                        <p:attrNameLst>
                                          <p:attrName>style.visibility</p:attrName>
                                        </p:attrNameLst>
                                      </p:cBhvr>
                                      <p:to>
                                        <p:strVal val="visible"/>
                                      </p:to>
                                    </p:set>
                                    <p:anim calcmode="lin" valueType="num">
                                      <p:cBhvr>
                                        <p:cTn id="42" dur="500" fill="hold"/>
                                        <p:tgtEl>
                                          <p:spTgt spid="168"/>
                                        </p:tgtEl>
                                        <p:attrNameLst>
                                          <p:attrName>ppt_w</p:attrName>
                                        </p:attrNameLst>
                                      </p:cBhvr>
                                      <p:tavLst>
                                        <p:tav tm="0">
                                          <p:val>
                                            <p:fltVal val="0"/>
                                          </p:val>
                                        </p:tav>
                                        <p:tav tm="100000">
                                          <p:val>
                                            <p:strVal val="#ppt_w"/>
                                          </p:val>
                                        </p:tav>
                                      </p:tavLst>
                                    </p:anim>
                                    <p:anim calcmode="lin" valueType="num">
                                      <p:cBhvr>
                                        <p:cTn id="43" dur="500" fill="hold"/>
                                        <p:tgtEl>
                                          <p:spTgt spid="168"/>
                                        </p:tgtEl>
                                        <p:attrNameLst>
                                          <p:attrName>ppt_h</p:attrName>
                                        </p:attrNameLst>
                                      </p:cBhvr>
                                      <p:tavLst>
                                        <p:tav tm="0">
                                          <p:val>
                                            <p:fltVal val="0"/>
                                          </p:val>
                                        </p:tav>
                                        <p:tav tm="100000">
                                          <p:val>
                                            <p:strVal val="#ppt_h"/>
                                          </p:val>
                                        </p:tav>
                                      </p:tavLst>
                                    </p:anim>
                                    <p:anim calcmode="lin" valueType="num">
                                      <p:cBhvr>
                                        <p:cTn id="44" dur="500" fill="hold"/>
                                        <p:tgtEl>
                                          <p:spTgt spid="168"/>
                                        </p:tgtEl>
                                        <p:attrNameLst>
                                          <p:attrName>style.rotation</p:attrName>
                                        </p:attrNameLst>
                                      </p:cBhvr>
                                      <p:tavLst>
                                        <p:tav tm="0">
                                          <p:val>
                                            <p:fltVal val="90"/>
                                          </p:val>
                                        </p:tav>
                                        <p:tav tm="100000">
                                          <p:val>
                                            <p:fltVal val="0"/>
                                          </p:val>
                                        </p:tav>
                                      </p:tavLst>
                                    </p:anim>
                                    <p:animEffect transition="in" filter="fade">
                                      <p:cBhvr>
                                        <p:cTn id="45" dur="500"/>
                                        <p:tgtEl>
                                          <p:spTgt spid="168"/>
                                        </p:tgtEl>
                                      </p:cBhvr>
                                    </p:animEffect>
                                  </p:childTnLst>
                                </p:cTn>
                              </p:par>
                            </p:childTnLst>
                          </p:cTn>
                        </p:par>
                        <p:par>
                          <p:cTn id="46" fill="hold">
                            <p:stCondLst>
                              <p:cond delay="3577"/>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80"/>
                                        </p:tgtEl>
                                        <p:attrNameLst>
                                          <p:attrName>style.visibility</p:attrName>
                                        </p:attrNameLst>
                                      </p:cBhvr>
                                      <p:to>
                                        <p:strVal val="visible"/>
                                      </p:to>
                                    </p:set>
                                    <p:anim calcmode="lin" valueType="num">
                                      <p:cBhvr>
                                        <p:cTn id="49" dur="500" fill="hold"/>
                                        <p:tgtEl>
                                          <p:spTgt spid="180"/>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80"/>
                                        </p:tgtEl>
                                        <p:attrNameLst>
                                          <p:attrName>ppt_y</p:attrName>
                                        </p:attrNameLst>
                                      </p:cBhvr>
                                      <p:tavLst>
                                        <p:tav tm="0">
                                          <p:val>
                                            <p:strVal val="#ppt_y"/>
                                          </p:val>
                                        </p:tav>
                                        <p:tav tm="100000">
                                          <p:val>
                                            <p:strVal val="#ppt_y"/>
                                          </p:val>
                                        </p:tav>
                                      </p:tavLst>
                                    </p:anim>
                                    <p:anim calcmode="lin" valueType="num">
                                      <p:cBhvr>
                                        <p:cTn id="51" dur="500" fill="hold"/>
                                        <p:tgtEl>
                                          <p:spTgt spid="180"/>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8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80"/>
                                        </p:tgtEl>
                                      </p:cBhvr>
                                    </p:animEffect>
                                  </p:childTnLst>
                                </p:cTn>
                              </p:par>
                            </p:childTnLst>
                          </p:cTn>
                        </p:par>
                        <p:par>
                          <p:cTn id="54" fill="hold">
                            <p:stCondLst>
                              <p:cond delay="4177"/>
                            </p:stCondLst>
                            <p:childTnLst>
                              <p:par>
                                <p:cTn id="55" presetID="53" presetClass="entr" presetSubtype="16" fill="hold" grpId="0" nodeType="afterEffect">
                                  <p:stCondLst>
                                    <p:cond delay="0"/>
                                  </p:stCondLst>
                                  <p:childTnLst>
                                    <p:set>
                                      <p:cBhvr>
                                        <p:cTn id="56" dur="1" fill="hold">
                                          <p:stCondLst>
                                            <p:cond delay="0"/>
                                          </p:stCondLst>
                                        </p:cTn>
                                        <p:tgtEl>
                                          <p:spTgt spid="171"/>
                                        </p:tgtEl>
                                        <p:attrNameLst>
                                          <p:attrName>style.visibility</p:attrName>
                                        </p:attrNameLst>
                                      </p:cBhvr>
                                      <p:to>
                                        <p:strVal val="visible"/>
                                      </p:to>
                                    </p:set>
                                    <p:anim calcmode="lin" valueType="num">
                                      <p:cBhvr>
                                        <p:cTn id="57" dur="400" fill="hold"/>
                                        <p:tgtEl>
                                          <p:spTgt spid="171"/>
                                        </p:tgtEl>
                                        <p:attrNameLst>
                                          <p:attrName>ppt_w</p:attrName>
                                        </p:attrNameLst>
                                      </p:cBhvr>
                                      <p:tavLst>
                                        <p:tav tm="0">
                                          <p:val>
                                            <p:fltVal val="0"/>
                                          </p:val>
                                        </p:tav>
                                        <p:tav tm="100000">
                                          <p:val>
                                            <p:strVal val="#ppt_w"/>
                                          </p:val>
                                        </p:tav>
                                      </p:tavLst>
                                    </p:anim>
                                    <p:anim calcmode="lin" valueType="num">
                                      <p:cBhvr>
                                        <p:cTn id="58" dur="400" fill="hold"/>
                                        <p:tgtEl>
                                          <p:spTgt spid="171"/>
                                        </p:tgtEl>
                                        <p:attrNameLst>
                                          <p:attrName>ppt_h</p:attrName>
                                        </p:attrNameLst>
                                      </p:cBhvr>
                                      <p:tavLst>
                                        <p:tav tm="0">
                                          <p:val>
                                            <p:fltVal val="0"/>
                                          </p:val>
                                        </p:tav>
                                        <p:tav tm="100000">
                                          <p:val>
                                            <p:strVal val="#ppt_h"/>
                                          </p:val>
                                        </p:tav>
                                      </p:tavLst>
                                    </p:anim>
                                    <p:animEffect transition="in" filter="fade">
                                      <p:cBhvr>
                                        <p:cTn id="59" dur="400"/>
                                        <p:tgtEl>
                                          <p:spTgt spid="171"/>
                                        </p:tgtEl>
                                      </p:cBhvr>
                                    </p:animEffect>
                                  </p:childTnLst>
                                </p:cTn>
                              </p:par>
                            </p:childTnLst>
                          </p:cTn>
                        </p:par>
                        <p:par>
                          <p:cTn id="60" fill="hold">
                            <p:stCondLst>
                              <p:cond delay="4577"/>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6"/>
                                        </p:tgtEl>
                                        <p:attrNameLst>
                                          <p:attrName>style.visibility</p:attrName>
                                        </p:attrNameLst>
                                      </p:cBhvr>
                                      <p:to>
                                        <p:strVal val="visible"/>
                                      </p:to>
                                    </p:set>
                                    <p:anim calcmode="lin" valueType="num">
                                      <p:cBhvr>
                                        <p:cTn id="63" dur="500" fill="hold"/>
                                        <p:tgtEl>
                                          <p:spTgt spid="17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6"/>
                                        </p:tgtEl>
                                        <p:attrNameLst>
                                          <p:attrName>ppt_y</p:attrName>
                                        </p:attrNameLst>
                                      </p:cBhvr>
                                      <p:tavLst>
                                        <p:tav tm="0">
                                          <p:val>
                                            <p:strVal val="#ppt_y"/>
                                          </p:val>
                                        </p:tav>
                                        <p:tav tm="100000">
                                          <p:val>
                                            <p:strVal val="#ppt_y"/>
                                          </p:val>
                                        </p:tav>
                                      </p:tavLst>
                                    </p:anim>
                                    <p:anim calcmode="lin" valueType="num">
                                      <p:cBhvr>
                                        <p:cTn id="65" dur="500" fill="hold"/>
                                        <p:tgtEl>
                                          <p:spTgt spid="17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6"/>
                                        </p:tgtEl>
                                      </p:cBhvr>
                                    </p:animEffect>
                                  </p:childTnLst>
                                </p:cTn>
                              </p:par>
                            </p:childTnLst>
                          </p:cTn>
                        </p:par>
                        <p:par>
                          <p:cTn id="68" fill="hold">
                            <p:stCondLst>
                              <p:cond delay="5177"/>
                            </p:stCondLst>
                            <p:childTnLst>
                              <p:par>
                                <p:cTn id="69" presetID="31" presetClass="entr" presetSubtype="0" fill="hold" grpId="0" nodeType="afterEffect">
                                  <p:stCondLst>
                                    <p:cond delay="0"/>
                                  </p:stCondLst>
                                  <p:childTnLst>
                                    <p:set>
                                      <p:cBhvr>
                                        <p:cTn id="70" dur="1" fill="hold">
                                          <p:stCondLst>
                                            <p:cond delay="0"/>
                                          </p:stCondLst>
                                        </p:cTn>
                                        <p:tgtEl>
                                          <p:spTgt spid="170"/>
                                        </p:tgtEl>
                                        <p:attrNameLst>
                                          <p:attrName>style.visibility</p:attrName>
                                        </p:attrNameLst>
                                      </p:cBhvr>
                                      <p:to>
                                        <p:strVal val="visible"/>
                                      </p:to>
                                    </p:set>
                                    <p:anim calcmode="lin" valueType="num">
                                      <p:cBhvr>
                                        <p:cTn id="71" dur="500" fill="hold"/>
                                        <p:tgtEl>
                                          <p:spTgt spid="170"/>
                                        </p:tgtEl>
                                        <p:attrNameLst>
                                          <p:attrName>ppt_w</p:attrName>
                                        </p:attrNameLst>
                                      </p:cBhvr>
                                      <p:tavLst>
                                        <p:tav tm="0">
                                          <p:val>
                                            <p:fltVal val="0"/>
                                          </p:val>
                                        </p:tav>
                                        <p:tav tm="100000">
                                          <p:val>
                                            <p:strVal val="#ppt_w"/>
                                          </p:val>
                                        </p:tav>
                                      </p:tavLst>
                                    </p:anim>
                                    <p:anim calcmode="lin" valueType="num">
                                      <p:cBhvr>
                                        <p:cTn id="72" dur="500" fill="hold"/>
                                        <p:tgtEl>
                                          <p:spTgt spid="170"/>
                                        </p:tgtEl>
                                        <p:attrNameLst>
                                          <p:attrName>ppt_h</p:attrName>
                                        </p:attrNameLst>
                                      </p:cBhvr>
                                      <p:tavLst>
                                        <p:tav tm="0">
                                          <p:val>
                                            <p:fltVal val="0"/>
                                          </p:val>
                                        </p:tav>
                                        <p:tav tm="100000">
                                          <p:val>
                                            <p:strVal val="#ppt_h"/>
                                          </p:val>
                                        </p:tav>
                                      </p:tavLst>
                                    </p:anim>
                                    <p:anim calcmode="lin" valueType="num">
                                      <p:cBhvr>
                                        <p:cTn id="73" dur="500" fill="hold"/>
                                        <p:tgtEl>
                                          <p:spTgt spid="170"/>
                                        </p:tgtEl>
                                        <p:attrNameLst>
                                          <p:attrName>style.rotation</p:attrName>
                                        </p:attrNameLst>
                                      </p:cBhvr>
                                      <p:tavLst>
                                        <p:tav tm="0">
                                          <p:val>
                                            <p:fltVal val="90"/>
                                          </p:val>
                                        </p:tav>
                                        <p:tav tm="100000">
                                          <p:val>
                                            <p:fltVal val="0"/>
                                          </p:val>
                                        </p:tav>
                                      </p:tavLst>
                                    </p:anim>
                                    <p:animEffect transition="in" filter="fade">
                                      <p:cBhvr>
                                        <p:cTn id="74" dur="500"/>
                                        <p:tgtEl>
                                          <p:spTgt spid="170"/>
                                        </p:tgtEl>
                                      </p:cBhvr>
                                    </p:animEffect>
                                  </p:childTnLst>
                                </p:cTn>
                              </p:par>
                            </p:childTnLst>
                          </p:cTn>
                        </p:par>
                        <p:par>
                          <p:cTn id="75" fill="hold">
                            <p:stCondLst>
                              <p:cond delay="5677"/>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75"/>
                                        </p:tgtEl>
                                        <p:attrNameLst>
                                          <p:attrName>style.visibility</p:attrName>
                                        </p:attrNameLst>
                                      </p:cBhvr>
                                      <p:to>
                                        <p:strVal val="visible"/>
                                      </p:to>
                                    </p:set>
                                    <p:anim calcmode="lin" valueType="num">
                                      <p:cBhvr>
                                        <p:cTn id="78" dur="500" fill="hold"/>
                                        <p:tgtEl>
                                          <p:spTgt spid="175"/>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75"/>
                                        </p:tgtEl>
                                        <p:attrNameLst>
                                          <p:attrName>ppt_y</p:attrName>
                                        </p:attrNameLst>
                                      </p:cBhvr>
                                      <p:tavLst>
                                        <p:tav tm="0">
                                          <p:val>
                                            <p:strVal val="#ppt_y"/>
                                          </p:val>
                                        </p:tav>
                                        <p:tav tm="100000">
                                          <p:val>
                                            <p:strVal val="#ppt_y"/>
                                          </p:val>
                                        </p:tav>
                                      </p:tavLst>
                                    </p:anim>
                                    <p:anim calcmode="lin" valueType="num">
                                      <p:cBhvr>
                                        <p:cTn id="80" dur="500" fill="hold"/>
                                        <p:tgtEl>
                                          <p:spTgt spid="175"/>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75"/>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75"/>
                                        </p:tgtEl>
                                      </p:cBhvr>
                                    </p:animEffect>
                                  </p:childTnLst>
                                </p:cTn>
                              </p:par>
                            </p:childTnLst>
                          </p:cTn>
                        </p:par>
                        <p:par>
                          <p:cTn id="83" fill="hold">
                            <p:stCondLst>
                              <p:cond delay="6277"/>
                            </p:stCondLst>
                            <p:childTnLst>
                              <p:par>
                                <p:cTn id="84" presetID="31" presetClass="entr" presetSubtype="0" fill="hold" grpId="0" nodeType="afterEffect">
                                  <p:stCondLst>
                                    <p:cond delay="0"/>
                                  </p:stCondLst>
                                  <p:childTnLst>
                                    <p:set>
                                      <p:cBhvr>
                                        <p:cTn id="85" dur="1" fill="hold">
                                          <p:stCondLst>
                                            <p:cond delay="0"/>
                                          </p:stCondLst>
                                        </p:cTn>
                                        <p:tgtEl>
                                          <p:spTgt spid="169"/>
                                        </p:tgtEl>
                                        <p:attrNameLst>
                                          <p:attrName>style.visibility</p:attrName>
                                        </p:attrNameLst>
                                      </p:cBhvr>
                                      <p:to>
                                        <p:strVal val="visible"/>
                                      </p:to>
                                    </p:set>
                                    <p:anim calcmode="lin" valueType="num">
                                      <p:cBhvr>
                                        <p:cTn id="86" dur="500" fill="hold"/>
                                        <p:tgtEl>
                                          <p:spTgt spid="169"/>
                                        </p:tgtEl>
                                        <p:attrNameLst>
                                          <p:attrName>ppt_w</p:attrName>
                                        </p:attrNameLst>
                                      </p:cBhvr>
                                      <p:tavLst>
                                        <p:tav tm="0">
                                          <p:val>
                                            <p:fltVal val="0"/>
                                          </p:val>
                                        </p:tav>
                                        <p:tav tm="100000">
                                          <p:val>
                                            <p:strVal val="#ppt_w"/>
                                          </p:val>
                                        </p:tav>
                                      </p:tavLst>
                                    </p:anim>
                                    <p:anim calcmode="lin" valueType="num">
                                      <p:cBhvr>
                                        <p:cTn id="87" dur="500" fill="hold"/>
                                        <p:tgtEl>
                                          <p:spTgt spid="169"/>
                                        </p:tgtEl>
                                        <p:attrNameLst>
                                          <p:attrName>ppt_h</p:attrName>
                                        </p:attrNameLst>
                                      </p:cBhvr>
                                      <p:tavLst>
                                        <p:tav tm="0">
                                          <p:val>
                                            <p:fltVal val="0"/>
                                          </p:val>
                                        </p:tav>
                                        <p:tav tm="100000">
                                          <p:val>
                                            <p:strVal val="#ppt_h"/>
                                          </p:val>
                                        </p:tav>
                                      </p:tavLst>
                                    </p:anim>
                                    <p:anim calcmode="lin" valueType="num">
                                      <p:cBhvr>
                                        <p:cTn id="88" dur="500" fill="hold"/>
                                        <p:tgtEl>
                                          <p:spTgt spid="169"/>
                                        </p:tgtEl>
                                        <p:attrNameLst>
                                          <p:attrName>style.rotation</p:attrName>
                                        </p:attrNameLst>
                                      </p:cBhvr>
                                      <p:tavLst>
                                        <p:tav tm="0">
                                          <p:val>
                                            <p:fltVal val="90"/>
                                          </p:val>
                                        </p:tav>
                                        <p:tav tm="100000">
                                          <p:val>
                                            <p:fltVal val="0"/>
                                          </p:val>
                                        </p:tav>
                                      </p:tavLst>
                                    </p:anim>
                                    <p:animEffect transition="in" filter="fade">
                                      <p:cBhvr>
                                        <p:cTn id="89" dur="500"/>
                                        <p:tgtEl>
                                          <p:spTgt spid="169"/>
                                        </p:tgtEl>
                                      </p:cBhvr>
                                    </p:animEffect>
                                  </p:childTnLst>
                                </p:cTn>
                              </p:par>
                            </p:childTnLst>
                          </p:cTn>
                        </p:par>
                        <p:par>
                          <p:cTn id="90" fill="hold">
                            <p:stCondLst>
                              <p:cond delay="6777"/>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174"/>
                                        </p:tgtEl>
                                        <p:attrNameLst>
                                          <p:attrName>style.visibility</p:attrName>
                                        </p:attrNameLst>
                                      </p:cBhvr>
                                      <p:to>
                                        <p:strVal val="visible"/>
                                      </p:to>
                                    </p:set>
                                    <p:anim calcmode="lin" valueType="num">
                                      <p:cBhvr>
                                        <p:cTn id="93" dur="500" fill="hold"/>
                                        <p:tgtEl>
                                          <p:spTgt spid="17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74"/>
                                        </p:tgtEl>
                                        <p:attrNameLst>
                                          <p:attrName>ppt_y</p:attrName>
                                        </p:attrNameLst>
                                      </p:cBhvr>
                                      <p:tavLst>
                                        <p:tav tm="0">
                                          <p:val>
                                            <p:strVal val="#ppt_y"/>
                                          </p:val>
                                        </p:tav>
                                        <p:tav tm="100000">
                                          <p:val>
                                            <p:strVal val="#ppt_y"/>
                                          </p:val>
                                        </p:tav>
                                      </p:tavLst>
                                    </p:anim>
                                    <p:anim calcmode="lin" valueType="num">
                                      <p:cBhvr>
                                        <p:cTn id="95" dur="500" fill="hold"/>
                                        <p:tgtEl>
                                          <p:spTgt spid="17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7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74"/>
                                        </p:tgtEl>
                                      </p:cBhvr>
                                    </p:animEffect>
                                  </p:childTnLst>
                                </p:cTn>
                              </p:par>
                            </p:childTnLst>
                          </p:cTn>
                        </p:par>
                        <p:par>
                          <p:cTn id="98" fill="hold">
                            <p:stCondLst>
                              <p:cond delay="7377"/>
                            </p:stCondLst>
                            <p:childTnLst>
                              <p:par>
                                <p:cTn id="99" presetID="31" presetClass="entr" presetSubtype="0" fill="hold" grpId="0" nodeType="afterEffect">
                                  <p:stCondLst>
                                    <p:cond delay="0"/>
                                  </p:stCondLst>
                                  <p:childTnLst>
                                    <p:set>
                                      <p:cBhvr>
                                        <p:cTn id="100" dur="1" fill="hold">
                                          <p:stCondLst>
                                            <p:cond delay="0"/>
                                          </p:stCondLst>
                                        </p:cTn>
                                        <p:tgtEl>
                                          <p:spTgt spid="167"/>
                                        </p:tgtEl>
                                        <p:attrNameLst>
                                          <p:attrName>style.visibility</p:attrName>
                                        </p:attrNameLst>
                                      </p:cBhvr>
                                      <p:to>
                                        <p:strVal val="visible"/>
                                      </p:to>
                                    </p:set>
                                    <p:anim calcmode="lin" valueType="num">
                                      <p:cBhvr>
                                        <p:cTn id="101" dur="500" fill="hold"/>
                                        <p:tgtEl>
                                          <p:spTgt spid="167"/>
                                        </p:tgtEl>
                                        <p:attrNameLst>
                                          <p:attrName>ppt_w</p:attrName>
                                        </p:attrNameLst>
                                      </p:cBhvr>
                                      <p:tavLst>
                                        <p:tav tm="0">
                                          <p:val>
                                            <p:fltVal val="0"/>
                                          </p:val>
                                        </p:tav>
                                        <p:tav tm="100000">
                                          <p:val>
                                            <p:strVal val="#ppt_w"/>
                                          </p:val>
                                        </p:tav>
                                      </p:tavLst>
                                    </p:anim>
                                    <p:anim calcmode="lin" valueType="num">
                                      <p:cBhvr>
                                        <p:cTn id="102" dur="500" fill="hold"/>
                                        <p:tgtEl>
                                          <p:spTgt spid="167"/>
                                        </p:tgtEl>
                                        <p:attrNameLst>
                                          <p:attrName>ppt_h</p:attrName>
                                        </p:attrNameLst>
                                      </p:cBhvr>
                                      <p:tavLst>
                                        <p:tav tm="0">
                                          <p:val>
                                            <p:fltVal val="0"/>
                                          </p:val>
                                        </p:tav>
                                        <p:tav tm="100000">
                                          <p:val>
                                            <p:strVal val="#ppt_h"/>
                                          </p:val>
                                        </p:tav>
                                      </p:tavLst>
                                    </p:anim>
                                    <p:anim calcmode="lin" valueType="num">
                                      <p:cBhvr>
                                        <p:cTn id="103" dur="500" fill="hold"/>
                                        <p:tgtEl>
                                          <p:spTgt spid="167"/>
                                        </p:tgtEl>
                                        <p:attrNameLst>
                                          <p:attrName>style.rotation</p:attrName>
                                        </p:attrNameLst>
                                      </p:cBhvr>
                                      <p:tavLst>
                                        <p:tav tm="0">
                                          <p:val>
                                            <p:fltVal val="90"/>
                                          </p:val>
                                        </p:tav>
                                        <p:tav tm="100000">
                                          <p:val>
                                            <p:fltVal val="0"/>
                                          </p:val>
                                        </p:tav>
                                      </p:tavLst>
                                    </p:anim>
                                    <p:animEffect transition="in" filter="fade">
                                      <p:cBhvr>
                                        <p:cTn id="104" dur="500"/>
                                        <p:tgtEl>
                                          <p:spTgt spid="167"/>
                                        </p:tgtEl>
                                      </p:cBhvr>
                                    </p:animEffect>
                                  </p:childTnLst>
                                </p:cTn>
                              </p:par>
                            </p:childTnLst>
                          </p:cTn>
                        </p:par>
                        <p:par>
                          <p:cTn id="105" fill="hold">
                            <p:stCondLst>
                              <p:cond delay="7877"/>
                            </p:stCondLst>
                            <p:childTnLst>
                              <p:par>
                                <p:cTn id="106" presetID="41" presetClass="entr" presetSubtype="0" fill="hold" grpId="0" nodeType="afterEffect">
                                  <p:stCondLst>
                                    <p:cond delay="0"/>
                                  </p:stCondLst>
                                  <p:iterate type="lt">
                                    <p:tmPct val="10000"/>
                                  </p:iterate>
                                  <p:childTnLst>
                                    <p:set>
                                      <p:cBhvr>
                                        <p:cTn id="107" dur="1" fill="hold">
                                          <p:stCondLst>
                                            <p:cond delay="0"/>
                                          </p:stCondLst>
                                        </p:cTn>
                                        <p:tgtEl>
                                          <p:spTgt spid="173"/>
                                        </p:tgtEl>
                                        <p:attrNameLst>
                                          <p:attrName>style.visibility</p:attrName>
                                        </p:attrNameLst>
                                      </p:cBhvr>
                                      <p:to>
                                        <p:strVal val="visible"/>
                                      </p:to>
                                    </p:set>
                                    <p:anim calcmode="lin" valueType="num">
                                      <p:cBhvr>
                                        <p:cTn id="108" dur="500" fill="hold"/>
                                        <p:tgtEl>
                                          <p:spTgt spid="173"/>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173"/>
                                        </p:tgtEl>
                                        <p:attrNameLst>
                                          <p:attrName>ppt_y</p:attrName>
                                        </p:attrNameLst>
                                      </p:cBhvr>
                                      <p:tavLst>
                                        <p:tav tm="0">
                                          <p:val>
                                            <p:strVal val="#ppt_y"/>
                                          </p:val>
                                        </p:tav>
                                        <p:tav tm="100000">
                                          <p:val>
                                            <p:strVal val="#ppt_y"/>
                                          </p:val>
                                        </p:tav>
                                      </p:tavLst>
                                    </p:anim>
                                    <p:anim calcmode="lin" valueType="num">
                                      <p:cBhvr>
                                        <p:cTn id="110" dur="500" fill="hold"/>
                                        <p:tgtEl>
                                          <p:spTgt spid="173"/>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173"/>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173"/>
                                        </p:tgtEl>
                                      </p:cBhvr>
                                    </p:animEffect>
                                  </p:childTnLst>
                                </p:cTn>
                              </p:par>
                            </p:childTnLst>
                          </p:cTn>
                        </p:par>
                        <p:par>
                          <p:cTn id="113" fill="hold">
                            <p:stCondLst>
                              <p:cond delay="8477"/>
                            </p:stCondLst>
                            <p:childTnLst>
                              <p:par>
                                <p:cTn id="114" presetID="22" presetClass="entr" presetSubtype="8" fill="hold" nodeType="afterEffect">
                                  <p:stCondLst>
                                    <p:cond delay="0"/>
                                  </p:stCondLst>
                                  <p:childTnLst>
                                    <p:set>
                                      <p:cBhvr>
                                        <p:cTn id="115" dur="1" fill="hold">
                                          <p:stCondLst>
                                            <p:cond delay="0"/>
                                          </p:stCondLst>
                                        </p:cTn>
                                        <p:tgtEl>
                                          <p:spTgt spid="137"/>
                                        </p:tgtEl>
                                        <p:attrNameLst>
                                          <p:attrName>style.visibility</p:attrName>
                                        </p:attrNameLst>
                                      </p:cBhvr>
                                      <p:to>
                                        <p:strVal val="visible"/>
                                      </p:to>
                                    </p:set>
                                    <p:animEffect transition="in" filter="wipe(left)">
                                      <p:cBhvr>
                                        <p:cTn id="116" dur="250"/>
                                        <p:tgtEl>
                                          <p:spTgt spid="137"/>
                                        </p:tgtEl>
                                      </p:cBhvr>
                                    </p:animEffect>
                                  </p:childTnLst>
                                </p:cTn>
                              </p:par>
                            </p:childTnLst>
                          </p:cTn>
                        </p:par>
                        <p:par>
                          <p:cTn id="117" fill="hold">
                            <p:stCondLst>
                              <p:cond delay="8727"/>
                            </p:stCondLst>
                            <p:childTnLst>
                              <p:par>
                                <p:cTn id="118" presetID="22" presetClass="entr" presetSubtype="2" fill="hold" nodeType="afterEffect">
                                  <p:stCondLst>
                                    <p:cond delay="0"/>
                                  </p:stCondLst>
                                  <p:childTnLst>
                                    <p:set>
                                      <p:cBhvr>
                                        <p:cTn id="119" dur="1" fill="hold">
                                          <p:stCondLst>
                                            <p:cond delay="0"/>
                                          </p:stCondLst>
                                        </p:cTn>
                                        <p:tgtEl>
                                          <p:spTgt spid="138"/>
                                        </p:tgtEl>
                                        <p:attrNameLst>
                                          <p:attrName>style.visibility</p:attrName>
                                        </p:attrNameLst>
                                      </p:cBhvr>
                                      <p:to>
                                        <p:strVal val="visible"/>
                                      </p:to>
                                    </p:set>
                                    <p:animEffect transition="in" filter="wipe(right)">
                                      <p:cBhvr>
                                        <p:cTn id="120" dur="250"/>
                                        <p:tgtEl>
                                          <p:spTgt spid="138"/>
                                        </p:tgtEl>
                                      </p:cBhvr>
                                    </p:animEffect>
                                  </p:childTnLst>
                                </p:cTn>
                              </p:par>
                            </p:childTnLst>
                          </p:cTn>
                        </p:par>
                        <p:par>
                          <p:cTn id="121" fill="hold">
                            <p:stCondLst>
                              <p:cond delay="8977"/>
                            </p:stCondLst>
                            <p:childTnLst>
                              <p:par>
                                <p:cTn id="122" presetID="22" presetClass="entr" presetSubtype="2" fill="hold" nodeType="afterEffect">
                                  <p:stCondLst>
                                    <p:cond delay="0"/>
                                  </p:stCondLst>
                                  <p:childTnLst>
                                    <p:set>
                                      <p:cBhvr>
                                        <p:cTn id="123" dur="1" fill="hold">
                                          <p:stCondLst>
                                            <p:cond delay="0"/>
                                          </p:stCondLst>
                                        </p:cTn>
                                        <p:tgtEl>
                                          <p:spTgt spid="129"/>
                                        </p:tgtEl>
                                        <p:attrNameLst>
                                          <p:attrName>style.visibility</p:attrName>
                                        </p:attrNameLst>
                                      </p:cBhvr>
                                      <p:to>
                                        <p:strVal val="visible"/>
                                      </p:to>
                                    </p:set>
                                    <p:animEffect transition="in" filter="wipe(right)">
                                      <p:cBhvr>
                                        <p:cTn id="124" dur="250"/>
                                        <p:tgtEl>
                                          <p:spTgt spid="129"/>
                                        </p:tgtEl>
                                      </p:cBhvr>
                                    </p:animEffect>
                                  </p:childTnLst>
                                </p:cTn>
                              </p:par>
                              <p:par>
                                <p:cTn id="125" presetID="22" presetClass="entr" presetSubtype="8" fill="hold" nodeType="withEffect">
                                  <p:stCondLst>
                                    <p:cond delay="0"/>
                                  </p:stCondLst>
                                  <p:childTnLst>
                                    <p:set>
                                      <p:cBhvr>
                                        <p:cTn id="126" dur="1" fill="hold">
                                          <p:stCondLst>
                                            <p:cond delay="0"/>
                                          </p:stCondLst>
                                        </p:cTn>
                                        <p:tgtEl>
                                          <p:spTgt spid="130"/>
                                        </p:tgtEl>
                                        <p:attrNameLst>
                                          <p:attrName>style.visibility</p:attrName>
                                        </p:attrNameLst>
                                      </p:cBhvr>
                                      <p:to>
                                        <p:strVal val="visible"/>
                                      </p:to>
                                    </p:set>
                                    <p:animEffect transition="in" filter="wipe(left)">
                                      <p:cBhvr>
                                        <p:cTn id="127" dur="250"/>
                                        <p:tgtEl>
                                          <p:spTgt spid="130"/>
                                        </p:tgtEl>
                                      </p:cBhvr>
                                    </p:animEffect>
                                  </p:childTnLst>
                                </p:cTn>
                              </p:par>
                            </p:childTnLst>
                          </p:cTn>
                        </p:par>
                        <p:par>
                          <p:cTn id="128" fill="hold">
                            <p:stCondLst>
                              <p:cond delay="9227"/>
                            </p:stCondLst>
                            <p:childTnLst>
                              <p:par>
                                <p:cTn id="129" presetID="22" presetClass="entr" presetSubtype="8" fill="hold" nodeType="afterEffect">
                                  <p:stCondLst>
                                    <p:cond delay="0"/>
                                  </p:stCondLst>
                                  <p:childTnLst>
                                    <p:set>
                                      <p:cBhvr>
                                        <p:cTn id="130" dur="1" fill="hold">
                                          <p:stCondLst>
                                            <p:cond delay="0"/>
                                          </p:stCondLst>
                                        </p:cTn>
                                        <p:tgtEl>
                                          <p:spTgt spid="165"/>
                                        </p:tgtEl>
                                        <p:attrNameLst>
                                          <p:attrName>style.visibility</p:attrName>
                                        </p:attrNameLst>
                                      </p:cBhvr>
                                      <p:to>
                                        <p:strVal val="visible"/>
                                      </p:to>
                                    </p:set>
                                    <p:animEffect transition="in" filter="wipe(left)">
                                      <p:cBhvr>
                                        <p:cTn id="131" dur="250"/>
                                        <p:tgtEl>
                                          <p:spTgt spid="165"/>
                                        </p:tgtEl>
                                      </p:cBhvr>
                                    </p:animEffect>
                                  </p:childTnLst>
                                </p:cTn>
                              </p:par>
                            </p:childTnLst>
                          </p:cTn>
                        </p:par>
                        <p:par>
                          <p:cTn id="132" fill="hold">
                            <p:stCondLst>
                              <p:cond delay="9477"/>
                            </p:stCondLst>
                            <p:childTnLst>
                              <p:par>
                                <p:cTn id="133" presetID="22" presetClass="entr" presetSubtype="8" fill="hold" grpId="0" nodeType="afterEffect">
                                  <p:stCondLst>
                                    <p:cond delay="0"/>
                                  </p:stCondLst>
                                  <p:childTnLst>
                                    <p:set>
                                      <p:cBhvr>
                                        <p:cTn id="134" dur="1" fill="hold">
                                          <p:stCondLst>
                                            <p:cond delay="0"/>
                                          </p:stCondLst>
                                        </p:cTn>
                                        <p:tgtEl>
                                          <p:spTgt spid="177"/>
                                        </p:tgtEl>
                                        <p:attrNameLst>
                                          <p:attrName>style.visibility</p:attrName>
                                        </p:attrNameLst>
                                      </p:cBhvr>
                                      <p:to>
                                        <p:strVal val="visible"/>
                                      </p:to>
                                    </p:set>
                                    <p:animEffect transition="in" filter="wipe(left)">
                                      <p:cBhvr>
                                        <p:cTn id="135" dur="250"/>
                                        <p:tgtEl>
                                          <p:spTgt spid="177"/>
                                        </p:tgtEl>
                                      </p:cBhvr>
                                    </p:animEffect>
                                  </p:childTnLst>
                                </p:cTn>
                              </p:par>
                            </p:childTnLst>
                          </p:cTn>
                        </p:par>
                        <p:par>
                          <p:cTn id="136" fill="hold">
                            <p:stCondLst>
                              <p:cond delay="9727"/>
                            </p:stCondLst>
                            <p:childTnLst>
                              <p:par>
                                <p:cTn id="137" presetID="41" presetClass="entr" presetSubtype="0" fill="hold" grpId="0" nodeType="afterEffect">
                                  <p:stCondLst>
                                    <p:cond delay="0"/>
                                  </p:stCondLst>
                                  <p:iterate type="lt">
                                    <p:tmPct val="6667"/>
                                  </p:iterate>
                                  <p:childTnLst>
                                    <p:set>
                                      <p:cBhvr>
                                        <p:cTn id="138" dur="1" fill="hold">
                                          <p:stCondLst>
                                            <p:cond delay="0"/>
                                          </p:stCondLst>
                                        </p:cTn>
                                        <p:tgtEl>
                                          <p:spTgt spid="178"/>
                                        </p:tgtEl>
                                        <p:attrNameLst>
                                          <p:attrName>style.visibility</p:attrName>
                                        </p:attrNameLst>
                                      </p:cBhvr>
                                      <p:to>
                                        <p:strVal val="visible"/>
                                      </p:to>
                                    </p:set>
                                    <p:anim calcmode="lin" valueType="num">
                                      <p:cBhvr>
                                        <p:cTn id="139" dur="500" fill="hold"/>
                                        <p:tgtEl>
                                          <p:spTgt spid="178"/>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178"/>
                                        </p:tgtEl>
                                        <p:attrNameLst>
                                          <p:attrName>ppt_y</p:attrName>
                                        </p:attrNameLst>
                                      </p:cBhvr>
                                      <p:tavLst>
                                        <p:tav tm="0">
                                          <p:val>
                                            <p:strVal val="#ppt_y"/>
                                          </p:val>
                                        </p:tav>
                                        <p:tav tm="100000">
                                          <p:val>
                                            <p:strVal val="#ppt_y"/>
                                          </p:val>
                                        </p:tav>
                                      </p:tavLst>
                                    </p:anim>
                                    <p:anim calcmode="lin" valueType="num">
                                      <p:cBhvr>
                                        <p:cTn id="141" dur="500" fill="hold"/>
                                        <p:tgtEl>
                                          <p:spTgt spid="178"/>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178"/>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178"/>
                                        </p:tgtEl>
                                      </p:cBhvr>
                                    </p:animEffect>
                                  </p:childTnLst>
                                </p:cTn>
                              </p:par>
                            </p:childTnLst>
                          </p:cTn>
                        </p:par>
                        <p:par>
                          <p:cTn id="144" fill="hold">
                            <p:stCondLst>
                              <p:cond delay="10393"/>
                            </p:stCondLst>
                            <p:childTnLst>
                              <p:par>
                                <p:cTn id="145" presetID="42" presetClass="entr" presetSubtype="0" fill="hold" grpId="0" nodeType="afterEffect">
                                  <p:stCondLst>
                                    <p:cond delay="0"/>
                                  </p:stCondLst>
                                  <p:childTnLst>
                                    <p:set>
                                      <p:cBhvr>
                                        <p:cTn id="146" dur="1" fill="hold">
                                          <p:stCondLst>
                                            <p:cond delay="0"/>
                                          </p:stCondLst>
                                        </p:cTn>
                                        <p:tgtEl>
                                          <p:spTgt spid="179"/>
                                        </p:tgtEl>
                                        <p:attrNameLst>
                                          <p:attrName>style.visibility</p:attrName>
                                        </p:attrNameLst>
                                      </p:cBhvr>
                                      <p:to>
                                        <p:strVal val="visible"/>
                                      </p:to>
                                    </p:set>
                                    <p:animEffect transition="in" filter="fade">
                                      <p:cBhvr>
                                        <p:cTn id="147" dur="500"/>
                                        <p:tgtEl>
                                          <p:spTgt spid="179"/>
                                        </p:tgtEl>
                                      </p:cBhvr>
                                    </p:animEffect>
                                    <p:anim calcmode="lin" valueType="num">
                                      <p:cBhvr>
                                        <p:cTn id="148" dur="500" fill="hold"/>
                                        <p:tgtEl>
                                          <p:spTgt spid="179"/>
                                        </p:tgtEl>
                                        <p:attrNameLst>
                                          <p:attrName>ppt_x</p:attrName>
                                        </p:attrNameLst>
                                      </p:cBhvr>
                                      <p:tavLst>
                                        <p:tav tm="0">
                                          <p:val>
                                            <p:strVal val="#ppt_x"/>
                                          </p:val>
                                        </p:tav>
                                        <p:tav tm="100000">
                                          <p:val>
                                            <p:strVal val="#ppt_x"/>
                                          </p:val>
                                        </p:tav>
                                      </p:tavLst>
                                    </p:anim>
                                    <p:anim calcmode="lin" valueType="num">
                                      <p:cBhvr>
                                        <p:cTn id="149" dur="500" fill="hold"/>
                                        <p:tgtEl>
                                          <p:spTgt spid="1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66" grpId="0" animBg="1"/>
      <p:bldP spid="167" grpId="0" animBg="1"/>
      <p:bldP spid="168" grpId="0" animBg="1"/>
      <p:bldP spid="169" grpId="0" animBg="1"/>
      <p:bldP spid="170" grpId="0" animBg="1"/>
      <p:bldP spid="171" grpId="0" animBg="1"/>
      <p:bldP spid="172" grpId="0"/>
      <p:bldP spid="173" grpId="0"/>
      <p:bldP spid="174" grpId="0"/>
      <p:bldP spid="175" grpId="0"/>
      <p:bldP spid="176" grpId="0"/>
      <p:bldP spid="177" grpId="0" animBg="1"/>
      <p:bldP spid="178" grpId="0"/>
      <p:bldP spid="179" grpId="0"/>
      <p:bldP spid="18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33"/>
          <p:cNvSpPr txBox="1"/>
          <p:nvPr/>
        </p:nvSpPr>
        <p:spPr>
          <a:xfrm>
            <a:off x="6052671" y="2085193"/>
            <a:ext cx="3211025" cy="769263"/>
          </a:xfrm>
          <a:prstGeom prst="rect">
            <a:avLst/>
          </a:prstGeom>
          <a:noFill/>
        </p:spPr>
        <p:txBody>
          <a:bodyPr wrap="square" rtlCol="0">
            <a:spAutoFit/>
          </a:bodyPr>
          <a:lstStyle>
            <a:defPPr>
              <a:defRPr lang="zh-CN"/>
            </a:defPPr>
            <a:lvl1pPr algn="ctr">
              <a:defRPr sz="3600" b="1">
                <a:solidFill>
                  <a:schemeClr val="accent1">
                    <a:lumMod val="50000"/>
                  </a:schemeClr>
                </a:solidFill>
                <a:latin typeface="微软雅黑" pitchFamily="34" charset="-122"/>
                <a:ea typeface="微软雅黑" pitchFamily="34" charset="-122"/>
              </a:defRPr>
            </a:lvl1pPr>
          </a:lstStyle>
          <a:p>
            <a:r>
              <a:rPr lang="zh-CN" altLang="en-US" sz="4399" dirty="0"/>
              <a:t>财务与融资</a:t>
            </a:r>
            <a:endParaRPr lang="zh-CN" altLang="zh-CN" sz="4399" dirty="0"/>
          </a:p>
        </p:txBody>
      </p:sp>
      <p:sp>
        <p:nvSpPr>
          <p:cNvPr id="100" name="TextBox 99"/>
          <p:cNvSpPr txBox="1"/>
          <p:nvPr/>
        </p:nvSpPr>
        <p:spPr>
          <a:xfrm>
            <a:off x="6229416" y="2900165"/>
            <a:ext cx="2041687" cy="400017"/>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dirty="0"/>
              <a:t>● </a:t>
            </a:r>
            <a:r>
              <a:rPr lang="zh-CN" altLang="zh-CN" dirty="0"/>
              <a:t>成本</a:t>
            </a:r>
            <a:r>
              <a:rPr lang="zh-CN" altLang="en-US" dirty="0"/>
              <a:t>预算</a:t>
            </a:r>
          </a:p>
        </p:txBody>
      </p:sp>
      <p:sp>
        <p:nvSpPr>
          <p:cNvPr id="101" name="圆角矩形 100"/>
          <p:cNvSpPr/>
          <p:nvPr/>
        </p:nvSpPr>
        <p:spPr bwMode="auto">
          <a:xfrm>
            <a:off x="4593307" y="4855415"/>
            <a:ext cx="642793" cy="642793"/>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2" name="圆角矩形 101"/>
          <p:cNvSpPr/>
          <p:nvPr/>
        </p:nvSpPr>
        <p:spPr bwMode="auto">
          <a:xfrm>
            <a:off x="4379043" y="1641449"/>
            <a:ext cx="857058" cy="857058"/>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3" name="圆角矩形 102"/>
          <p:cNvSpPr/>
          <p:nvPr/>
        </p:nvSpPr>
        <p:spPr bwMode="auto">
          <a:xfrm>
            <a:off x="1879291" y="2212820"/>
            <a:ext cx="714215" cy="714215"/>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4" name="圆角矩形 103"/>
          <p:cNvSpPr/>
          <p:nvPr/>
        </p:nvSpPr>
        <p:spPr bwMode="auto">
          <a:xfrm>
            <a:off x="2593506" y="1427184"/>
            <a:ext cx="642793" cy="642793"/>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6" name="圆角矩形 105"/>
          <p:cNvSpPr/>
          <p:nvPr/>
        </p:nvSpPr>
        <p:spPr bwMode="auto">
          <a:xfrm>
            <a:off x="2307820" y="1927135"/>
            <a:ext cx="499950" cy="49995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7" name="圆角矩形 106"/>
          <p:cNvSpPr/>
          <p:nvPr/>
        </p:nvSpPr>
        <p:spPr bwMode="auto">
          <a:xfrm>
            <a:off x="4807572" y="3784093"/>
            <a:ext cx="357107" cy="35710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8" name="圆角矩形 107"/>
          <p:cNvSpPr/>
          <p:nvPr/>
        </p:nvSpPr>
        <p:spPr bwMode="auto">
          <a:xfrm>
            <a:off x="4093357" y="4355464"/>
            <a:ext cx="428529" cy="428529"/>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09" name="圆角矩形 108"/>
          <p:cNvSpPr/>
          <p:nvPr/>
        </p:nvSpPr>
        <p:spPr bwMode="auto">
          <a:xfrm>
            <a:off x="2164977" y="3926936"/>
            <a:ext cx="928479" cy="928479"/>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10" name="圆角矩形 109"/>
          <p:cNvSpPr/>
          <p:nvPr/>
        </p:nvSpPr>
        <p:spPr bwMode="auto">
          <a:xfrm>
            <a:off x="4379043" y="4641151"/>
            <a:ext cx="357107" cy="35710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16" name="TextBox 15"/>
          <p:cNvSpPr txBox="1"/>
          <p:nvPr/>
        </p:nvSpPr>
        <p:spPr>
          <a:xfrm>
            <a:off x="6229416" y="3387891"/>
            <a:ext cx="2041687" cy="400017"/>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dirty="0"/>
              <a:t>● 资金缺口</a:t>
            </a:r>
          </a:p>
        </p:txBody>
      </p:sp>
      <p:sp>
        <p:nvSpPr>
          <p:cNvPr id="17" name="TextBox 16"/>
          <p:cNvSpPr txBox="1"/>
          <p:nvPr/>
        </p:nvSpPr>
        <p:spPr>
          <a:xfrm>
            <a:off x="6229416" y="3797307"/>
            <a:ext cx="2093490" cy="400017"/>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dirty="0"/>
              <a:t>● </a:t>
            </a:r>
            <a:r>
              <a:rPr lang="zh-CN" altLang="zh-CN" dirty="0"/>
              <a:t>融资计划</a:t>
            </a:r>
            <a:endParaRPr lang="zh-CN" altLang="en-US" dirty="0"/>
          </a:p>
        </p:txBody>
      </p:sp>
      <p:sp>
        <p:nvSpPr>
          <p:cNvPr id="19" name="TextBox 18"/>
          <p:cNvSpPr txBox="1"/>
          <p:nvPr/>
        </p:nvSpPr>
        <p:spPr>
          <a:xfrm>
            <a:off x="8271103" y="2950038"/>
            <a:ext cx="2387966" cy="400017"/>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dirty="0"/>
              <a:t>● </a:t>
            </a:r>
            <a:r>
              <a:rPr lang="zh-CN" altLang="zh-CN" dirty="0"/>
              <a:t>资金主要用途</a:t>
            </a:r>
            <a:endParaRPr lang="zh-CN" altLang="en-US" dirty="0"/>
          </a:p>
        </p:txBody>
      </p:sp>
      <p:sp>
        <p:nvSpPr>
          <p:cNvPr id="21" name="TextBox 20"/>
          <p:cNvSpPr txBox="1"/>
          <p:nvPr/>
        </p:nvSpPr>
        <p:spPr>
          <a:xfrm>
            <a:off x="8271103" y="3397350"/>
            <a:ext cx="2387966" cy="400017"/>
          </a:xfrm>
          <a:prstGeom prst="rect">
            <a:avLst/>
          </a:prstGeom>
          <a:noFill/>
        </p:spPr>
        <p:txBody>
          <a:bodyPr wrap="square" rtlCol="0">
            <a:spAutoFit/>
          </a:bodyPr>
          <a:lstStyle>
            <a:defPPr>
              <a:defRPr lang="zh-CN"/>
            </a:defPPr>
            <a:lvl1pPr>
              <a:defRPr sz="2000" b="1">
                <a:solidFill>
                  <a:schemeClr val="tx1">
                    <a:lumMod val="65000"/>
                    <a:lumOff val="35000"/>
                  </a:schemeClr>
                </a:solidFill>
                <a:latin typeface="微软雅黑" pitchFamily="34" charset="-122"/>
                <a:ea typeface="微软雅黑" pitchFamily="34" charset="-122"/>
              </a:defRPr>
            </a:lvl1pPr>
          </a:lstStyle>
          <a:p>
            <a:r>
              <a:rPr lang="zh-CN" altLang="en-US" dirty="0"/>
              <a:t>● </a:t>
            </a:r>
            <a:r>
              <a:rPr lang="zh-CN" altLang="zh-CN" dirty="0"/>
              <a:t>结束语</a:t>
            </a:r>
          </a:p>
        </p:txBody>
      </p:sp>
    </p:spTree>
    <p:extLst>
      <p:ext uri="{BB962C8B-B14F-4D97-AF65-F5344CB8AC3E}">
        <p14:creationId xmlns:p14="http://schemas.microsoft.com/office/powerpoint/2010/main" val="130593410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400" fill="hold"/>
                                        <p:tgtEl>
                                          <p:spTgt spid="109"/>
                                        </p:tgtEl>
                                        <p:attrNameLst>
                                          <p:attrName>ppt_w</p:attrName>
                                        </p:attrNameLst>
                                      </p:cBhvr>
                                      <p:tavLst>
                                        <p:tav tm="0">
                                          <p:val>
                                            <p:fltVal val="0"/>
                                          </p:val>
                                        </p:tav>
                                        <p:tav tm="100000">
                                          <p:val>
                                            <p:strVal val="#ppt_w"/>
                                          </p:val>
                                        </p:tav>
                                      </p:tavLst>
                                    </p:anim>
                                    <p:anim calcmode="lin" valueType="num">
                                      <p:cBhvr>
                                        <p:cTn id="8" dur="400" fill="hold"/>
                                        <p:tgtEl>
                                          <p:spTgt spid="109"/>
                                        </p:tgtEl>
                                        <p:attrNameLst>
                                          <p:attrName>ppt_h</p:attrName>
                                        </p:attrNameLst>
                                      </p:cBhvr>
                                      <p:tavLst>
                                        <p:tav tm="0">
                                          <p:val>
                                            <p:fltVal val="0"/>
                                          </p:val>
                                        </p:tav>
                                        <p:tav tm="100000">
                                          <p:val>
                                            <p:strVal val="#ppt_h"/>
                                          </p:val>
                                        </p:tav>
                                      </p:tavLst>
                                    </p:anim>
                                    <p:animEffect transition="in" filter="fade">
                                      <p:cBhvr>
                                        <p:cTn id="9" dur="400"/>
                                        <p:tgtEl>
                                          <p:spTgt spid="10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400" fill="hold"/>
                                        <p:tgtEl>
                                          <p:spTgt spid="102"/>
                                        </p:tgtEl>
                                        <p:attrNameLst>
                                          <p:attrName>ppt_w</p:attrName>
                                        </p:attrNameLst>
                                      </p:cBhvr>
                                      <p:tavLst>
                                        <p:tav tm="0">
                                          <p:val>
                                            <p:fltVal val="0"/>
                                          </p:val>
                                        </p:tav>
                                        <p:tav tm="100000">
                                          <p:val>
                                            <p:strVal val="#ppt_w"/>
                                          </p:val>
                                        </p:tav>
                                      </p:tavLst>
                                    </p:anim>
                                    <p:anim calcmode="lin" valueType="num">
                                      <p:cBhvr>
                                        <p:cTn id="13" dur="400" fill="hold"/>
                                        <p:tgtEl>
                                          <p:spTgt spid="102"/>
                                        </p:tgtEl>
                                        <p:attrNameLst>
                                          <p:attrName>ppt_h</p:attrName>
                                        </p:attrNameLst>
                                      </p:cBhvr>
                                      <p:tavLst>
                                        <p:tav tm="0">
                                          <p:val>
                                            <p:fltVal val="0"/>
                                          </p:val>
                                        </p:tav>
                                        <p:tav tm="100000">
                                          <p:val>
                                            <p:strVal val="#ppt_h"/>
                                          </p:val>
                                        </p:tav>
                                      </p:tavLst>
                                    </p:anim>
                                    <p:animEffect transition="in" filter="fade">
                                      <p:cBhvr>
                                        <p:cTn id="14" dur="400"/>
                                        <p:tgtEl>
                                          <p:spTgt spid="10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250" fill="hold"/>
                                        <p:tgtEl>
                                          <p:spTgt spid="107"/>
                                        </p:tgtEl>
                                        <p:attrNameLst>
                                          <p:attrName>ppt_w</p:attrName>
                                        </p:attrNameLst>
                                      </p:cBhvr>
                                      <p:tavLst>
                                        <p:tav tm="0">
                                          <p:val>
                                            <p:fltVal val="0"/>
                                          </p:val>
                                        </p:tav>
                                        <p:tav tm="100000">
                                          <p:val>
                                            <p:strVal val="#ppt_w"/>
                                          </p:val>
                                        </p:tav>
                                      </p:tavLst>
                                    </p:anim>
                                    <p:anim calcmode="lin" valueType="num">
                                      <p:cBhvr>
                                        <p:cTn id="18" dur="250" fill="hold"/>
                                        <p:tgtEl>
                                          <p:spTgt spid="107"/>
                                        </p:tgtEl>
                                        <p:attrNameLst>
                                          <p:attrName>ppt_h</p:attrName>
                                        </p:attrNameLst>
                                      </p:cBhvr>
                                      <p:tavLst>
                                        <p:tav tm="0">
                                          <p:val>
                                            <p:fltVal val="0"/>
                                          </p:val>
                                        </p:tav>
                                        <p:tav tm="100000">
                                          <p:val>
                                            <p:strVal val="#ppt_h"/>
                                          </p:val>
                                        </p:tav>
                                      </p:tavLst>
                                    </p:anim>
                                    <p:animEffect transition="in" filter="fade">
                                      <p:cBhvr>
                                        <p:cTn id="19" dur="250"/>
                                        <p:tgtEl>
                                          <p:spTgt spid="107"/>
                                        </p:tgtEl>
                                      </p:cBhvr>
                                    </p:animEffect>
                                  </p:childTnLst>
                                </p:cTn>
                              </p:par>
                            </p:childTnLst>
                          </p:cTn>
                        </p:par>
                        <p:par>
                          <p:cTn id="20" fill="hold">
                            <p:stCondLst>
                              <p:cond delay="4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9"/>
                                        </p:tgtEl>
                                        <p:attrNameLst>
                                          <p:attrName>style.visibility</p:attrName>
                                        </p:attrNameLst>
                                      </p:cBhvr>
                                      <p:to>
                                        <p:strVal val="visible"/>
                                      </p:to>
                                    </p:set>
                                    <p:anim calcmode="lin" valueType="num">
                                      <p:cBhvr>
                                        <p:cTn id="23"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9"/>
                                        </p:tgtEl>
                                        <p:attrNameLst>
                                          <p:attrName>ppt_y</p:attrName>
                                        </p:attrNameLst>
                                      </p:cBhvr>
                                      <p:tavLst>
                                        <p:tav tm="0">
                                          <p:val>
                                            <p:strVal val="#ppt_y"/>
                                          </p:val>
                                        </p:tav>
                                        <p:tav tm="100000">
                                          <p:val>
                                            <p:strVal val="#ppt_y"/>
                                          </p:val>
                                        </p:tav>
                                      </p:tavLst>
                                    </p:anim>
                                    <p:anim calcmode="lin" valueType="num">
                                      <p:cBhvr>
                                        <p:cTn id="25"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9"/>
                                        </p:tgtEl>
                                      </p:cBhvr>
                                    </p:animEffect>
                                  </p:childTnLst>
                                </p:cTn>
                              </p:par>
                            </p:childTnLst>
                          </p:cTn>
                        </p:par>
                        <p:par>
                          <p:cTn id="28" fill="hold">
                            <p:stCondLst>
                              <p:cond delay="11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00"/>
                                        </p:tgtEl>
                                        <p:attrNameLst>
                                          <p:attrName>style.visibility</p:attrName>
                                        </p:attrNameLst>
                                      </p:cBhvr>
                                      <p:to>
                                        <p:strVal val="visible"/>
                                      </p:to>
                                    </p:set>
                                    <p:anim calcmode="lin" valueType="num">
                                      <p:cBhvr>
                                        <p:cTn id="31" dur="25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32" dur="250" fill="hold"/>
                                        <p:tgtEl>
                                          <p:spTgt spid="100"/>
                                        </p:tgtEl>
                                        <p:attrNameLst>
                                          <p:attrName>ppt_y</p:attrName>
                                        </p:attrNameLst>
                                      </p:cBhvr>
                                      <p:tavLst>
                                        <p:tav tm="0">
                                          <p:val>
                                            <p:strVal val="#ppt_y"/>
                                          </p:val>
                                        </p:tav>
                                        <p:tav tm="100000">
                                          <p:val>
                                            <p:strVal val="#ppt_y"/>
                                          </p:val>
                                        </p:tav>
                                      </p:tavLst>
                                    </p:anim>
                                    <p:anim calcmode="lin" valueType="num">
                                      <p:cBhvr>
                                        <p:cTn id="33" dur="25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34" dur="25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50" tmFilter="0,0; .5, 1; 1, 1"/>
                                        <p:tgtEl>
                                          <p:spTgt spid="100"/>
                                        </p:tgtEl>
                                      </p:cBhvr>
                                    </p:animEffect>
                                  </p:childTnLst>
                                </p:cTn>
                              </p:par>
                            </p:childTnLst>
                          </p:cTn>
                        </p:par>
                        <p:par>
                          <p:cTn id="36" fill="hold">
                            <p:stCondLst>
                              <p:cond delay="14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16"/>
                                        </p:tgtEl>
                                        <p:attrNameLst>
                                          <p:attrName>ppt_y</p:attrName>
                                        </p:attrNameLst>
                                      </p:cBhvr>
                                      <p:tavLst>
                                        <p:tav tm="0">
                                          <p:val>
                                            <p:strVal val="#ppt_y"/>
                                          </p:val>
                                        </p:tav>
                                        <p:tav tm="100000">
                                          <p:val>
                                            <p:strVal val="#ppt_y"/>
                                          </p:val>
                                        </p:tav>
                                      </p:tavLst>
                                    </p:anim>
                                    <p:anim calcmode="lin" valueType="num">
                                      <p:cBhvr>
                                        <p:cTn id="41"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16"/>
                                        </p:tgtEl>
                                      </p:cBhvr>
                                    </p:animEffect>
                                  </p:childTnLst>
                                </p:cTn>
                              </p:par>
                            </p:childTnLst>
                          </p:cTn>
                        </p:par>
                        <p:par>
                          <p:cTn id="44" fill="hold">
                            <p:stCondLst>
                              <p:cond delay="18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7"/>
                                        </p:tgtEl>
                                        <p:attrNameLst>
                                          <p:attrName>ppt_y</p:attrName>
                                        </p:attrNameLst>
                                      </p:cBhvr>
                                      <p:tavLst>
                                        <p:tav tm="0">
                                          <p:val>
                                            <p:strVal val="#ppt_y"/>
                                          </p:val>
                                        </p:tav>
                                        <p:tav tm="100000">
                                          <p:val>
                                            <p:strVal val="#ppt_y"/>
                                          </p:val>
                                        </p:tav>
                                      </p:tavLst>
                                    </p:anim>
                                    <p:anim calcmode="lin" valueType="num">
                                      <p:cBhvr>
                                        <p:cTn id="49"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7"/>
                                        </p:tgtEl>
                                      </p:cBhvr>
                                    </p:animEffect>
                                  </p:childTnLst>
                                </p:cTn>
                              </p:par>
                            </p:childTnLst>
                          </p:cTn>
                        </p:par>
                        <p:par>
                          <p:cTn id="52" fill="hold">
                            <p:stCondLst>
                              <p:cond delay="21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9"/>
                                        </p:tgtEl>
                                        <p:attrNameLst>
                                          <p:attrName>style.visibility</p:attrName>
                                        </p:attrNameLst>
                                      </p:cBhvr>
                                      <p:to>
                                        <p:strVal val="visible"/>
                                      </p:to>
                                    </p:set>
                                    <p:anim calcmode="lin" valueType="num">
                                      <p:cBhvr>
                                        <p:cTn id="55"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6" dur="250" fill="hold"/>
                                        <p:tgtEl>
                                          <p:spTgt spid="19"/>
                                        </p:tgtEl>
                                        <p:attrNameLst>
                                          <p:attrName>ppt_y</p:attrName>
                                        </p:attrNameLst>
                                      </p:cBhvr>
                                      <p:tavLst>
                                        <p:tav tm="0">
                                          <p:val>
                                            <p:strVal val="#ppt_y"/>
                                          </p:val>
                                        </p:tav>
                                        <p:tav tm="100000">
                                          <p:val>
                                            <p:strVal val="#ppt_y"/>
                                          </p:val>
                                        </p:tav>
                                      </p:tavLst>
                                    </p:anim>
                                    <p:anim calcmode="lin" valueType="num">
                                      <p:cBhvr>
                                        <p:cTn id="57"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8"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50" tmFilter="0,0; .5, 1; 1, 1"/>
                                        <p:tgtEl>
                                          <p:spTgt spid="19"/>
                                        </p:tgtEl>
                                      </p:cBhvr>
                                    </p:animEffect>
                                  </p:childTnLst>
                                </p:cTn>
                              </p:par>
                            </p:childTnLst>
                          </p:cTn>
                        </p:par>
                        <p:par>
                          <p:cTn id="60" fill="hold">
                            <p:stCondLst>
                              <p:cond delay="25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1"/>
                                        </p:tgtEl>
                                        <p:attrNameLst>
                                          <p:attrName>style.visibility</p:attrName>
                                        </p:attrNameLst>
                                      </p:cBhvr>
                                      <p:to>
                                        <p:strVal val="visible"/>
                                      </p:to>
                                    </p:set>
                                    <p:anim calcmode="lin" valueType="num">
                                      <p:cBhvr>
                                        <p:cTn id="63" dur="2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21"/>
                                        </p:tgtEl>
                                        <p:attrNameLst>
                                          <p:attrName>ppt_y</p:attrName>
                                        </p:attrNameLst>
                                      </p:cBhvr>
                                      <p:tavLst>
                                        <p:tav tm="0">
                                          <p:val>
                                            <p:strVal val="#ppt_y"/>
                                          </p:val>
                                        </p:tav>
                                        <p:tav tm="100000">
                                          <p:val>
                                            <p:strVal val="#ppt_y"/>
                                          </p:val>
                                        </p:tav>
                                      </p:tavLst>
                                    </p:anim>
                                    <p:anim calcmode="lin" valueType="num">
                                      <p:cBhvr>
                                        <p:cTn id="65" dur="2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2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01"/>
                                        </p:tgtEl>
                                        <p:attrNameLst>
                                          <p:attrName>style.visibility</p:attrName>
                                        </p:attrNameLst>
                                      </p:cBhvr>
                                      <p:to>
                                        <p:strVal val="visible"/>
                                      </p:to>
                                    </p:set>
                                    <p:anim calcmode="lin" valueType="num">
                                      <p:cBhvr>
                                        <p:cTn id="70" dur="400" fill="hold"/>
                                        <p:tgtEl>
                                          <p:spTgt spid="101"/>
                                        </p:tgtEl>
                                        <p:attrNameLst>
                                          <p:attrName>ppt_w</p:attrName>
                                        </p:attrNameLst>
                                      </p:cBhvr>
                                      <p:tavLst>
                                        <p:tav tm="0">
                                          <p:val>
                                            <p:fltVal val="0"/>
                                          </p:val>
                                        </p:tav>
                                        <p:tav tm="100000">
                                          <p:val>
                                            <p:strVal val="#ppt_w"/>
                                          </p:val>
                                        </p:tav>
                                      </p:tavLst>
                                    </p:anim>
                                    <p:anim calcmode="lin" valueType="num">
                                      <p:cBhvr>
                                        <p:cTn id="71" dur="400" fill="hold"/>
                                        <p:tgtEl>
                                          <p:spTgt spid="101"/>
                                        </p:tgtEl>
                                        <p:attrNameLst>
                                          <p:attrName>ppt_h</p:attrName>
                                        </p:attrNameLst>
                                      </p:cBhvr>
                                      <p:tavLst>
                                        <p:tav tm="0">
                                          <p:val>
                                            <p:fltVal val="0"/>
                                          </p:val>
                                        </p:tav>
                                        <p:tav tm="100000">
                                          <p:val>
                                            <p:strVal val="#ppt_h"/>
                                          </p:val>
                                        </p:tav>
                                      </p:tavLst>
                                    </p:anim>
                                    <p:animEffect transition="in" filter="fade">
                                      <p:cBhvr>
                                        <p:cTn id="72" dur="400"/>
                                        <p:tgtEl>
                                          <p:spTgt spid="101"/>
                                        </p:tgtEl>
                                      </p:cBhvr>
                                    </p:animEffect>
                                  </p:childTnLst>
                                </p:cTn>
                              </p:par>
                            </p:childTnLst>
                          </p:cTn>
                        </p:par>
                        <p:par>
                          <p:cTn id="73" fill="hold">
                            <p:stCondLst>
                              <p:cond delay="2950"/>
                            </p:stCondLst>
                            <p:childTnLst>
                              <p:par>
                                <p:cTn id="74" presetID="53" presetClass="entr" presetSubtype="16" fill="hold" grpId="0" nodeType="after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p:cTn id="76" dur="250" fill="hold"/>
                                        <p:tgtEl>
                                          <p:spTgt spid="110"/>
                                        </p:tgtEl>
                                        <p:attrNameLst>
                                          <p:attrName>ppt_w</p:attrName>
                                        </p:attrNameLst>
                                      </p:cBhvr>
                                      <p:tavLst>
                                        <p:tav tm="0">
                                          <p:val>
                                            <p:fltVal val="0"/>
                                          </p:val>
                                        </p:tav>
                                        <p:tav tm="100000">
                                          <p:val>
                                            <p:strVal val="#ppt_w"/>
                                          </p:val>
                                        </p:tav>
                                      </p:tavLst>
                                    </p:anim>
                                    <p:anim calcmode="lin" valueType="num">
                                      <p:cBhvr>
                                        <p:cTn id="77" dur="250" fill="hold"/>
                                        <p:tgtEl>
                                          <p:spTgt spid="110"/>
                                        </p:tgtEl>
                                        <p:attrNameLst>
                                          <p:attrName>ppt_h</p:attrName>
                                        </p:attrNameLst>
                                      </p:cBhvr>
                                      <p:tavLst>
                                        <p:tav tm="0">
                                          <p:val>
                                            <p:fltVal val="0"/>
                                          </p:val>
                                        </p:tav>
                                        <p:tav tm="100000">
                                          <p:val>
                                            <p:strVal val="#ppt_h"/>
                                          </p:val>
                                        </p:tav>
                                      </p:tavLst>
                                    </p:anim>
                                    <p:animEffect transition="in" filter="fade">
                                      <p:cBhvr>
                                        <p:cTn id="78" dur="250"/>
                                        <p:tgtEl>
                                          <p:spTgt spid="110"/>
                                        </p:tgtEl>
                                      </p:cBhvr>
                                    </p:animEffect>
                                  </p:childTnLst>
                                </p:cTn>
                              </p:par>
                            </p:childTnLst>
                          </p:cTn>
                        </p:par>
                        <p:par>
                          <p:cTn id="79" fill="hold">
                            <p:stCondLst>
                              <p:cond delay="3200"/>
                            </p:stCondLst>
                            <p:childTnLst>
                              <p:par>
                                <p:cTn id="80" presetID="53" presetClass="entr" presetSubtype="16" fill="hold" grpId="0" nodeType="afterEffect">
                                  <p:stCondLst>
                                    <p:cond delay="0"/>
                                  </p:stCondLst>
                                  <p:childTnLst>
                                    <p:set>
                                      <p:cBhvr>
                                        <p:cTn id="81" dur="1" fill="hold">
                                          <p:stCondLst>
                                            <p:cond delay="0"/>
                                          </p:stCondLst>
                                        </p:cTn>
                                        <p:tgtEl>
                                          <p:spTgt spid="104"/>
                                        </p:tgtEl>
                                        <p:attrNameLst>
                                          <p:attrName>style.visibility</p:attrName>
                                        </p:attrNameLst>
                                      </p:cBhvr>
                                      <p:to>
                                        <p:strVal val="visible"/>
                                      </p:to>
                                    </p:set>
                                    <p:anim calcmode="lin" valueType="num">
                                      <p:cBhvr>
                                        <p:cTn id="82" dur="400" fill="hold"/>
                                        <p:tgtEl>
                                          <p:spTgt spid="104"/>
                                        </p:tgtEl>
                                        <p:attrNameLst>
                                          <p:attrName>ppt_w</p:attrName>
                                        </p:attrNameLst>
                                      </p:cBhvr>
                                      <p:tavLst>
                                        <p:tav tm="0">
                                          <p:val>
                                            <p:fltVal val="0"/>
                                          </p:val>
                                        </p:tav>
                                        <p:tav tm="100000">
                                          <p:val>
                                            <p:strVal val="#ppt_w"/>
                                          </p:val>
                                        </p:tav>
                                      </p:tavLst>
                                    </p:anim>
                                    <p:anim calcmode="lin" valueType="num">
                                      <p:cBhvr>
                                        <p:cTn id="83" dur="400" fill="hold"/>
                                        <p:tgtEl>
                                          <p:spTgt spid="104"/>
                                        </p:tgtEl>
                                        <p:attrNameLst>
                                          <p:attrName>ppt_h</p:attrName>
                                        </p:attrNameLst>
                                      </p:cBhvr>
                                      <p:tavLst>
                                        <p:tav tm="0">
                                          <p:val>
                                            <p:fltVal val="0"/>
                                          </p:val>
                                        </p:tav>
                                        <p:tav tm="100000">
                                          <p:val>
                                            <p:strVal val="#ppt_h"/>
                                          </p:val>
                                        </p:tav>
                                      </p:tavLst>
                                    </p:anim>
                                    <p:animEffect transition="in" filter="fade">
                                      <p:cBhvr>
                                        <p:cTn id="84" dur="400"/>
                                        <p:tgtEl>
                                          <p:spTgt spid="104"/>
                                        </p:tgtEl>
                                      </p:cBhvr>
                                    </p:animEffect>
                                  </p:childTnLst>
                                </p:cTn>
                              </p:par>
                            </p:childTnLst>
                          </p:cTn>
                        </p:par>
                        <p:par>
                          <p:cTn id="85" fill="hold">
                            <p:stCondLst>
                              <p:cond delay="36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250" fill="hold"/>
                                        <p:tgtEl>
                                          <p:spTgt spid="108"/>
                                        </p:tgtEl>
                                        <p:attrNameLst>
                                          <p:attrName>ppt_w</p:attrName>
                                        </p:attrNameLst>
                                      </p:cBhvr>
                                      <p:tavLst>
                                        <p:tav tm="0">
                                          <p:val>
                                            <p:fltVal val="0"/>
                                          </p:val>
                                        </p:tav>
                                        <p:tav tm="100000">
                                          <p:val>
                                            <p:strVal val="#ppt_w"/>
                                          </p:val>
                                        </p:tav>
                                      </p:tavLst>
                                    </p:anim>
                                    <p:anim calcmode="lin" valueType="num">
                                      <p:cBhvr>
                                        <p:cTn id="89" dur="250" fill="hold"/>
                                        <p:tgtEl>
                                          <p:spTgt spid="108"/>
                                        </p:tgtEl>
                                        <p:attrNameLst>
                                          <p:attrName>ppt_h</p:attrName>
                                        </p:attrNameLst>
                                      </p:cBhvr>
                                      <p:tavLst>
                                        <p:tav tm="0">
                                          <p:val>
                                            <p:fltVal val="0"/>
                                          </p:val>
                                        </p:tav>
                                        <p:tav tm="100000">
                                          <p:val>
                                            <p:strVal val="#ppt_h"/>
                                          </p:val>
                                        </p:tav>
                                      </p:tavLst>
                                    </p:anim>
                                    <p:animEffect transition="in" filter="fade">
                                      <p:cBhvr>
                                        <p:cTn id="90" dur="250"/>
                                        <p:tgtEl>
                                          <p:spTgt spid="108"/>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103"/>
                                        </p:tgtEl>
                                        <p:attrNameLst>
                                          <p:attrName>style.visibility</p:attrName>
                                        </p:attrNameLst>
                                      </p:cBhvr>
                                      <p:to>
                                        <p:strVal val="visible"/>
                                      </p:to>
                                    </p:set>
                                    <p:anim calcmode="lin" valueType="num">
                                      <p:cBhvr>
                                        <p:cTn id="94" dur="400" fill="hold"/>
                                        <p:tgtEl>
                                          <p:spTgt spid="103"/>
                                        </p:tgtEl>
                                        <p:attrNameLst>
                                          <p:attrName>ppt_w</p:attrName>
                                        </p:attrNameLst>
                                      </p:cBhvr>
                                      <p:tavLst>
                                        <p:tav tm="0">
                                          <p:val>
                                            <p:fltVal val="0"/>
                                          </p:val>
                                        </p:tav>
                                        <p:tav tm="100000">
                                          <p:val>
                                            <p:strVal val="#ppt_w"/>
                                          </p:val>
                                        </p:tav>
                                      </p:tavLst>
                                    </p:anim>
                                    <p:anim calcmode="lin" valueType="num">
                                      <p:cBhvr>
                                        <p:cTn id="95" dur="400" fill="hold"/>
                                        <p:tgtEl>
                                          <p:spTgt spid="103"/>
                                        </p:tgtEl>
                                        <p:attrNameLst>
                                          <p:attrName>ppt_h</p:attrName>
                                        </p:attrNameLst>
                                      </p:cBhvr>
                                      <p:tavLst>
                                        <p:tav tm="0">
                                          <p:val>
                                            <p:fltVal val="0"/>
                                          </p:val>
                                        </p:tav>
                                        <p:tav tm="100000">
                                          <p:val>
                                            <p:strVal val="#ppt_h"/>
                                          </p:val>
                                        </p:tav>
                                      </p:tavLst>
                                    </p:anim>
                                    <p:animEffect transition="in" filter="fade">
                                      <p:cBhvr>
                                        <p:cTn id="96" dur="400"/>
                                        <p:tgtEl>
                                          <p:spTgt spid="103"/>
                                        </p:tgtEl>
                                      </p:cBhvr>
                                    </p:animEffect>
                                  </p:childTnLst>
                                </p:cTn>
                              </p:par>
                            </p:childTnLst>
                          </p:cTn>
                        </p:par>
                        <p:par>
                          <p:cTn id="97" fill="hold">
                            <p:stCondLst>
                              <p:cond delay="4250"/>
                            </p:stCondLst>
                            <p:childTnLst>
                              <p:par>
                                <p:cTn id="98" presetID="53" presetClass="entr" presetSubtype="16" fill="hold" grpId="0" nodeType="after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p:cTn id="100" dur="250" fill="hold"/>
                                        <p:tgtEl>
                                          <p:spTgt spid="106"/>
                                        </p:tgtEl>
                                        <p:attrNameLst>
                                          <p:attrName>ppt_w</p:attrName>
                                        </p:attrNameLst>
                                      </p:cBhvr>
                                      <p:tavLst>
                                        <p:tav tm="0">
                                          <p:val>
                                            <p:fltVal val="0"/>
                                          </p:val>
                                        </p:tav>
                                        <p:tav tm="100000">
                                          <p:val>
                                            <p:strVal val="#ppt_w"/>
                                          </p:val>
                                        </p:tav>
                                      </p:tavLst>
                                    </p:anim>
                                    <p:anim calcmode="lin" valueType="num">
                                      <p:cBhvr>
                                        <p:cTn id="101" dur="250" fill="hold"/>
                                        <p:tgtEl>
                                          <p:spTgt spid="106"/>
                                        </p:tgtEl>
                                        <p:attrNameLst>
                                          <p:attrName>ppt_h</p:attrName>
                                        </p:attrNameLst>
                                      </p:cBhvr>
                                      <p:tavLst>
                                        <p:tav tm="0">
                                          <p:val>
                                            <p:fltVal val="0"/>
                                          </p:val>
                                        </p:tav>
                                        <p:tav tm="100000">
                                          <p:val>
                                            <p:strVal val="#ppt_h"/>
                                          </p:val>
                                        </p:tav>
                                      </p:tavLst>
                                    </p:anim>
                                    <p:animEffect transition="in" filter="fade">
                                      <p:cBhvr>
                                        <p:cTn id="102"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animBg="1"/>
      <p:bldP spid="102" grpId="0" animBg="1"/>
      <p:bldP spid="103" grpId="0" animBg="1"/>
      <p:bldP spid="104" grpId="0" animBg="1"/>
      <p:bldP spid="106" grpId="0" animBg="1"/>
      <p:bldP spid="107" grpId="0" animBg="1"/>
      <p:bldP spid="108" grpId="0" animBg="1"/>
      <p:bldP spid="109" grpId="0" animBg="1"/>
      <p:bldP spid="110" grpId="0" animBg="1"/>
      <p:bldP spid="16" grpId="0"/>
      <p:bldP spid="17" grpId="0"/>
      <p:bldP spid="19"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
          <p:cNvSpPr txBox="1"/>
          <p:nvPr/>
        </p:nvSpPr>
        <p:spPr>
          <a:xfrm>
            <a:off x="961413" y="187481"/>
            <a:ext cx="5214733"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项目成员</a:t>
            </a:r>
            <a:endParaRPr lang="zh-CN" altLang="zh-CN" sz="3599" dirty="0"/>
          </a:p>
        </p:txBody>
      </p:sp>
      <p:sp>
        <p:nvSpPr>
          <p:cNvPr id="35" name="TextBox 34"/>
          <p:cNvSpPr txBox="1"/>
          <p:nvPr/>
        </p:nvSpPr>
        <p:spPr>
          <a:xfrm>
            <a:off x="2928968" y="364336"/>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Project member</a:t>
            </a:r>
          </a:p>
        </p:txBody>
      </p:sp>
      <p:grpSp>
        <p:nvGrpSpPr>
          <p:cNvPr id="36" name="组合 35"/>
          <p:cNvGrpSpPr/>
          <p:nvPr/>
        </p:nvGrpSpPr>
        <p:grpSpPr>
          <a:xfrm>
            <a:off x="3792" y="231784"/>
            <a:ext cx="758949" cy="693260"/>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42" name="组合 41"/>
          <p:cNvGrpSpPr/>
          <p:nvPr/>
        </p:nvGrpSpPr>
        <p:grpSpPr>
          <a:xfrm>
            <a:off x="3792" y="921962"/>
            <a:ext cx="12187592" cy="45708"/>
            <a:chOff x="0" y="532828"/>
            <a:chExt cx="759125" cy="568897"/>
          </a:xfrm>
        </p:grpSpPr>
        <p:sp>
          <p:nvSpPr>
            <p:cNvPr id="43" name="矩形 4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Picture 8" descr="女商人,快乐,人,20到24岁,商务人士_787c6c44e_年轻的商务女性_创意图片_Getty Images China"/>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30239" t="54" r="9282" b="9135"/>
          <a:stretch/>
        </p:blipFill>
        <p:spPr bwMode="auto">
          <a:xfrm>
            <a:off x="6530726" y="2161371"/>
            <a:ext cx="1619625" cy="161962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descr="女商人,快乐,表现积极,专业人员,职业_42571de3b_商务女士肖像_创意图片_Getty Images China"/>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l="13676" t="-55" r="19724" b="55"/>
          <a:stretch/>
        </p:blipFill>
        <p:spPr bwMode="auto">
          <a:xfrm>
            <a:off x="6507521" y="4241582"/>
            <a:ext cx="1619625" cy="161962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4" descr="男商人,人,20到24岁,商务人士,白领_4d4e1ee04_自信的商务男士_创意图片_Getty Images China"/>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val="0"/>
              </a:ext>
            </a:extLst>
          </a:blip>
          <a:srcRect l="12164" r="21236"/>
          <a:stretch/>
        </p:blipFill>
        <p:spPr bwMode="auto">
          <a:xfrm>
            <a:off x="1455517" y="4241582"/>
            <a:ext cx="1619625" cy="161962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139794" y="1413242"/>
            <a:ext cx="12189178" cy="575931"/>
            <a:chOff x="-143619" y="1413570"/>
            <a:chExt cx="12192000" cy="576064"/>
          </a:xfrm>
        </p:grpSpPr>
        <p:cxnSp>
          <p:nvCxnSpPr>
            <p:cNvPr id="51" name="直接连接符 50"/>
            <p:cNvCxnSpPr/>
            <p:nvPr/>
          </p:nvCxnSpPr>
          <p:spPr>
            <a:xfrm>
              <a:off x="-143619" y="1701602"/>
              <a:ext cx="57359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312421" y="1701602"/>
              <a:ext cx="57359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5707655" y="1413570"/>
              <a:ext cx="540400" cy="576064"/>
              <a:chOff x="9372024" y="260648"/>
              <a:chExt cx="540400" cy="576064"/>
            </a:xfrm>
          </p:grpSpPr>
          <p:sp>
            <p:nvSpPr>
              <p:cNvPr id="54" name="椭圆 53"/>
              <p:cNvSpPr/>
              <p:nvPr/>
            </p:nvSpPr>
            <p:spPr>
              <a:xfrm>
                <a:off x="9372024" y="260648"/>
                <a:ext cx="540400" cy="57606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14"/>
              <p:cNvSpPr txBox="1"/>
              <p:nvPr/>
            </p:nvSpPr>
            <p:spPr>
              <a:xfrm>
                <a:off x="9408148" y="333237"/>
                <a:ext cx="468152" cy="430887"/>
              </a:xfrm>
              <a:prstGeom prst="rect">
                <a:avLst/>
              </a:prstGeom>
              <a:noFill/>
            </p:spPr>
            <p:txBody>
              <a:bodyPr wrap="square" rtlCol="0">
                <a:spAutoFit/>
              </a:bodyPr>
              <a:lstStyle/>
              <a:p>
                <a:r>
                  <a:rPr lang="zh-CN" altLang="en-US" sz="1100" dirty="0">
                    <a:solidFill>
                      <a:schemeClr val="bg1">
                        <a:lumMod val="50000"/>
                      </a:schemeClr>
                    </a:solidFill>
                    <a:latin typeface="华康俪金黑W8(P)" panose="020B0800000000000000" pitchFamily="34" charset="-122"/>
                    <a:ea typeface="华康俪金黑W8(P)" panose="020B0800000000000000" pitchFamily="34" charset="-122"/>
                  </a:rPr>
                  <a:t>团队</a:t>
                </a:r>
                <a:endParaRPr lang="en-US" altLang="zh-CN" sz="1100" dirty="0">
                  <a:solidFill>
                    <a:schemeClr val="bg1">
                      <a:lumMod val="50000"/>
                    </a:schemeClr>
                  </a:solidFill>
                  <a:latin typeface="华康俪金黑W8(P)" panose="020B0800000000000000" pitchFamily="34" charset="-122"/>
                  <a:ea typeface="华康俪金黑W8(P)" panose="020B0800000000000000" pitchFamily="34" charset="-122"/>
                </a:endParaRPr>
              </a:p>
              <a:p>
                <a:r>
                  <a:rPr lang="zh-CN" altLang="en-US" sz="1100" dirty="0">
                    <a:solidFill>
                      <a:schemeClr val="bg1">
                        <a:lumMod val="50000"/>
                      </a:schemeClr>
                    </a:solidFill>
                    <a:latin typeface="华康俪金黑W8(P)" panose="020B0800000000000000" pitchFamily="34" charset="-122"/>
                    <a:ea typeface="华康俪金黑W8(P)" panose="020B0800000000000000" pitchFamily="34" charset="-122"/>
                  </a:rPr>
                  <a:t>介绍</a:t>
                </a:r>
              </a:p>
            </p:txBody>
          </p:sp>
        </p:grpSp>
      </p:grpSp>
      <p:pic>
        <p:nvPicPr>
          <p:cNvPr id="56" name="Picture 10" descr="男商人,职业,专业人员,快乐,表现积极_82080c316_商务男士肖像_创意图片_Getty Images China"/>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11200"/>
                    </a14:imgEffect>
                    <a14:imgEffect>
                      <a14:saturation sat="66000"/>
                    </a14:imgEffect>
                  </a14:imgLayer>
                </a14:imgProps>
              </a:ext>
              <a:ext uri="{28A0092B-C50C-407E-A947-70E740481C1C}">
                <a14:useLocalDpi xmlns:a14="http://schemas.microsoft.com/office/drawing/2010/main" val="0"/>
              </a:ext>
            </a:extLst>
          </a:blip>
          <a:srcRect l="33332" r="68"/>
          <a:stretch/>
        </p:blipFill>
        <p:spPr bwMode="auto">
          <a:xfrm>
            <a:off x="1455517" y="2161371"/>
            <a:ext cx="1619625" cy="16196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7" name="文本框 18"/>
          <p:cNvSpPr txBox="1"/>
          <p:nvPr/>
        </p:nvSpPr>
        <p:spPr>
          <a:xfrm>
            <a:off x="3363107" y="2161372"/>
            <a:ext cx="1655801" cy="830805"/>
          </a:xfrm>
          <a:prstGeom prst="rect">
            <a:avLst/>
          </a:prstGeom>
          <a:noFill/>
        </p:spPr>
        <p:txBody>
          <a:bodyPr wrap="square" rtlCol="0">
            <a:spAutoFit/>
          </a:bodyPr>
          <a:lstStyle/>
          <a:p>
            <a:r>
              <a:rPr lang="zh-CN" altLang="en-US" sz="3199" dirty="0">
                <a:solidFill>
                  <a:schemeClr val="accent1">
                    <a:lumMod val="50000"/>
                  </a:schemeClr>
                </a:solidFill>
                <a:latin typeface="微软雅黑" pitchFamily="34" charset="-122"/>
                <a:ea typeface="微软雅黑" pitchFamily="34" charset="-122"/>
              </a:rPr>
              <a:t>程</a:t>
            </a:r>
            <a:r>
              <a:rPr lang="en-US" altLang="zh-CN" sz="3199" dirty="0">
                <a:solidFill>
                  <a:schemeClr val="accent1">
                    <a:lumMod val="50000"/>
                  </a:schemeClr>
                </a:solidFill>
                <a:latin typeface="微软雅黑" pitchFamily="34" charset="-122"/>
                <a:ea typeface="微软雅黑" pitchFamily="34" charset="-122"/>
              </a:rPr>
              <a:t>XX</a:t>
            </a:r>
          </a:p>
          <a:p>
            <a:r>
              <a:rPr lang="zh-CN" altLang="en-US" sz="1600" dirty="0">
                <a:solidFill>
                  <a:schemeClr val="accent1">
                    <a:lumMod val="50000"/>
                  </a:schemeClr>
                </a:solidFill>
                <a:latin typeface="微软雅黑" pitchFamily="34" charset="-122"/>
                <a:ea typeface="微软雅黑" pitchFamily="34" charset="-122"/>
              </a:rPr>
              <a:t>人力资源经理</a:t>
            </a:r>
          </a:p>
        </p:txBody>
      </p:sp>
      <p:sp>
        <p:nvSpPr>
          <p:cNvPr id="58" name="文本框 29"/>
          <p:cNvSpPr txBox="1"/>
          <p:nvPr/>
        </p:nvSpPr>
        <p:spPr>
          <a:xfrm>
            <a:off x="8402500" y="2161372"/>
            <a:ext cx="1655801" cy="830805"/>
          </a:xfrm>
          <a:prstGeom prst="rect">
            <a:avLst/>
          </a:prstGeom>
          <a:noFill/>
        </p:spPr>
        <p:txBody>
          <a:bodyPr wrap="square" rtlCol="0">
            <a:spAutoFit/>
          </a:bodyPr>
          <a:lstStyle/>
          <a:p>
            <a:r>
              <a:rPr lang="zh-CN" altLang="en-US" sz="3199" dirty="0">
                <a:solidFill>
                  <a:schemeClr val="accent1">
                    <a:lumMod val="50000"/>
                  </a:schemeClr>
                </a:solidFill>
                <a:latin typeface="微软雅黑" pitchFamily="34" charset="-122"/>
                <a:ea typeface="微软雅黑" pitchFamily="34" charset="-122"/>
              </a:rPr>
              <a:t>张</a:t>
            </a:r>
            <a:r>
              <a:rPr lang="en-US" altLang="zh-CN" sz="3199" dirty="0">
                <a:solidFill>
                  <a:schemeClr val="accent1">
                    <a:lumMod val="50000"/>
                  </a:schemeClr>
                </a:solidFill>
                <a:latin typeface="微软雅黑" pitchFamily="34" charset="-122"/>
                <a:ea typeface="微软雅黑" pitchFamily="34" charset="-122"/>
              </a:rPr>
              <a:t>XX</a:t>
            </a:r>
          </a:p>
          <a:p>
            <a:r>
              <a:rPr lang="zh-CN" altLang="en-US" sz="1600" dirty="0">
                <a:solidFill>
                  <a:schemeClr val="accent1">
                    <a:lumMod val="50000"/>
                  </a:schemeClr>
                </a:solidFill>
                <a:latin typeface="微软雅黑" pitchFamily="34" charset="-122"/>
                <a:ea typeface="微软雅黑" pitchFamily="34" charset="-122"/>
              </a:rPr>
              <a:t>市场营销主管</a:t>
            </a:r>
          </a:p>
        </p:txBody>
      </p:sp>
      <p:sp>
        <p:nvSpPr>
          <p:cNvPr id="59" name="文本框 30"/>
          <p:cNvSpPr txBox="1"/>
          <p:nvPr/>
        </p:nvSpPr>
        <p:spPr>
          <a:xfrm>
            <a:off x="8402500" y="4213539"/>
            <a:ext cx="1655801" cy="830805"/>
          </a:xfrm>
          <a:prstGeom prst="rect">
            <a:avLst/>
          </a:prstGeom>
          <a:noFill/>
        </p:spPr>
        <p:txBody>
          <a:bodyPr wrap="square" rtlCol="0">
            <a:spAutoFit/>
          </a:bodyPr>
          <a:lstStyle/>
          <a:p>
            <a:r>
              <a:rPr lang="zh-CN" altLang="en-US" sz="3199" dirty="0">
                <a:solidFill>
                  <a:schemeClr val="accent1">
                    <a:lumMod val="50000"/>
                  </a:schemeClr>
                </a:solidFill>
                <a:latin typeface="微软雅黑" pitchFamily="34" charset="-122"/>
                <a:ea typeface="微软雅黑" pitchFamily="34" charset="-122"/>
              </a:rPr>
              <a:t>陈</a:t>
            </a:r>
            <a:r>
              <a:rPr lang="en-US" altLang="zh-CN" sz="3199" dirty="0">
                <a:solidFill>
                  <a:schemeClr val="accent1">
                    <a:lumMod val="50000"/>
                  </a:schemeClr>
                </a:solidFill>
                <a:latin typeface="微软雅黑" pitchFamily="34" charset="-122"/>
                <a:ea typeface="微软雅黑" pitchFamily="34" charset="-122"/>
              </a:rPr>
              <a:t>XX</a:t>
            </a:r>
          </a:p>
          <a:p>
            <a:r>
              <a:rPr lang="zh-CN" altLang="en-US" sz="1600" dirty="0">
                <a:solidFill>
                  <a:schemeClr val="accent1">
                    <a:lumMod val="50000"/>
                  </a:schemeClr>
                </a:solidFill>
                <a:latin typeface="微软雅黑" pitchFamily="34" charset="-122"/>
                <a:ea typeface="微软雅黑" pitchFamily="34" charset="-122"/>
              </a:rPr>
              <a:t>财务总监</a:t>
            </a:r>
          </a:p>
        </p:txBody>
      </p:sp>
      <p:sp>
        <p:nvSpPr>
          <p:cNvPr id="60" name="文本框 31"/>
          <p:cNvSpPr txBox="1"/>
          <p:nvPr/>
        </p:nvSpPr>
        <p:spPr>
          <a:xfrm>
            <a:off x="3363107" y="4241582"/>
            <a:ext cx="1655801" cy="830805"/>
          </a:xfrm>
          <a:prstGeom prst="rect">
            <a:avLst/>
          </a:prstGeom>
          <a:noFill/>
        </p:spPr>
        <p:txBody>
          <a:bodyPr wrap="square" rtlCol="0">
            <a:spAutoFit/>
          </a:bodyPr>
          <a:lstStyle/>
          <a:p>
            <a:r>
              <a:rPr lang="zh-CN" altLang="en-US" sz="3199" dirty="0">
                <a:solidFill>
                  <a:schemeClr val="accent1">
                    <a:lumMod val="50000"/>
                  </a:schemeClr>
                </a:solidFill>
                <a:latin typeface="微软雅黑" pitchFamily="34" charset="-122"/>
                <a:ea typeface="微软雅黑" pitchFamily="34" charset="-122"/>
              </a:rPr>
              <a:t>马</a:t>
            </a:r>
            <a:r>
              <a:rPr lang="en-US" altLang="zh-CN" sz="3199" dirty="0">
                <a:solidFill>
                  <a:schemeClr val="accent1">
                    <a:lumMod val="50000"/>
                  </a:schemeClr>
                </a:solidFill>
                <a:latin typeface="微软雅黑" pitchFamily="34" charset="-122"/>
                <a:ea typeface="微软雅黑" pitchFamily="34" charset="-122"/>
              </a:rPr>
              <a:t>XX</a:t>
            </a:r>
          </a:p>
          <a:p>
            <a:r>
              <a:rPr lang="zh-CN" altLang="en-US" sz="1600" dirty="0">
                <a:solidFill>
                  <a:schemeClr val="accent1">
                    <a:lumMod val="50000"/>
                  </a:schemeClr>
                </a:solidFill>
                <a:latin typeface="微软雅黑" pitchFamily="34" charset="-122"/>
                <a:ea typeface="微软雅黑" pitchFamily="34" charset="-122"/>
              </a:rPr>
              <a:t>首席架构师</a:t>
            </a:r>
          </a:p>
        </p:txBody>
      </p:sp>
      <p:cxnSp>
        <p:nvCxnSpPr>
          <p:cNvPr id="61" name="直接连接符 60"/>
          <p:cNvCxnSpPr/>
          <p:nvPr/>
        </p:nvCxnSpPr>
        <p:spPr>
          <a:xfrm>
            <a:off x="3435098" y="3069043"/>
            <a:ext cx="21597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435098" y="5156792"/>
            <a:ext cx="21597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8474492" y="5128780"/>
            <a:ext cx="21597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474492" y="3069043"/>
            <a:ext cx="21597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文本框 8"/>
          <p:cNvSpPr txBox="1"/>
          <p:nvPr/>
        </p:nvSpPr>
        <p:spPr>
          <a:xfrm>
            <a:off x="3363107" y="3158222"/>
            <a:ext cx="2231731" cy="584640"/>
          </a:xfrm>
          <a:prstGeom prst="rect">
            <a:avLst/>
          </a:prstGeom>
          <a:noFill/>
        </p:spPr>
        <p:txBody>
          <a:bodyPr wrap="square" rtlCol="0">
            <a:spAutoFit/>
          </a:bodyPr>
          <a:lstStyle/>
          <a:p>
            <a:r>
              <a:rPr lang="zh-CN" altLang="en-US" sz="1600" dirty="0">
                <a:solidFill>
                  <a:schemeClr val="bg1">
                    <a:lumMod val="65000"/>
                  </a:schemeClr>
                </a:solidFill>
                <a:latin typeface="微软雅黑" pitchFamily="34" charset="-122"/>
                <a:ea typeface="微软雅黑" pitchFamily="34" charset="-122"/>
              </a:rPr>
              <a:t>工作岗位说明及日常工作内容阐述。</a:t>
            </a:r>
          </a:p>
        </p:txBody>
      </p:sp>
      <p:sp>
        <p:nvSpPr>
          <p:cNvPr id="66" name="文本框 28"/>
          <p:cNvSpPr txBox="1"/>
          <p:nvPr/>
        </p:nvSpPr>
        <p:spPr>
          <a:xfrm>
            <a:off x="8438496" y="3141035"/>
            <a:ext cx="2231731" cy="584640"/>
          </a:xfrm>
          <a:prstGeom prst="rect">
            <a:avLst/>
          </a:prstGeom>
          <a:noFill/>
        </p:spPr>
        <p:txBody>
          <a:bodyPr wrap="square" rtlCol="0">
            <a:spAutoFit/>
          </a:bodyPr>
          <a:lstStyle/>
          <a:p>
            <a:r>
              <a:rPr lang="zh-CN" altLang="en-US" sz="1600" dirty="0">
                <a:solidFill>
                  <a:schemeClr val="bg1">
                    <a:lumMod val="65000"/>
                  </a:schemeClr>
                </a:solidFill>
                <a:latin typeface="微软雅黑" pitchFamily="34" charset="-122"/>
                <a:ea typeface="微软雅黑" pitchFamily="34" charset="-122"/>
              </a:rPr>
              <a:t>工作岗位说明及日常工作内容阐述。</a:t>
            </a:r>
          </a:p>
        </p:txBody>
      </p:sp>
      <p:sp>
        <p:nvSpPr>
          <p:cNvPr id="67" name="文本框 32"/>
          <p:cNvSpPr txBox="1"/>
          <p:nvPr/>
        </p:nvSpPr>
        <p:spPr>
          <a:xfrm>
            <a:off x="8402501" y="5199874"/>
            <a:ext cx="2231731" cy="584640"/>
          </a:xfrm>
          <a:prstGeom prst="rect">
            <a:avLst/>
          </a:prstGeom>
          <a:noFill/>
        </p:spPr>
        <p:txBody>
          <a:bodyPr wrap="square" rtlCol="0">
            <a:spAutoFit/>
          </a:bodyPr>
          <a:lstStyle/>
          <a:p>
            <a:r>
              <a:rPr lang="zh-CN" altLang="en-US" sz="1600" dirty="0">
                <a:solidFill>
                  <a:schemeClr val="bg1">
                    <a:lumMod val="65000"/>
                  </a:schemeClr>
                </a:solidFill>
                <a:latin typeface="微软雅黑" pitchFamily="34" charset="-122"/>
                <a:ea typeface="微软雅黑" pitchFamily="34" charset="-122"/>
              </a:rPr>
              <a:t>工作岗位说明及日常工作内容阐述。</a:t>
            </a:r>
          </a:p>
        </p:txBody>
      </p:sp>
      <p:sp>
        <p:nvSpPr>
          <p:cNvPr id="68" name="文本框 33"/>
          <p:cNvSpPr txBox="1"/>
          <p:nvPr/>
        </p:nvSpPr>
        <p:spPr>
          <a:xfrm>
            <a:off x="3361908" y="5176681"/>
            <a:ext cx="2231731" cy="584640"/>
          </a:xfrm>
          <a:prstGeom prst="rect">
            <a:avLst/>
          </a:prstGeom>
          <a:noFill/>
        </p:spPr>
        <p:txBody>
          <a:bodyPr wrap="square" rtlCol="0">
            <a:spAutoFit/>
          </a:bodyPr>
          <a:lstStyle/>
          <a:p>
            <a:r>
              <a:rPr lang="zh-CN" altLang="en-US" sz="1600" dirty="0">
                <a:solidFill>
                  <a:schemeClr val="bg1">
                    <a:lumMod val="65000"/>
                  </a:schemeClr>
                </a:solidFill>
                <a:latin typeface="微软雅黑" pitchFamily="34" charset="-122"/>
                <a:ea typeface="微软雅黑" pitchFamily="34" charset="-122"/>
              </a:rPr>
              <a:t>工作岗位说明及日常工作内容阐述。</a:t>
            </a:r>
          </a:p>
        </p:txBody>
      </p:sp>
      <p:sp>
        <p:nvSpPr>
          <p:cNvPr id="2" name="矩形 1"/>
          <p:cNvSpPr/>
          <p:nvPr/>
        </p:nvSpPr>
        <p:spPr>
          <a:xfrm>
            <a:off x="1993131" y="2636912"/>
            <a:ext cx="720080"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353171" y="4725144"/>
            <a:ext cx="432048"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961683" y="2492896"/>
            <a:ext cx="72008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05699" y="4725144"/>
            <a:ext cx="43204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831033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4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5"/>
                                        </p:tgtEl>
                                        <p:attrNameLst>
                                          <p:attrName>ppt_y</p:attrName>
                                        </p:attrNameLst>
                                      </p:cBhvr>
                                      <p:tavLst>
                                        <p:tav tm="0">
                                          <p:val>
                                            <p:strVal val="#ppt_y"/>
                                          </p:val>
                                        </p:tav>
                                        <p:tav tm="100000">
                                          <p:val>
                                            <p:strVal val="#ppt_y"/>
                                          </p:val>
                                        </p:tav>
                                      </p:tavLst>
                                    </p:anim>
                                    <p:anim calcmode="lin" valueType="num">
                                      <p:cBhvr>
                                        <p:cTn id="21" dur="4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5"/>
                                        </p:tgtEl>
                                      </p:cBhvr>
                                    </p:animEffect>
                                  </p:childTnLst>
                                </p:cTn>
                              </p:par>
                            </p:childTnLst>
                          </p:cTn>
                        </p:par>
                        <p:par>
                          <p:cTn id="24" fill="hold">
                            <p:stCondLst>
                              <p:cond delay="1900"/>
                            </p:stCondLst>
                            <p:childTnLst>
                              <p:par>
                                <p:cTn id="25" presetID="16" presetClass="entr" presetSubtype="21"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arn(inVertical)">
                                      <p:cBhvr>
                                        <p:cTn id="27" dur="500"/>
                                        <p:tgtEl>
                                          <p:spTgt spid="50"/>
                                        </p:tgtEl>
                                      </p:cBhvr>
                                    </p:animEffect>
                                  </p:childTnLst>
                                </p:cTn>
                              </p:par>
                            </p:childTnLst>
                          </p:cTn>
                        </p:par>
                        <p:par>
                          <p:cTn id="28" fill="hold">
                            <p:stCondLst>
                              <p:cond delay="2400"/>
                            </p:stCondLst>
                            <p:childTnLst>
                              <p:par>
                                <p:cTn id="29" presetID="42" presetClass="entr" presetSubtype="0"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anim calcmode="lin" valueType="num">
                                      <p:cBhvr>
                                        <p:cTn id="32" dur="500" fill="hold"/>
                                        <p:tgtEl>
                                          <p:spTgt spid="56"/>
                                        </p:tgtEl>
                                        <p:attrNameLst>
                                          <p:attrName>ppt_x</p:attrName>
                                        </p:attrNameLst>
                                      </p:cBhvr>
                                      <p:tavLst>
                                        <p:tav tm="0">
                                          <p:val>
                                            <p:strVal val="#ppt_x"/>
                                          </p:val>
                                        </p:tav>
                                        <p:tav tm="100000">
                                          <p:val>
                                            <p:strVal val="#ppt_x"/>
                                          </p:val>
                                        </p:tav>
                                      </p:tavLst>
                                    </p:anim>
                                    <p:anim calcmode="lin" valueType="num">
                                      <p:cBhvr>
                                        <p:cTn id="33" dur="500" fill="hold"/>
                                        <p:tgtEl>
                                          <p:spTgt spid="56"/>
                                        </p:tgtEl>
                                        <p:attrNameLst>
                                          <p:attrName>ppt_y</p:attrName>
                                        </p:attrNameLst>
                                      </p:cBhvr>
                                      <p:tavLst>
                                        <p:tav tm="0">
                                          <p:val>
                                            <p:strVal val="#ppt_y+.1"/>
                                          </p:val>
                                        </p:tav>
                                        <p:tav tm="100000">
                                          <p:val>
                                            <p:strVal val="#ppt_y"/>
                                          </p:val>
                                        </p:tav>
                                      </p:tavLst>
                                    </p:anim>
                                  </p:childTnLst>
                                </p:cTn>
                              </p:par>
                            </p:childTnLst>
                          </p:cTn>
                        </p:par>
                        <p:par>
                          <p:cTn id="34" fill="hold">
                            <p:stCondLst>
                              <p:cond delay="29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7"/>
                                        </p:tgtEl>
                                        <p:attrNameLst>
                                          <p:attrName>ppt_y</p:attrName>
                                        </p:attrNameLst>
                                      </p:cBhvr>
                                      <p:tavLst>
                                        <p:tav tm="0">
                                          <p:val>
                                            <p:strVal val="#ppt_y"/>
                                          </p:val>
                                        </p:tav>
                                        <p:tav tm="100000">
                                          <p:val>
                                            <p:strVal val="#ppt_y"/>
                                          </p:val>
                                        </p:tav>
                                      </p:tavLst>
                                    </p:anim>
                                    <p:anim calcmode="lin" valueType="num">
                                      <p:cBhvr>
                                        <p:cTn id="3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7"/>
                                        </p:tgtEl>
                                      </p:cBhvr>
                                    </p:animEffect>
                                  </p:childTnLst>
                                </p:cTn>
                              </p:par>
                              <p:par>
                                <p:cTn id="42" presetID="16" presetClass="entr" presetSubtype="21"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barn(inVertical)">
                                      <p:cBhvr>
                                        <p:cTn id="44" dur="250"/>
                                        <p:tgtEl>
                                          <p:spTgt spid="61"/>
                                        </p:tgtEl>
                                      </p:cBhvr>
                                    </p:animEffect>
                                  </p:childTnLst>
                                </p:cTn>
                              </p:par>
                            </p:childTnLst>
                          </p:cTn>
                        </p:par>
                        <p:par>
                          <p:cTn id="45" fill="hold">
                            <p:stCondLst>
                              <p:cond delay="38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65"/>
                                        </p:tgtEl>
                                        <p:attrNameLst>
                                          <p:attrName>ppt_y</p:attrName>
                                        </p:attrNameLst>
                                      </p:cBhvr>
                                      <p:tavLst>
                                        <p:tav tm="0">
                                          <p:val>
                                            <p:strVal val="#ppt_y"/>
                                          </p:val>
                                        </p:tav>
                                        <p:tav tm="100000">
                                          <p:val>
                                            <p:strVal val="#ppt_y"/>
                                          </p:val>
                                        </p:tav>
                                      </p:tavLst>
                                    </p:anim>
                                    <p:anim calcmode="lin" valueType="num">
                                      <p:cBhvr>
                                        <p:cTn id="50"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65"/>
                                        </p:tgtEl>
                                      </p:cBhvr>
                                    </p:animEffect>
                                  </p:childTnLst>
                                </p:cTn>
                              </p:par>
                            </p:childTnLst>
                          </p:cTn>
                        </p:par>
                        <p:par>
                          <p:cTn id="53" fill="hold">
                            <p:stCondLst>
                              <p:cond delay="5050"/>
                            </p:stCondLst>
                            <p:childTnLst>
                              <p:par>
                                <p:cTn id="54" presetID="42" presetClass="entr" presetSubtype="0"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anim calcmode="lin" valueType="num">
                                      <p:cBhvr>
                                        <p:cTn id="57" dur="500" fill="hold"/>
                                        <p:tgtEl>
                                          <p:spTgt spid="47"/>
                                        </p:tgtEl>
                                        <p:attrNameLst>
                                          <p:attrName>ppt_x</p:attrName>
                                        </p:attrNameLst>
                                      </p:cBhvr>
                                      <p:tavLst>
                                        <p:tav tm="0">
                                          <p:val>
                                            <p:strVal val="#ppt_x"/>
                                          </p:val>
                                        </p:tav>
                                        <p:tav tm="100000">
                                          <p:val>
                                            <p:strVal val="#ppt_x"/>
                                          </p:val>
                                        </p:tav>
                                      </p:tavLst>
                                    </p:anim>
                                    <p:anim calcmode="lin" valueType="num">
                                      <p:cBhvr>
                                        <p:cTn id="58" dur="5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8"/>
                                        </p:tgtEl>
                                        <p:attrNameLst>
                                          <p:attrName>ppt_y</p:attrName>
                                        </p:attrNameLst>
                                      </p:cBhvr>
                                      <p:tavLst>
                                        <p:tav tm="0">
                                          <p:val>
                                            <p:strVal val="#ppt_y"/>
                                          </p:val>
                                        </p:tav>
                                        <p:tav tm="100000">
                                          <p:val>
                                            <p:strVal val="#ppt_y"/>
                                          </p:val>
                                        </p:tav>
                                      </p:tavLst>
                                    </p:anim>
                                    <p:anim calcmode="lin" valueType="num">
                                      <p:cBhvr>
                                        <p:cTn id="64"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8"/>
                                        </p:tgtEl>
                                      </p:cBhvr>
                                    </p:animEffect>
                                  </p:childTnLst>
                                </p:cTn>
                              </p:par>
                              <p:par>
                                <p:cTn id="67" presetID="16" presetClass="entr" presetSubtype="21"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250"/>
                                        <p:tgtEl>
                                          <p:spTgt spid="64"/>
                                        </p:tgtEl>
                                      </p:cBhvr>
                                    </p:animEffect>
                                  </p:childTnLst>
                                </p:cTn>
                              </p:par>
                            </p:childTnLst>
                          </p:cTn>
                        </p:par>
                        <p:par>
                          <p:cTn id="70" fill="hold">
                            <p:stCondLst>
                              <p:cond delay="64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66"/>
                                        </p:tgtEl>
                                        <p:attrNameLst>
                                          <p:attrName>style.visibility</p:attrName>
                                        </p:attrNameLst>
                                      </p:cBhvr>
                                      <p:to>
                                        <p:strVal val="visible"/>
                                      </p:to>
                                    </p:set>
                                    <p:anim calcmode="lin" valueType="num">
                                      <p:cBhvr>
                                        <p:cTn id="73"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66"/>
                                        </p:tgtEl>
                                        <p:attrNameLst>
                                          <p:attrName>ppt_y</p:attrName>
                                        </p:attrNameLst>
                                      </p:cBhvr>
                                      <p:tavLst>
                                        <p:tav tm="0">
                                          <p:val>
                                            <p:strVal val="#ppt_y"/>
                                          </p:val>
                                        </p:tav>
                                        <p:tav tm="100000">
                                          <p:val>
                                            <p:strVal val="#ppt_y"/>
                                          </p:val>
                                        </p:tav>
                                      </p:tavLst>
                                    </p:anim>
                                    <p:anim calcmode="lin" valueType="num">
                                      <p:cBhvr>
                                        <p:cTn id="75"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66"/>
                                        </p:tgtEl>
                                      </p:cBhvr>
                                    </p:animEffect>
                                  </p:childTnLst>
                                </p:cTn>
                              </p:par>
                            </p:childTnLst>
                          </p:cTn>
                        </p:par>
                        <p:par>
                          <p:cTn id="78" fill="hold">
                            <p:stCondLst>
                              <p:cond delay="7700"/>
                            </p:stCondLst>
                            <p:childTnLst>
                              <p:par>
                                <p:cTn id="79" presetID="42" presetClass="entr" presetSubtype="0"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anim calcmode="lin" valueType="num">
                                      <p:cBhvr>
                                        <p:cTn id="82" dur="500" fill="hold"/>
                                        <p:tgtEl>
                                          <p:spTgt spid="49"/>
                                        </p:tgtEl>
                                        <p:attrNameLst>
                                          <p:attrName>ppt_x</p:attrName>
                                        </p:attrNameLst>
                                      </p:cBhvr>
                                      <p:tavLst>
                                        <p:tav tm="0">
                                          <p:val>
                                            <p:strVal val="#ppt_x"/>
                                          </p:val>
                                        </p:tav>
                                        <p:tav tm="100000">
                                          <p:val>
                                            <p:strVal val="#ppt_x"/>
                                          </p:val>
                                        </p:tav>
                                      </p:tavLst>
                                    </p:anim>
                                    <p:anim calcmode="lin" valueType="num">
                                      <p:cBhvr>
                                        <p:cTn id="83" dur="500" fill="hold"/>
                                        <p:tgtEl>
                                          <p:spTgt spid="49"/>
                                        </p:tgtEl>
                                        <p:attrNameLst>
                                          <p:attrName>ppt_y</p:attrName>
                                        </p:attrNameLst>
                                      </p:cBhvr>
                                      <p:tavLst>
                                        <p:tav tm="0">
                                          <p:val>
                                            <p:strVal val="#ppt_y+.1"/>
                                          </p:val>
                                        </p:tav>
                                        <p:tav tm="100000">
                                          <p:val>
                                            <p:strVal val="#ppt_y"/>
                                          </p:val>
                                        </p:tav>
                                      </p:tavLst>
                                    </p:anim>
                                  </p:childTnLst>
                                </p:cTn>
                              </p:par>
                            </p:childTnLst>
                          </p:cTn>
                        </p:par>
                        <p:par>
                          <p:cTn id="84" fill="hold">
                            <p:stCondLst>
                              <p:cond delay="82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60"/>
                                        </p:tgtEl>
                                        <p:attrNameLst>
                                          <p:attrName>ppt_y</p:attrName>
                                        </p:attrNameLst>
                                      </p:cBhvr>
                                      <p:tavLst>
                                        <p:tav tm="0">
                                          <p:val>
                                            <p:strVal val="#ppt_y"/>
                                          </p:val>
                                        </p:tav>
                                        <p:tav tm="100000">
                                          <p:val>
                                            <p:strVal val="#ppt_y"/>
                                          </p:val>
                                        </p:tav>
                                      </p:tavLst>
                                    </p:anim>
                                    <p:anim calcmode="lin" valueType="num">
                                      <p:cBhvr>
                                        <p:cTn id="8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60"/>
                                        </p:tgtEl>
                                      </p:cBhvr>
                                    </p:animEffect>
                                  </p:childTnLst>
                                </p:cTn>
                              </p:par>
                              <p:par>
                                <p:cTn id="92" presetID="16" presetClass="entr" presetSubtype="21" fill="hold"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barn(inVertical)">
                                      <p:cBhvr>
                                        <p:cTn id="94" dur="250"/>
                                        <p:tgtEl>
                                          <p:spTgt spid="62"/>
                                        </p:tgtEl>
                                      </p:cBhvr>
                                    </p:animEffect>
                                  </p:childTnLst>
                                </p:cTn>
                              </p:par>
                            </p:childTnLst>
                          </p:cTn>
                        </p:par>
                        <p:par>
                          <p:cTn id="95" fill="hold">
                            <p:stCondLst>
                              <p:cond delay="90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
                                        </p:tgtEl>
                                        <p:attrNameLst>
                                          <p:attrName>ppt_y</p:attrName>
                                        </p:attrNameLst>
                                      </p:cBhvr>
                                      <p:tavLst>
                                        <p:tav tm="0">
                                          <p:val>
                                            <p:strVal val="#ppt_y"/>
                                          </p:val>
                                        </p:tav>
                                        <p:tav tm="100000">
                                          <p:val>
                                            <p:strVal val="#ppt_y"/>
                                          </p:val>
                                        </p:tav>
                                      </p:tavLst>
                                    </p:anim>
                                    <p:anim calcmode="lin" valueType="num">
                                      <p:cBhvr>
                                        <p:cTn id="100"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
                                        </p:tgtEl>
                                      </p:cBhvr>
                                    </p:animEffect>
                                  </p:childTnLst>
                                </p:cTn>
                              </p:par>
                            </p:childTnLst>
                          </p:cTn>
                        </p:par>
                        <p:par>
                          <p:cTn id="103" fill="hold">
                            <p:stCondLst>
                              <p:cond delay="10300"/>
                            </p:stCondLst>
                            <p:childTnLst>
                              <p:par>
                                <p:cTn id="104" presetID="42" presetClass="entr" presetSubtype="0" fill="hold" nodeType="after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anim calcmode="lin" valueType="num">
                                      <p:cBhvr>
                                        <p:cTn id="107" dur="500" fill="hold"/>
                                        <p:tgtEl>
                                          <p:spTgt spid="48"/>
                                        </p:tgtEl>
                                        <p:attrNameLst>
                                          <p:attrName>ppt_x</p:attrName>
                                        </p:attrNameLst>
                                      </p:cBhvr>
                                      <p:tavLst>
                                        <p:tav tm="0">
                                          <p:val>
                                            <p:strVal val="#ppt_x"/>
                                          </p:val>
                                        </p:tav>
                                        <p:tav tm="100000">
                                          <p:val>
                                            <p:strVal val="#ppt_x"/>
                                          </p:val>
                                        </p:tav>
                                      </p:tavLst>
                                    </p:anim>
                                    <p:anim calcmode="lin" valueType="num">
                                      <p:cBhvr>
                                        <p:cTn id="108" dur="500" fill="hold"/>
                                        <p:tgtEl>
                                          <p:spTgt spid="48"/>
                                        </p:tgtEl>
                                        <p:attrNameLst>
                                          <p:attrName>ppt_y</p:attrName>
                                        </p:attrNameLst>
                                      </p:cBhvr>
                                      <p:tavLst>
                                        <p:tav tm="0">
                                          <p:val>
                                            <p:strVal val="#ppt_y+.1"/>
                                          </p:val>
                                        </p:tav>
                                        <p:tav tm="100000">
                                          <p:val>
                                            <p:strVal val="#ppt_y"/>
                                          </p:val>
                                        </p:tav>
                                      </p:tavLst>
                                    </p:anim>
                                  </p:childTnLst>
                                </p:cTn>
                              </p:par>
                            </p:childTnLst>
                          </p:cTn>
                        </p:par>
                        <p:par>
                          <p:cTn id="109" fill="hold">
                            <p:stCondLst>
                              <p:cond delay="1080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59"/>
                                        </p:tgtEl>
                                        <p:attrNameLst>
                                          <p:attrName>ppt_y</p:attrName>
                                        </p:attrNameLst>
                                      </p:cBhvr>
                                      <p:tavLst>
                                        <p:tav tm="0">
                                          <p:val>
                                            <p:strVal val="#ppt_y"/>
                                          </p:val>
                                        </p:tav>
                                        <p:tav tm="100000">
                                          <p:val>
                                            <p:strVal val="#ppt_y"/>
                                          </p:val>
                                        </p:tav>
                                      </p:tavLst>
                                    </p:anim>
                                    <p:anim calcmode="lin" valueType="num">
                                      <p:cBhvr>
                                        <p:cTn id="114"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59"/>
                                        </p:tgtEl>
                                      </p:cBhvr>
                                    </p:animEffect>
                                  </p:childTnLst>
                                </p:cTn>
                              </p:par>
                              <p:par>
                                <p:cTn id="117" presetID="16" presetClass="entr" presetSubtype="21" fill="hold" nodeType="withEffect">
                                  <p:stCondLst>
                                    <p:cond delay="0"/>
                                  </p:stCondLst>
                                  <p:childTnLst>
                                    <p:set>
                                      <p:cBhvr>
                                        <p:cTn id="118" dur="1" fill="hold">
                                          <p:stCondLst>
                                            <p:cond delay="0"/>
                                          </p:stCondLst>
                                        </p:cTn>
                                        <p:tgtEl>
                                          <p:spTgt spid="63"/>
                                        </p:tgtEl>
                                        <p:attrNameLst>
                                          <p:attrName>style.visibility</p:attrName>
                                        </p:attrNameLst>
                                      </p:cBhvr>
                                      <p:to>
                                        <p:strVal val="visible"/>
                                      </p:to>
                                    </p:set>
                                    <p:animEffect transition="in" filter="barn(inVertical)">
                                      <p:cBhvr>
                                        <p:cTn id="119" dur="250"/>
                                        <p:tgtEl>
                                          <p:spTgt spid="63"/>
                                        </p:tgtEl>
                                      </p:cBhvr>
                                    </p:animEffect>
                                  </p:childTnLst>
                                </p:cTn>
                              </p:par>
                            </p:childTnLst>
                          </p:cTn>
                        </p:par>
                        <p:par>
                          <p:cTn id="120" fill="hold">
                            <p:stCondLst>
                              <p:cond delay="1160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67"/>
                                        </p:tgtEl>
                                        <p:attrNameLst>
                                          <p:attrName>ppt_y</p:attrName>
                                        </p:attrNameLst>
                                      </p:cBhvr>
                                      <p:tavLst>
                                        <p:tav tm="0">
                                          <p:val>
                                            <p:strVal val="#ppt_y"/>
                                          </p:val>
                                        </p:tav>
                                        <p:tav tm="100000">
                                          <p:val>
                                            <p:strVal val="#ppt_y"/>
                                          </p:val>
                                        </p:tav>
                                      </p:tavLst>
                                    </p:anim>
                                    <p:anim calcmode="lin" valueType="num">
                                      <p:cBhvr>
                                        <p:cTn id="12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7" grpId="0"/>
      <p:bldP spid="58" grpId="0"/>
      <p:bldP spid="59" grpId="0"/>
      <p:bldP spid="60" grpId="0"/>
      <p:bldP spid="65" grpId="0"/>
      <p:bldP spid="66" grpId="0"/>
      <p:bldP spid="67" grpId="0"/>
      <p:bldP spid="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市场开拓计划</a:t>
            </a:r>
          </a:p>
        </p:txBody>
      </p:sp>
      <p:sp>
        <p:nvSpPr>
          <p:cNvPr id="27" name="TextBox 26"/>
          <p:cNvSpPr txBox="1"/>
          <p:nvPr/>
        </p:nvSpPr>
        <p:spPr>
          <a:xfrm>
            <a:off x="3970850"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Market development plan</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圆角矩形 18"/>
          <p:cNvSpPr/>
          <p:nvPr/>
        </p:nvSpPr>
        <p:spPr bwMode="auto">
          <a:xfrm>
            <a:off x="2215143" y="3772265"/>
            <a:ext cx="1564773" cy="1523770"/>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23" name="圆角矩形 22"/>
          <p:cNvSpPr/>
          <p:nvPr/>
        </p:nvSpPr>
        <p:spPr bwMode="auto">
          <a:xfrm>
            <a:off x="4200098" y="2106863"/>
            <a:ext cx="1548726" cy="1548726"/>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25" name="圆角矩形 24"/>
          <p:cNvSpPr/>
          <p:nvPr/>
        </p:nvSpPr>
        <p:spPr bwMode="auto">
          <a:xfrm>
            <a:off x="6264834" y="3310737"/>
            <a:ext cx="1597967" cy="1597967"/>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41" name="圆角矩形 40"/>
          <p:cNvSpPr/>
          <p:nvPr/>
        </p:nvSpPr>
        <p:spPr bwMode="auto">
          <a:xfrm>
            <a:off x="8280287" y="2498303"/>
            <a:ext cx="1535512" cy="1535512"/>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42" name="圆角矩形 41"/>
          <p:cNvSpPr/>
          <p:nvPr/>
        </p:nvSpPr>
        <p:spPr bwMode="auto">
          <a:xfrm>
            <a:off x="9439375" y="3635155"/>
            <a:ext cx="603792" cy="603792"/>
          </a:xfrm>
          <a:prstGeom prst="roundRect">
            <a:avLst>
              <a:gd name="adj" fmla="val 6712"/>
            </a:avLst>
          </a:prstGeom>
          <a:gradFill flip="none" rotWithShape="1">
            <a:gsLst>
              <a:gs pos="0">
                <a:schemeClr val="tx1">
                  <a:lumMod val="50000"/>
                  <a:lumOff val="50000"/>
                </a:schemeClr>
              </a:gs>
              <a:gs pos="100000">
                <a:schemeClr val="bg1">
                  <a:lumMod val="65000"/>
                </a:schemeClr>
              </a:gs>
            </a:gsLst>
            <a:lin ang="8100000" scaled="1"/>
            <a:tileRect/>
          </a:gradFill>
          <a:ln w="9525" cap="flat" cmpd="sng" algn="ctr">
            <a:gradFill flip="none" rotWithShape="1">
              <a:gsLst>
                <a:gs pos="0">
                  <a:schemeClr val="tx1">
                    <a:lumMod val="65000"/>
                    <a:lumOff val="35000"/>
                  </a:schemeClr>
                </a:gs>
                <a:gs pos="50000">
                  <a:schemeClr val="bg1">
                    <a:lumMod val="75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51" name="文本框 27"/>
          <p:cNvSpPr txBox="1"/>
          <p:nvPr/>
        </p:nvSpPr>
        <p:spPr>
          <a:xfrm>
            <a:off x="2509712" y="4033815"/>
            <a:ext cx="902602" cy="953886"/>
          </a:xfrm>
          <a:prstGeom prst="rect">
            <a:avLst/>
          </a:prstGeom>
          <a:noFill/>
        </p:spPr>
        <p:txBody>
          <a:bodyPr wrap="none" rtlCol="0">
            <a:spAutoFit/>
          </a:bodyPr>
          <a:lstStyle/>
          <a:p>
            <a:r>
              <a:rPr lang="zh-CN" altLang="en-US" sz="2799" b="1" dirty="0">
                <a:solidFill>
                  <a:schemeClr val="bg1"/>
                </a:solidFill>
                <a:latin typeface="微软雅黑" pitchFamily="34" charset="-122"/>
                <a:ea typeface="微软雅黑" pitchFamily="34" charset="-122"/>
              </a:rPr>
              <a:t>本地</a:t>
            </a:r>
            <a:endParaRPr lang="en-US" altLang="zh-CN" sz="2799" b="1" dirty="0">
              <a:solidFill>
                <a:schemeClr val="bg1"/>
              </a:solidFill>
              <a:latin typeface="微软雅黑" pitchFamily="34" charset="-122"/>
              <a:ea typeface="微软雅黑" pitchFamily="34" charset="-122"/>
            </a:endParaRPr>
          </a:p>
          <a:p>
            <a:r>
              <a:rPr lang="zh-CN" altLang="en-US" sz="2799" b="1" dirty="0">
                <a:solidFill>
                  <a:schemeClr val="bg1"/>
                </a:solidFill>
                <a:latin typeface="微软雅黑" pitchFamily="34" charset="-122"/>
                <a:ea typeface="微软雅黑" pitchFamily="34" charset="-122"/>
              </a:rPr>
              <a:t>市场</a:t>
            </a:r>
          </a:p>
        </p:txBody>
      </p:sp>
      <p:sp>
        <p:nvSpPr>
          <p:cNvPr id="56" name="圆角矩形 55"/>
          <p:cNvSpPr/>
          <p:nvPr/>
        </p:nvSpPr>
        <p:spPr bwMode="auto">
          <a:xfrm>
            <a:off x="3897125" y="3312750"/>
            <a:ext cx="460150" cy="548764"/>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58" name="圆角矩形 57"/>
          <p:cNvSpPr/>
          <p:nvPr/>
        </p:nvSpPr>
        <p:spPr bwMode="auto">
          <a:xfrm>
            <a:off x="1446170" y="4891617"/>
            <a:ext cx="714215" cy="714215"/>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1" name="圆角矩形 60"/>
          <p:cNvSpPr/>
          <p:nvPr/>
        </p:nvSpPr>
        <p:spPr bwMode="auto">
          <a:xfrm>
            <a:off x="1874699" y="4605932"/>
            <a:ext cx="499950" cy="49995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2" name="圆角矩形 61"/>
          <p:cNvSpPr/>
          <p:nvPr/>
        </p:nvSpPr>
        <p:spPr bwMode="auto">
          <a:xfrm>
            <a:off x="7592251" y="4646539"/>
            <a:ext cx="357107" cy="35710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3" name="圆角矩形 62"/>
          <p:cNvSpPr/>
          <p:nvPr/>
        </p:nvSpPr>
        <p:spPr bwMode="auto">
          <a:xfrm>
            <a:off x="5648256" y="2848511"/>
            <a:ext cx="428529" cy="428529"/>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4" name="圆角矩形 63"/>
          <p:cNvSpPr/>
          <p:nvPr/>
        </p:nvSpPr>
        <p:spPr bwMode="auto">
          <a:xfrm>
            <a:off x="9919426" y="3312751"/>
            <a:ext cx="768943" cy="62430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5" name="圆角矩形 64"/>
          <p:cNvSpPr/>
          <p:nvPr/>
        </p:nvSpPr>
        <p:spPr bwMode="auto">
          <a:xfrm>
            <a:off x="5933942" y="3134197"/>
            <a:ext cx="357107" cy="357107"/>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182" tIns="39591" rIns="79182" bIns="39591" numCol="1" rtlCol="0" anchor="ctr" anchorCtr="0" compatLnSpc="1">
            <a:prstTxWarp prst="textNoShape">
              <a:avLst/>
            </a:prstTxWarp>
            <a:noAutofit/>
          </a:bodyPr>
          <a:lstStyle/>
          <a:p>
            <a:pPr algn="ctr" defTabSz="801528" fontAlgn="base">
              <a:spcBef>
                <a:spcPct val="0"/>
              </a:spcBef>
              <a:spcAft>
                <a:spcPct val="0"/>
              </a:spcAft>
            </a:pPr>
            <a:endParaRPr lang="zh-CN" altLang="en-US" sz="2400" b="1" dirty="0">
              <a:solidFill>
                <a:schemeClr val="bg1"/>
              </a:solidFill>
              <a:latin typeface="+mj-ea"/>
              <a:ea typeface="+mj-ea"/>
            </a:endParaRPr>
          </a:p>
        </p:txBody>
      </p:sp>
      <p:sp>
        <p:nvSpPr>
          <p:cNvPr id="69" name="TextBox 68"/>
          <p:cNvSpPr txBox="1"/>
          <p:nvPr/>
        </p:nvSpPr>
        <p:spPr>
          <a:xfrm>
            <a:off x="1878821" y="2048477"/>
            <a:ext cx="2018304" cy="244625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latin typeface="微软雅黑" pitchFamily="34" charset="-122"/>
                <a:ea typeface="微软雅黑" pitchFamily="34" charset="-122"/>
              </a:rPr>
              <a:t>公司</a:t>
            </a:r>
            <a:r>
              <a:rPr lang="zh-CN" altLang="zh-CN"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dirty="0">
              <a:solidFill>
                <a:schemeClr val="tx1">
                  <a:lumMod val="50000"/>
                  <a:lumOff val="50000"/>
                </a:schemeClr>
              </a:solidFill>
              <a:latin typeface="微软雅黑" pitchFamily="34" charset="-122"/>
              <a:ea typeface="微软雅黑" pitchFamily="34" charset="-122"/>
            </a:endParaRPr>
          </a:p>
          <a:p>
            <a:endParaRPr lang="zh-CN" altLang="en-US"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4077527" y="3997318"/>
            <a:ext cx="2018304" cy="244625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latin typeface="微软雅黑" pitchFamily="34" charset="-122"/>
                <a:ea typeface="微软雅黑" pitchFamily="34" charset="-122"/>
              </a:rPr>
              <a:t>公司</a:t>
            </a:r>
            <a:r>
              <a:rPr lang="zh-CN" altLang="zh-CN"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dirty="0">
              <a:solidFill>
                <a:schemeClr val="tx1">
                  <a:lumMod val="50000"/>
                  <a:lumOff val="50000"/>
                </a:schemeClr>
              </a:solidFill>
              <a:latin typeface="微软雅黑" pitchFamily="34" charset="-122"/>
              <a:ea typeface="微软雅黑" pitchFamily="34" charset="-122"/>
            </a:endParaRPr>
          </a:p>
          <a:p>
            <a:endParaRPr lang="zh-CN" altLang="en-US"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6178383" y="1638881"/>
            <a:ext cx="2018304" cy="244625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latin typeface="微软雅黑" pitchFamily="34" charset="-122"/>
                <a:ea typeface="微软雅黑" pitchFamily="34" charset="-122"/>
              </a:rPr>
              <a:t>公司</a:t>
            </a:r>
            <a:r>
              <a:rPr lang="zh-CN" altLang="zh-CN"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dirty="0">
              <a:solidFill>
                <a:schemeClr val="tx1">
                  <a:lumMod val="50000"/>
                  <a:lumOff val="50000"/>
                </a:schemeClr>
              </a:solidFill>
              <a:latin typeface="微软雅黑" pitchFamily="34" charset="-122"/>
              <a:ea typeface="微软雅黑" pitchFamily="34" charset="-122"/>
            </a:endParaRPr>
          </a:p>
          <a:p>
            <a:endParaRPr lang="zh-CN" altLang="en-US"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8304639" y="4493583"/>
            <a:ext cx="2018304" cy="2446258"/>
          </a:xfrm>
          <a:prstGeom prst="rect">
            <a:avLst/>
          </a:prstGeom>
          <a:noFill/>
        </p:spPr>
        <p:txBody>
          <a:bodyPr wrap="square" rtlCol="0">
            <a:spAutoFit/>
          </a:bodyPr>
          <a:lstStyle/>
          <a:p>
            <a:pPr>
              <a:lnSpc>
                <a:spcPct val="150000"/>
              </a:lnSpc>
            </a:pPr>
            <a:r>
              <a:rPr lang="zh-CN" altLang="en-US" dirty="0">
                <a:solidFill>
                  <a:schemeClr val="tx1">
                    <a:lumMod val="50000"/>
                    <a:lumOff val="50000"/>
                  </a:schemeClr>
                </a:solidFill>
                <a:latin typeface="微软雅黑" pitchFamily="34" charset="-122"/>
                <a:ea typeface="微软雅黑" pitchFamily="34" charset="-122"/>
              </a:rPr>
              <a:t>公司</a:t>
            </a:r>
            <a:r>
              <a:rPr lang="zh-CN" altLang="zh-CN" dirty="0">
                <a:solidFill>
                  <a:schemeClr val="tx1">
                    <a:lumMod val="50000"/>
                    <a:lumOff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dirty="0">
              <a:solidFill>
                <a:schemeClr val="tx1">
                  <a:lumMod val="50000"/>
                  <a:lumOff val="50000"/>
                </a:schemeClr>
              </a:solidFill>
              <a:latin typeface="微软雅黑" pitchFamily="34" charset="-122"/>
              <a:ea typeface="微软雅黑" pitchFamily="34" charset="-122"/>
            </a:endParaRPr>
          </a:p>
          <a:p>
            <a:endParaRPr lang="zh-CN" altLang="en-US" dirty="0">
              <a:solidFill>
                <a:schemeClr val="tx1">
                  <a:lumMod val="50000"/>
                  <a:lumOff val="50000"/>
                </a:schemeClr>
              </a:solidFill>
              <a:latin typeface="微软雅黑" pitchFamily="34" charset="-122"/>
              <a:ea typeface="微软雅黑" pitchFamily="34" charset="-122"/>
            </a:endParaRPr>
          </a:p>
        </p:txBody>
      </p:sp>
      <p:sp>
        <p:nvSpPr>
          <p:cNvPr id="74" name="文本框 27"/>
          <p:cNvSpPr txBox="1"/>
          <p:nvPr/>
        </p:nvSpPr>
        <p:spPr>
          <a:xfrm>
            <a:off x="4523159" y="2438916"/>
            <a:ext cx="902602" cy="953886"/>
          </a:xfrm>
          <a:prstGeom prst="rect">
            <a:avLst/>
          </a:prstGeom>
          <a:noFill/>
        </p:spPr>
        <p:txBody>
          <a:bodyPr wrap="none" rtlCol="0">
            <a:spAutoFit/>
          </a:bodyPr>
          <a:lstStyle/>
          <a:p>
            <a:r>
              <a:rPr lang="zh-CN" altLang="en-US" sz="2799" b="1" dirty="0">
                <a:solidFill>
                  <a:schemeClr val="bg1"/>
                </a:solidFill>
                <a:latin typeface="微软雅黑" pitchFamily="34" charset="-122"/>
                <a:ea typeface="微软雅黑" pitchFamily="34" charset="-122"/>
              </a:rPr>
              <a:t>周边</a:t>
            </a:r>
            <a:endParaRPr lang="en-US" altLang="zh-CN" sz="2799" b="1" dirty="0">
              <a:solidFill>
                <a:schemeClr val="bg1"/>
              </a:solidFill>
              <a:latin typeface="微软雅黑" pitchFamily="34" charset="-122"/>
              <a:ea typeface="微软雅黑" pitchFamily="34" charset="-122"/>
            </a:endParaRPr>
          </a:p>
          <a:p>
            <a:r>
              <a:rPr lang="zh-CN" altLang="en-US" sz="2799" b="1" dirty="0">
                <a:solidFill>
                  <a:schemeClr val="bg1"/>
                </a:solidFill>
                <a:latin typeface="微软雅黑" pitchFamily="34" charset="-122"/>
                <a:ea typeface="微软雅黑" pitchFamily="34" charset="-122"/>
              </a:rPr>
              <a:t>市场</a:t>
            </a:r>
          </a:p>
        </p:txBody>
      </p:sp>
      <p:sp>
        <p:nvSpPr>
          <p:cNvPr id="75" name="文本框 27"/>
          <p:cNvSpPr txBox="1"/>
          <p:nvPr/>
        </p:nvSpPr>
        <p:spPr>
          <a:xfrm>
            <a:off x="6612515" y="3636236"/>
            <a:ext cx="902602" cy="953886"/>
          </a:xfrm>
          <a:prstGeom prst="rect">
            <a:avLst/>
          </a:prstGeom>
          <a:noFill/>
        </p:spPr>
        <p:txBody>
          <a:bodyPr wrap="none" rtlCol="0">
            <a:spAutoFit/>
          </a:bodyPr>
          <a:lstStyle/>
          <a:p>
            <a:r>
              <a:rPr lang="zh-CN" altLang="en-US" sz="2799" b="1" dirty="0">
                <a:solidFill>
                  <a:schemeClr val="bg1"/>
                </a:solidFill>
                <a:latin typeface="微软雅黑" pitchFamily="34" charset="-122"/>
                <a:ea typeface="微软雅黑" pitchFamily="34" charset="-122"/>
              </a:rPr>
              <a:t>细分</a:t>
            </a:r>
            <a:endParaRPr lang="en-US" altLang="zh-CN" sz="2799" b="1" dirty="0">
              <a:solidFill>
                <a:schemeClr val="bg1"/>
              </a:solidFill>
              <a:latin typeface="微软雅黑" pitchFamily="34" charset="-122"/>
              <a:ea typeface="微软雅黑" pitchFamily="34" charset="-122"/>
            </a:endParaRPr>
          </a:p>
          <a:p>
            <a:r>
              <a:rPr lang="zh-CN" altLang="en-US" sz="2799" b="1" dirty="0">
                <a:solidFill>
                  <a:schemeClr val="bg1"/>
                </a:solidFill>
                <a:latin typeface="微软雅黑" pitchFamily="34" charset="-122"/>
                <a:ea typeface="微软雅黑" pitchFamily="34" charset="-122"/>
              </a:rPr>
              <a:t>市场</a:t>
            </a:r>
          </a:p>
        </p:txBody>
      </p:sp>
      <p:sp>
        <p:nvSpPr>
          <p:cNvPr id="76" name="文本框 27"/>
          <p:cNvSpPr txBox="1"/>
          <p:nvPr/>
        </p:nvSpPr>
        <p:spPr>
          <a:xfrm>
            <a:off x="8596741" y="2800097"/>
            <a:ext cx="902602" cy="953886"/>
          </a:xfrm>
          <a:prstGeom prst="rect">
            <a:avLst/>
          </a:prstGeom>
          <a:noFill/>
        </p:spPr>
        <p:txBody>
          <a:bodyPr wrap="none" rtlCol="0">
            <a:spAutoFit/>
          </a:bodyPr>
          <a:lstStyle/>
          <a:p>
            <a:r>
              <a:rPr lang="zh-CN" altLang="en-US" sz="2799" b="1" dirty="0">
                <a:solidFill>
                  <a:schemeClr val="bg1"/>
                </a:solidFill>
                <a:latin typeface="微软雅黑" pitchFamily="34" charset="-122"/>
                <a:ea typeface="微软雅黑" pitchFamily="34" charset="-122"/>
              </a:rPr>
              <a:t>高端</a:t>
            </a:r>
            <a:endParaRPr lang="en-US" altLang="zh-CN" sz="2799" b="1" dirty="0">
              <a:solidFill>
                <a:schemeClr val="bg1"/>
              </a:solidFill>
              <a:latin typeface="微软雅黑" pitchFamily="34" charset="-122"/>
              <a:ea typeface="微软雅黑" pitchFamily="34" charset="-122"/>
            </a:endParaRPr>
          </a:p>
          <a:p>
            <a:r>
              <a:rPr lang="zh-CN" altLang="en-US" sz="2799" b="1" dirty="0">
                <a:solidFill>
                  <a:schemeClr val="bg1"/>
                </a:solidFill>
                <a:latin typeface="微软雅黑" pitchFamily="34" charset="-122"/>
                <a:ea typeface="微软雅黑" pitchFamily="34" charset="-122"/>
              </a:rPr>
              <a:t>市场</a:t>
            </a:r>
          </a:p>
        </p:txBody>
      </p:sp>
    </p:spTree>
    <p:extLst>
      <p:ext uri="{BB962C8B-B14F-4D97-AF65-F5344CB8AC3E}">
        <p14:creationId xmlns:p14="http://schemas.microsoft.com/office/powerpoint/2010/main" val="3529949251"/>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10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967"/>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400" fill="hold"/>
                                        <p:tgtEl>
                                          <p:spTgt spid="19"/>
                                        </p:tgtEl>
                                        <p:attrNameLst>
                                          <p:attrName>ppt_w</p:attrName>
                                        </p:attrNameLst>
                                      </p:cBhvr>
                                      <p:tavLst>
                                        <p:tav tm="0">
                                          <p:val>
                                            <p:fltVal val="0"/>
                                          </p:val>
                                        </p:tav>
                                        <p:tav tm="100000">
                                          <p:val>
                                            <p:strVal val="#ppt_w"/>
                                          </p:val>
                                        </p:tav>
                                      </p:tavLst>
                                    </p:anim>
                                    <p:anim calcmode="lin" valueType="num">
                                      <p:cBhvr>
                                        <p:cTn id="28" dur="400" fill="hold"/>
                                        <p:tgtEl>
                                          <p:spTgt spid="19"/>
                                        </p:tgtEl>
                                        <p:attrNameLst>
                                          <p:attrName>ppt_h</p:attrName>
                                        </p:attrNameLst>
                                      </p:cBhvr>
                                      <p:tavLst>
                                        <p:tav tm="0">
                                          <p:val>
                                            <p:fltVal val="0"/>
                                          </p:val>
                                        </p:tav>
                                        <p:tav tm="100000">
                                          <p:val>
                                            <p:strVal val="#ppt_h"/>
                                          </p:val>
                                        </p:tav>
                                      </p:tavLst>
                                    </p:anim>
                                    <p:animEffect transition="in" filter="fade">
                                      <p:cBhvr>
                                        <p:cTn id="29" dur="400"/>
                                        <p:tgtEl>
                                          <p:spTgt spid="19"/>
                                        </p:tgtEl>
                                      </p:cBhvr>
                                    </p:animEffect>
                                  </p:childTnLst>
                                </p:cTn>
                              </p:par>
                            </p:childTnLst>
                          </p:cTn>
                        </p:par>
                        <p:par>
                          <p:cTn id="30" fill="hold">
                            <p:stCondLst>
                              <p:cond delay="2367"/>
                            </p:stCondLst>
                            <p:childTnLst>
                              <p:par>
                                <p:cTn id="31" presetID="53" presetClass="entr" presetSubtype="16" fill="hold" grpId="0" nodeType="afterEffect">
                                  <p:stCondLst>
                                    <p:cond delay="0"/>
                                  </p:stCondLst>
                                  <p:iterate type="lt">
                                    <p:tmPct val="0"/>
                                  </p:iterate>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Effect transition="in" filter="fade">
                                      <p:cBhvr>
                                        <p:cTn id="35" dur="500"/>
                                        <p:tgtEl>
                                          <p:spTgt spid="51"/>
                                        </p:tgtEl>
                                      </p:cBhvr>
                                    </p:animEffect>
                                  </p:childTnLst>
                                </p:cTn>
                              </p:par>
                            </p:childTnLst>
                          </p:cTn>
                        </p:par>
                        <p:par>
                          <p:cTn id="36" fill="hold">
                            <p:stCondLst>
                              <p:cond delay="2867"/>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51"/>
                                        </p:tgtEl>
                                      </p:cBhvr>
                                    </p:animEffect>
                                    <p:animScale>
                                      <p:cBhvr>
                                        <p:cTn id="39" dur="250" autoRev="1" fill="hold"/>
                                        <p:tgtEl>
                                          <p:spTgt spid="51"/>
                                        </p:tgtEl>
                                      </p:cBhvr>
                                      <p:by x="105000" y="105000"/>
                                    </p:animScale>
                                  </p:childTnLst>
                                </p:cTn>
                              </p:par>
                            </p:childTnLst>
                          </p:cTn>
                        </p:par>
                        <p:par>
                          <p:cTn id="40" fill="hold">
                            <p:stCondLst>
                              <p:cond delay="3367"/>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400" fill="hold"/>
                                        <p:tgtEl>
                                          <p:spTgt spid="58"/>
                                        </p:tgtEl>
                                        <p:attrNameLst>
                                          <p:attrName>ppt_w</p:attrName>
                                        </p:attrNameLst>
                                      </p:cBhvr>
                                      <p:tavLst>
                                        <p:tav tm="0">
                                          <p:val>
                                            <p:fltVal val="0"/>
                                          </p:val>
                                        </p:tav>
                                        <p:tav tm="100000">
                                          <p:val>
                                            <p:strVal val="#ppt_w"/>
                                          </p:val>
                                        </p:tav>
                                      </p:tavLst>
                                    </p:anim>
                                    <p:anim calcmode="lin" valueType="num">
                                      <p:cBhvr>
                                        <p:cTn id="44" dur="400" fill="hold"/>
                                        <p:tgtEl>
                                          <p:spTgt spid="58"/>
                                        </p:tgtEl>
                                        <p:attrNameLst>
                                          <p:attrName>ppt_h</p:attrName>
                                        </p:attrNameLst>
                                      </p:cBhvr>
                                      <p:tavLst>
                                        <p:tav tm="0">
                                          <p:val>
                                            <p:fltVal val="0"/>
                                          </p:val>
                                        </p:tav>
                                        <p:tav tm="100000">
                                          <p:val>
                                            <p:strVal val="#ppt_h"/>
                                          </p:val>
                                        </p:tav>
                                      </p:tavLst>
                                    </p:anim>
                                    <p:animEffect transition="in" filter="fade">
                                      <p:cBhvr>
                                        <p:cTn id="45" dur="400"/>
                                        <p:tgtEl>
                                          <p:spTgt spid="5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250" fill="hold"/>
                                        <p:tgtEl>
                                          <p:spTgt spid="61"/>
                                        </p:tgtEl>
                                        <p:attrNameLst>
                                          <p:attrName>ppt_w</p:attrName>
                                        </p:attrNameLst>
                                      </p:cBhvr>
                                      <p:tavLst>
                                        <p:tav tm="0">
                                          <p:val>
                                            <p:fltVal val="0"/>
                                          </p:val>
                                        </p:tav>
                                        <p:tav tm="100000">
                                          <p:val>
                                            <p:strVal val="#ppt_w"/>
                                          </p:val>
                                        </p:tav>
                                      </p:tavLst>
                                    </p:anim>
                                    <p:anim calcmode="lin" valueType="num">
                                      <p:cBhvr>
                                        <p:cTn id="49" dur="250" fill="hold"/>
                                        <p:tgtEl>
                                          <p:spTgt spid="61"/>
                                        </p:tgtEl>
                                        <p:attrNameLst>
                                          <p:attrName>ppt_h</p:attrName>
                                        </p:attrNameLst>
                                      </p:cBhvr>
                                      <p:tavLst>
                                        <p:tav tm="0">
                                          <p:val>
                                            <p:fltVal val="0"/>
                                          </p:val>
                                        </p:tav>
                                        <p:tav tm="100000">
                                          <p:val>
                                            <p:strVal val="#ppt_h"/>
                                          </p:val>
                                        </p:tav>
                                      </p:tavLst>
                                    </p:anim>
                                    <p:animEffect transition="in" filter="fade">
                                      <p:cBhvr>
                                        <p:cTn id="50" dur="250"/>
                                        <p:tgtEl>
                                          <p:spTgt spid="61"/>
                                        </p:tgtEl>
                                      </p:cBhvr>
                                    </p:animEffect>
                                  </p:childTnLst>
                                </p:cTn>
                              </p:par>
                              <p:par>
                                <p:cTn id="51" presetID="41" presetClass="entr" presetSubtype="0" fill="hold" grpId="0" nodeType="withEffect">
                                  <p:stCondLst>
                                    <p:cond delay="0"/>
                                  </p:stCondLst>
                                  <p:iterate type="lt">
                                    <p:tmPct val="2811"/>
                                  </p:iterate>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9"/>
                                        </p:tgtEl>
                                        <p:attrNameLst>
                                          <p:attrName>ppt_y</p:attrName>
                                        </p:attrNameLst>
                                      </p:cBhvr>
                                      <p:tavLst>
                                        <p:tav tm="0">
                                          <p:val>
                                            <p:strVal val="#ppt_y"/>
                                          </p:val>
                                        </p:tav>
                                        <p:tav tm="100000">
                                          <p:val>
                                            <p:strVal val="#ppt_y"/>
                                          </p:val>
                                        </p:tav>
                                      </p:tavLst>
                                    </p:anim>
                                    <p:anim calcmode="lin" valueType="num">
                                      <p:cBhvr>
                                        <p:cTn id="55"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9"/>
                                        </p:tgtEl>
                                      </p:cBhvr>
                                    </p:animEffect>
                                  </p:childTnLst>
                                </p:cTn>
                              </p:par>
                            </p:childTnLst>
                          </p:cTn>
                        </p:par>
                        <p:par>
                          <p:cTn id="58" fill="hold">
                            <p:stCondLst>
                              <p:cond delay="4387"/>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400" fill="hold"/>
                                        <p:tgtEl>
                                          <p:spTgt spid="23"/>
                                        </p:tgtEl>
                                        <p:attrNameLst>
                                          <p:attrName>ppt_w</p:attrName>
                                        </p:attrNameLst>
                                      </p:cBhvr>
                                      <p:tavLst>
                                        <p:tav tm="0">
                                          <p:val>
                                            <p:fltVal val="0"/>
                                          </p:val>
                                        </p:tav>
                                        <p:tav tm="100000">
                                          <p:val>
                                            <p:strVal val="#ppt_w"/>
                                          </p:val>
                                        </p:tav>
                                      </p:tavLst>
                                    </p:anim>
                                    <p:anim calcmode="lin" valueType="num">
                                      <p:cBhvr>
                                        <p:cTn id="62" dur="400" fill="hold"/>
                                        <p:tgtEl>
                                          <p:spTgt spid="23"/>
                                        </p:tgtEl>
                                        <p:attrNameLst>
                                          <p:attrName>ppt_h</p:attrName>
                                        </p:attrNameLst>
                                      </p:cBhvr>
                                      <p:tavLst>
                                        <p:tav tm="0">
                                          <p:val>
                                            <p:fltVal val="0"/>
                                          </p:val>
                                        </p:tav>
                                        <p:tav tm="100000">
                                          <p:val>
                                            <p:strVal val="#ppt_h"/>
                                          </p:val>
                                        </p:tav>
                                      </p:tavLst>
                                    </p:anim>
                                    <p:animEffect transition="in" filter="fade">
                                      <p:cBhvr>
                                        <p:cTn id="63" dur="400"/>
                                        <p:tgtEl>
                                          <p:spTgt spid="23"/>
                                        </p:tgtEl>
                                      </p:cBhvr>
                                    </p:animEffect>
                                  </p:childTnLst>
                                </p:cTn>
                              </p:par>
                            </p:childTnLst>
                          </p:cTn>
                        </p:par>
                        <p:par>
                          <p:cTn id="64" fill="hold">
                            <p:stCondLst>
                              <p:cond delay="4787"/>
                            </p:stCondLst>
                            <p:childTnLst>
                              <p:par>
                                <p:cTn id="65" presetID="53" presetClass="entr" presetSubtype="16" fill="hold" grpId="0" nodeType="afterEffect">
                                  <p:stCondLst>
                                    <p:cond delay="0"/>
                                  </p:stCondLst>
                                  <p:iterate type="lt">
                                    <p:tmPct val="0"/>
                                  </p:iterate>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5287"/>
                            </p:stCondLst>
                            <p:childTnLst>
                              <p:par>
                                <p:cTn id="71" presetID="26" presetClass="emph" presetSubtype="0" fill="hold" grpId="1" nodeType="afterEffect">
                                  <p:stCondLst>
                                    <p:cond delay="0"/>
                                  </p:stCondLst>
                                  <p:iterate type="lt">
                                    <p:tmPct val="0"/>
                                  </p:iterate>
                                  <p:childTnLst>
                                    <p:animEffect transition="out" filter="fade">
                                      <p:cBhvr>
                                        <p:cTn id="72" dur="500" tmFilter="0, 0; .2, .5; .8, .5; 1, 0"/>
                                        <p:tgtEl>
                                          <p:spTgt spid="74"/>
                                        </p:tgtEl>
                                      </p:cBhvr>
                                    </p:animEffect>
                                    <p:animScale>
                                      <p:cBhvr>
                                        <p:cTn id="73" dur="250" autoRev="1" fill="hold"/>
                                        <p:tgtEl>
                                          <p:spTgt spid="74"/>
                                        </p:tgtEl>
                                      </p:cBhvr>
                                      <p:by x="105000" y="105000"/>
                                    </p:animScale>
                                  </p:childTnLst>
                                </p:cTn>
                              </p:par>
                            </p:childTnLst>
                          </p:cTn>
                        </p:par>
                        <p:par>
                          <p:cTn id="74" fill="hold">
                            <p:stCondLst>
                              <p:cond delay="5787"/>
                            </p:stCondLst>
                            <p:childTnLst>
                              <p:par>
                                <p:cTn id="75" presetID="53" presetClass="entr" presetSubtype="16"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p:cTn id="77" dur="400" fill="hold"/>
                                        <p:tgtEl>
                                          <p:spTgt spid="56"/>
                                        </p:tgtEl>
                                        <p:attrNameLst>
                                          <p:attrName>ppt_w</p:attrName>
                                        </p:attrNameLst>
                                      </p:cBhvr>
                                      <p:tavLst>
                                        <p:tav tm="0">
                                          <p:val>
                                            <p:fltVal val="0"/>
                                          </p:val>
                                        </p:tav>
                                        <p:tav tm="100000">
                                          <p:val>
                                            <p:strVal val="#ppt_w"/>
                                          </p:val>
                                        </p:tav>
                                      </p:tavLst>
                                    </p:anim>
                                    <p:anim calcmode="lin" valueType="num">
                                      <p:cBhvr>
                                        <p:cTn id="78" dur="400" fill="hold"/>
                                        <p:tgtEl>
                                          <p:spTgt spid="56"/>
                                        </p:tgtEl>
                                        <p:attrNameLst>
                                          <p:attrName>ppt_h</p:attrName>
                                        </p:attrNameLst>
                                      </p:cBhvr>
                                      <p:tavLst>
                                        <p:tav tm="0">
                                          <p:val>
                                            <p:fltVal val="0"/>
                                          </p:val>
                                        </p:tav>
                                        <p:tav tm="100000">
                                          <p:val>
                                            <p:strVal val="#ppt_h"/>
                                          </p:val>
                                        </p:tav>
                                      </p:tavLst>
                                    </p:anim>
                                    <p:animEffect transition="in" filter="fade">
                                      <p:cBhvr>
                                        <p:cTn id="79" dur="400"/>
                                        <p:tgtEl>
                                          <p:spTgt spid="56"/>
                                        </p:tgtEl>
                                      </p:cBhvr>
                                    </p:animEffect>
                                  </p:childTnLst>
                                </p:cTn>
                              </p:par>
                            </p:childTnLst>
                          </p:cTn>
                        </p:par>
                        <p:par>
                          <p:cTn id="80" fill="hold">
                            <p:stCondLst>
                              <p:cond delay="6187"/>
                            </p:stCondLst>
                            <p:childTnLst>
                              <p:par>
                                <p:cTn id="81" presetID="53" presetClass="entr" presetSubtype="16"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250" fill="hold"/>
                                        <p:tgtEl>
                                          <p:spTgt spid="63"/>
                                        </p:tgtEl>
                                        <p:attrNameLst>
                                          <p:attrName>ppt_w</p:attrName>
                                        </p:attrNameLst>
                                      </p:cBhvr>
                                      <p:tavLst>
                                        <p:tav tm="0">
                                          <p:val>
                                            <p:fltVal val="0"/>
                                          </p:val>
                                        </p:tav>
                                        <p:tav tm="100000">
                                          <p:val>
                                            <p:strVal val="#ppt_w"/>
                                          </p:val>
                                        </p:tav>
                                      </p:tavLst>
                                    </p:anim>
                                    <p:anim calcmode="lin" valueType="num">
                                      <p:cBhvr>
                                        <p:cTn id="84" dur="250" fill="hold"/>
                                        <p:tgtEl>
                                          <p:spTgt spid="63"/>
                                        </p:tgtEl>
                                        <p:attrNameLst>
                                          <p:attrName>ppt_h</p:attrName>
                                        </p:attrNameLst>
                                      </p:cBhvr>
                                      <p:tavLst>
                                        <p:tav tm="0">
                                          <p:val>
                                            <p:fltVal val="0"/>
                                          </p:val>
                                        </p:tav>
                                        <p:tav tm="100000">
                                          <p:val>
                                            <p:strVal val="#ppt_h"/>
                                          </p:val>
                                        </p:tav>
                                      </p:tavLst>
                                    </p:anim>
                                    <p:animEffect transition="in" filter="fade">
                                      <p:cBhvr>
                                        <p:cTn id="85" dur="250"/>
                                        <p:tgtEl>
                                          <p:spTgt spid="63"/>
                                        </p:tgtEl>
                                      </p:cBhvr>
                                    </p:animEffect>
                                  </p:childTnLst>
                                </p:cTn>
                              </p:par>
                            </p:childTnLst>
                          </p:cTn>
                        </p:par>
                        <p:par>
                          <p:cTn id="86" fill="hold">
                            <p:stCondLst>
                              <p:cond delay="6437"/>
                            </p:stCondLst>
                            <p:childTnLst>
                              <p:par>
                                <p:cTn id="87" presetID="53" presetClass="entr" presetSubtype="16"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400" fill="hold"/>
                                        <p:tgtEl>
                                          <p:spTgt spid="25"/>
                                        </p:tgtEl>
                                        <p:attrNameLst>
                                          <p:attrName>ppt_w</p:attrName>
                                        </p:attrNameLst>
                                      </p:cBhvr>
                                      <p:tavLst>
                                        <p:tav tm="0">
                                          <p:val>
                                            <p:fltVal val="0"/>
                                          </p:val>
                                        </p:tav>
                                        <p:tav tm="100000">
                                          <p:val>
                                            <p:strVal val="#ppt_w"/>
                                          </p:val>
                                        </p:tav>
                                      </p:tavLst>
                                    </p:anim>
                                    <p:anim calcmode="lin" valueType="num">
                                      <p:cBhvr>
                                        <p:cTn id="90" dur="400" fill="hold"/>
                                        <p:tgtEl>
                                          <p:spTgt spid="25"/>
                                        </p:tgtEl>
                                        <p:attrNameLst>
                                          <p:attrName>ppt_h</p:attrName>
                                        </p:attrNameLst>
                                      </p:cBhvr>
                                      <p:tavLst>
                                        <p:tav tm="0">
                                          <p:val>
                                            <p:fltVal val="0"/>
                                          </p:val>
                                        </p:tav>
                                        <p:tav tm="100000">
                                          <p:val>
                                            <p:strVal val="#ppt_h"/>
                                          </p:val>
                                        </p:tav>
                                      </p:tavLst>
                                    </p:anim>
                                    <p:animEffect transition="in" filter="fade">
                                      <p:cBhvr>
                                        <p:cTn id="91" dur="400"/>
                                        <p:tgtEl>
                                          <p:spTgt spid="25"/>
                                        </p:tgtEl>
                                      </p:cBhvr>
                                    </p:animEffect>
                                  </p:childTnLst>
                                </p:cTn>
                              </p:par>
                              <p:par>
                                <p:cTn id="92" presetID="41" presetClass="entr" presetSubtype="0" fill="hold" grpId="0" nodeType="withEffect">
                                  <p:stCondLst>
                                    <p:cond delay="0"/>
                                  </p:stCondLst>
                                  <p:iterate type="lt">
                                    <p:tmPct val="2811"/>
                                  </p:iterate>
                                  <p:childTnLst>
                                    <p:set>
                                      <p:cBhvr>
                                        <p:cTn id="93" dur="1" fill="hold">
                                          <p:stCondLst>
                                            <p:cond delay="0"/>
                                          </p:stCondLst>
                                        </p:cTn>
                                        <p:tgtEl>
                                          <p:spTgt spid="70"/>
                                        </p:tgtEl>
                                        <p:attrNameLst>
                                          <p:attrName>style.visibility</p:attrName>
                                        </p:attrNameLst>
                                      </p:cBhvr>
                                      <p:to>
                                        <p:strVal val="visible"/>
                                      </p:to>
                                    </p:set>
                                    <p:anim calcmode="lin" valueType="num">
                                      <p:cBhvr>
                                        <p:cTn id="94"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70"/>
                                        </p:tgtEl>
                                        <p:attrNameLst>
                                          <p:attrName>ppt_y</p:attrName>
                                        </p:attrNameLst>
                                      </p:cBhvr>
                                      <p:tavLst>
                                        <p:tav tm="0">
                                          <p:val>
                                            <p:strVal val="#ppt_y"/>
                                          </p:val>
                                        </p:tav>
                                        <p:tav tm="100000">
                                          <p:val>
                                            <p:strVal val="#ppt_y"/>
                                          </p:val>
                                        </p:tav>
                                      </p:tavLst>
                                    </p:anim>
                                    <p:anim calcmode="lin" valueType="num">
                                      <p:cBhvr>
                                        <p:cTn id="96"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70"/>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65"/>
                                        </p:tgtEl>
                                        <p:attrNameLst>
                                          <p:attrName>style.visibility</p:attrName>
                                        </p:attrNameLst>
                                      </p:cBhvr>
                                      <p:to>
                                        <p:strVal val="visible"/>
                                      </p:to>
                                    </p:set>
                                    <p:anim calcmode="lin" valueType="num">
                                      <p:cBhvr>
                                        <p:cTn id="101" dur="250" fill="hold"/>
                                        <p:tgtEl>
                                          <p:spTgt spid="65"/>
                                        </p:tgtEl>
                                        <p:attrNameLst>
                                          <p:attrName>ppt_w</p:attrName>
                                        </p:attrNameLst>
                                      </p:cBhvr>
                                      <p:tavLst>
                                        <p:tav tm="0">
                                          <p:val>
                                            <p:fltVal val="0"/>
                                          </p:val>
                                        </p:tav>
                                        <p:tav tm="100000">
                                          <p:val>
                                            <p:strVal val="#ppt_w"/>
                                          </p:val>
                                        </p:tav>
                                      </p:tavLst>
                                    </p:anim>
                                    <p:anim calcmode="lin" valueType="num">
                                      <p:cBhvr>
                                        <p:cTn id="102" dur="250" fill="hold"/>
                                        <p:tgtEl>
                                          <p:spTgt spid="65"/>
                                        </p:tgtEl>
                                        <p:attrNameLst>
                                          <p:attrName>ppt_h</p:attrName>
                                        </p:attrNameLst>
                                      </p:cBhvr>
                                      <p:tavLst>
                                        <p:tav tm="0">
                                          <p:val>
                                            <p:fltVal val="0"/>
                                          </p:val>
                                        </p:tav>
                                        <p:tav tm="100000">
                                          <p:val>
                                            <p:strVal val="#ppt_h"/>
                                          </p:val>
                                        </p:tav>
                                      </p:tavLst>
                                    </p:anim>
                                    <p:animEffect transition="in" filter="fade">
                                      <p:cBhvr>
                                        <p:cTn id="103" dur="250"/>
                                        <p:tgtEl>
                                          <p:spTgt spid="65"/>
                                        </p:tgtEl>
                                      </p:cBhvr>
                                    </p:animEffect>
                                  </p:childTnLst>
                                </p:cTn>
                              </p:par>
                            </p:childTnLst>
                          </p:cTn>
                        </p:par>
                        <p:par>
                          <p:cTn id="104" fill="hold">
                            <p:stCondLst>
                              <p:cond delay="7457"/>
                            </p:stCondLst>
                            <p:childTnLst>
                              <p:par>
                                <p:cTn id="105" presetID="53" presetClass="entr" presetSubtype="16" fill="hold" grpId="0" nodeType="afterEffect">
                                  <p:stCondLst>
                                    <p:cond delay="0"/>
                                  </p:stCondLst>
                                  <p:iterate type="lt">
                                    <p:tmPct val="0"/>
                                  </p:iterate>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childTnLst>
                          </p:cTn>
                        </p:par>
                        <p:par>
                          <p:cTn id="110" fill="hold">
                            <p:stCondLst>
                              <p:cond delay="7957"/>
                            </p:stCondLst>
                            <p:childTnLst>
                              <p:par>
                                <p:cTn id="111" presetID="26" presetClass="emph" presetSubtype="0" fill="hold" grpId="1" nodeType="afterEffect">
                                  <p:stCondLst>
                                    <p:cond delay="0"/>
                                  </p:stCondLst>
                                  <p:iterate type="lt">
                                    <p:tmPct val="0"/>
                                  </p:iterate>
                                  <p:childTnLst>
                                    <p:animEffect transition="out" filter="fade">
                                      <p:cBhvr>
                                        <p:cTn id="112" dur="500" tmFilter="0, 0; .2, .5; .8, .5; 1, 0"/>
                                        <p:tgtEl>
                                          <p:spTgt spid="75"/>
                                        </p:tgtEl>
                                      </p:cBhvr>
                                    </p:animEffect>
                                    <p:animScale>
                                      <p:cBhvr>
                                        <p:cTn id="113" dur="250" autoRev="1" fill="hold"/>
                                        <p:tgtEl>
                                          <p:spTgt spid="75"/>
                                        </p:tgtEl>
                                      </p:cBhvr>
                                      <p:by x="105000" y="105000"/>
                                    </p:animScale>
                                  </p:childTnLst>
                                </p:cTn>
                              </p:par>
                              <p:par>
                                <p:cTn id="114" presetID="53" presetClass="entr" presetSubtype="16"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 calcmode="lin" valueType="num">
                                      <p:cBhvr>
                                        <p:cTn id="116" dur="250" fill="hold"/>
                                        <p:tgtEl>
                                          <p:spTgt spid="62"/>
                                        </p:tgtEl>
                                        <p:attrNameLst>
                                          <p:attrName>ppt_w</p:attrName>
                                        </p:attrNameLst>
                                      </p:cBhvr>
                                      <p:tavLst>
                                        <p:tav tm="0">
                                          <p:val>
                                            <p:fltVal val="0"/>
                                          </p:val>
                                        </p:tav>
                                        <p:tav tm="100000">
                                          <p:val>
                                            <p:strVal val="#ppt_w"/>
                                          </p:val>
                                        </p:tav>
                                      </p:tavLst>
                                    </p:anim>
                                    <p:anim calcmode="lin" valueType="num">
                                      <p:cBhvr>
                                        <p:cTn id="117" dur="250" fill="hold"/>
                                        <p:tgtEl>
                                          <p:spTgt spid="62"/>
                                        </p:tgtEl>
                                        <p:attrNameLst>
                                          <p:attrName>ppt_h</p:attrName>
                                        </p:attrNameLst>
                                      </p:cBhvr>
                                      <p:tavLst>
                                        <p:tav tm="0">
                                          <p:val>
                                            <p:fltVal val="0"/>
                                          </p:val>
                                        </p:tav>
                                        <p:tav tm="100000">
                                          <p:val>
                                            <p:strVal val="#ppt_h"/>
                                          </p:val>
                                        </p:tav>
                                      </p:tavLst>
                                    </p:anim>
                                    <p:animEffect transition="in" filter="fade">
                                      <p:cBhvr>
                                        <p:cTn id="118" dur="250"/>
                                        <p:tgtEl>
                                          <p:spTgt spid="62"/>
                                        </p:tgtEl>
                                      </p:cBhvr>
                                    </p:animEffect>
                                  </p:childTnLst>
                                </p:cTn>
                              </p:par>
                              <p:par>
                                <p:cTn id="119" presetID="41" presetClass="entr" presetSubtype="0" fill="hold" grpId="0" nodeType="withEffect">
                                  <p:stCondLst>
                                    <p:cond delay="0"/>
                                  </p:stCondLst>
                                  <p:iterate type="lt">
                                    <p:tmPct val="2811"/>
                                  </p:iterate>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71"/>
                                        </p:tgtEl>
                                        <p:attrNameLst>
                                          <p:attrName>ppt_y</p:attrName>
                                        </p:attrNameLst>
                                      </p:cBhvr>
                                      <p:tavLst>
                                        <p:tav tm="0">
                                          <p:val>
                                            <p:strVal val="#ppt_y"/>
                                          </p:val>
                                        </p:tav>
                                        <p:tav tm="100000">
                                          <p:val>
                                            <p:strVal val="#ppt_y"/>
                                          </p:val>
                                        </p:tav>
                                      </p:tavLst>
                                    </p:anim>
                                    <p:anim calcmode="lin" valueType="num">
                                      <p:cBhvr>
                                        <p:cTn id="12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71"/>
                                        </p:tgtEl>
                                      </p:cBhvr>
                                    </p:animEffect>
                                  </p:childTnLst>
                                </p:cTn>
                              </p:par>
                            </p:childTnLst>
                          </p:cTn>
                        </p:par>
                        <p:par>
                          <p:cTn id="126" fill="hold">
                            <p:stCondLst>
                              <p:cond delay="8977"/>
                            </p:stCondLst>
                            <p:childTnLst>
                              <p:par>
                                <p:cTn id="127" presetID="53" presetClass="entr" presetSubtype="16"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400" fill="hold"/>
                                        <p:tgtEl>
                                          <p:spTgt spid="41"/>
                                        </p:tgtEl>
                                        <p:attrNameLst>
                                          <p:attrName>ppt_w</p:attrName>
                                        </p:attrNameLst>
                                      </p:cBhvr>
                                      <p:tavLst>
                                        <p:tav tm="0">
                                          <p:val>
                                            <p:fltVal val="0"/>
                                          </p:val>
                                        </p:tav>
                                        <p:tav tm="100000">
                                          <p:val>
                                            <p:strVal val="#ppt_w"/>
                                          </p:val>
                                        </p:tav>
                                      </p:tavLst>
                                    </p:anim>
                                    <p:anim calcmode="lin" valueType="num">
                                      <p:cBhvr>
                                        <p:cTn id="130" dur="400" fill="hold"/>
                                        <p:tgtEl>
                                          <p:spTgt spid="41"/>
                                        </p:tgtEl>
                                        <p:attrNameLst>
                                          <p:attrName>ppt_h</p:attrName>
                                        </p:attrNameLst>
                                      </p:cBhvr>
                                      <p:tavLst>
                                        <p:tav tm="0">
                                          <p:val>
                                            <p:fltVal val="0"/>
                                          </p:val>
                                        </p:tav>
                                        <p:tav tm="100000">
                                          <p:val>
                                            <p:strVal val="#ppt_h"/>
                                          </p:val>
                                        </p:tav>
                                      </p:tavLst>
                                    </p:anim>
                                    <p:animEffect transition="in" filter="fade">
                                      <p:cBhvr>
                                        <p:cTn id="131" dur="400"/>
                                        <p:tgtEl>
                                          <p:spTgt spid="41"/>
                                        </p:tgtEl>
                                      </p:cBhvr>
                                    </p:animEffect>
                                  </p:childTnLst>
                                </p:cTn>
                              </p:par>
                            </p:childTnLst>
                          </p:cTn>
                        </p:par>
                        <p:par>
                          <p:cTn id="132" fill="hold">
                            <p:stCondLst>
                              <p:cond delay="9377"/>
                            </p:stCondLst>
                            <p:childTnLst>
                              <p:par>
                                <p:cTn id="133" presetID="53" presetClass="entr" presetSubtype="16" fill="hold" grpId="0" nodeType="afterEffect">
                                  <p:stCondLst>
                                    <p:cond delay="0"/>
                                  </p:stCondLst>
                                  <p:iterate type="lt">
                                    <p:tmPct val="0"/>
                                  </p:iterate>
                                  <p:childTnLst>
                                    <p:set>
                                      <p:cBhvr>
                                        <p:cTn id="134" dur="1" fill="hold">
                                          <p:stCondLst>
                                            <p:cond delay="0"/>
                                          </p:stCondLst>
                                        </p:cTn>
                                        <p:tgtEl>
                                          <p:spTgt spid="76"/>
                                        </p:tgtEl>
                                        <p:attrNameLst>
                                          <p:attrName>style.visibility</p:attrName>
                                        </p:attrNameLst>
                                      </p:cBhvr>
                                      <p:to>
                                        <p:strVal val="visible"/>
                                      </p:to>
                                    </p:set>
                                    <p:anim calcmode="lin" valueType="num">
                                      <p:cBhvr>
                                        <p:cTn id="135" dur="500" fill="hold"/>
                                        <p:tgtEl>
                                          <p:spTgt spid="76"/>
                                        </p:tgtEl>
                                        <p:attrNameLst>
                                          <p:attrName>ppt_w</p:attrName>
                                        </p:attrNameLst>
                                      </p:cBhvr>
                                      <p:tavLst>
                                        <p:tav tm="0">
                                          <p:val>
                                            <p:fltVal val="0"/>
                                          </p:val>
                                        </p:tav>
                                        <p:tav tm="100000">
                                          <p:val>
                                            <p:strVal val="#ppt_w"/>
                                          </p:val>
                                        </p:tav>
                                      </p:tavLst>
                                    </p:anim>
                                    <p:anim calcmode="lin" valueType="num">
                                      <p:cBhvr>
                                        <p:cTn id="136" dur="500" fill="hold"/>
                                        <p:tgtEl>
                                          <p:spTgt spid="76"/>
                                        </p:tgtEl>
                                        <p:attrNameLst>
                                          <p:attrName>ppt_h</p:attrName>
                                        </p:attrNameLst>
                                      </p:cBhvr>
                                      <p:tavLst>
                                        <p:tav tm="0">
                                          <p:val>
                                            <p:fltVal val="0"/>
                                          </p:val>
                                        </p:tav>
                                        <p:tav tm="100000">
                                          <p:val>
                                            <p:strVal val="#ppt_h"/>
                                          </p:val>
                                        </p:tav>
                                      </p:tavLst>
                                    </p:anim>
                                    <p:animEffect transition="in" filter="fade">
                                      <p:cBhvr>
                                        <p:cTn id="137" dur="500"/>
                                        <p:tgtEl>
                                          <p:spTgt spid="76"/>
                                        </p:tgtEl>
                                      </p:cBhvr>
                                    </p:animEffect>
                                  </p:childTnLst>
                                </p:cTn>
                              </p:par>
                            </p:childTnLst>
                          </p:cTn>
                        </p:par>
                        <p:par>
                          <p:cTn id="138" fill="hold">
                            <p:stCondLst>
                              <p:cond delay="9877"/>
                            </p:stCondLst>
                            <p:childTnLst>
                              <p:par>
                                <p:cTn id="139" presetID="26" presetClass="emph" presetSubtype="0" fill="hold" grpId="1" nodeType="afterEffect">
                                  <p:stCondLst>
                                    <p:cond delay="0"/>
                                  </p:stCondLst>
                                  <p:iterate type="lt">
                                    <p:tmPct val="0"/>
                                  </p:iterate>
                                  <p:childTnLst>
                                    <p:animEffect transition="out" filter="fade">
                                      <p:cBhvr>
                                        <p:cTn id="140" dur="500" tmFilter="0, 0; .2, .5; .8, .5; 1, 0"/>
                                        <p:tgtEl>
                                          <p:spTgt spid="76"/>
                                        </p:tgtEl>
                                      </p:cBhvr>
                                    </p:animEffect>
                                    <p:animScale>
                                      <p:cBhvr>
                                        <p:cTn id="141" dur="250" autoRev="1" fill="hold"/>
                                        <p:tgtEl>
                                          <p:spTgt spid="76"/>
                                        </p:tgtEl>
                                      </p:cBhvr>
                                      <p:by x="105000" y="105000"/>
                                    </p:animScale>
                                  </p:childTnLst>
                                </p:cTn>
                              </p:par>
                            </p:childTnLst>
                          </p:cTn>
                        </p:par>
                        <p:par>
                          <p:cTn id="142" fill="hold">
                            <p:stCondLst>
                              <p:cond delay="10377"/>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400" fill="hold"/>
                                        <p:tgtEl>
                                          <p:spTgt spid="42"/>
                                        </p:tgtEl>
                                        <p:attrNameLst>
                                          <p:attrName>ppt_w</p:attrName>
                                        </p:attrNameLst>
                                      </p:cBhvr>
                                      <p:tavLst>
                                        <p:tav tm="0">
                                          <p:val>
                                            <p:fltVal val="0"/>
                                          </p:val>
                                        </p:tav>
                                        <p:tav tm="100000">
                                          <p:val>
                                            <p:strVal val="#ppt_w"/>
                                          </p:val>
                                        </p:tav>
                                      </p:tavLst>
                                    </p:anim>
                                    <p:anim calcmode="lin" valueType="num">
                                      <p:cBhvr>
                                        <p:cTn id="146" dur="400" fill="hold"/>
                                        <p:tgtEl>
                                          <p:spTgt spid="42"/>
                                        </p:tgtEl>
                                        <p:attrNameLst>
                                          <p:attrName>ppt_h</p:attrName>
                                        </p:attrNameLst>
                                      </p:cBhvr>
                                      <p:tavLst>
                                        <p:tav tm="0">
                                          <p:val>
                                            <p:fltVal val="0"/>
                                          </p:val>
                                        </p:tav>
                                        <p:tav tm="100000">
                                          <p:val>
                                            <p:strVal val="#ppt_h"/>
                                          </p:val>
                                        </p:tav>
                                      </p:tavLst>
                                    </p:anim>
                                    <p:animEffect transition="in" filter="fade">
                                      <p:cBhvr>
                                        <p:cTn id="147" dur="400"/>
                                        <p:tgtEl>
                                          <p:spTgt spid="42"/>
                                        </p:tgtEl>
                                      </p:cBhvr>
                                    </p:animEffect>
                                  </p:childTnLst>
                                </p:cTn>
                              </p:par>
                            </p:childTnLst>
                          </p:cTn>
                        </p:par>
                        <p:par>
                          <p:cTn id="148" fill="hold">
                            <p:stCondLst>
                              <p:cond delay="10777"/>
                            </p:stCondLst>
                            <p:childTnLst>
                              <p:par>
                                <p:cTn id="149" presetID="53" presetClass="entr" presetSubtype="16" fill="hold" grpId="0"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p:cTn id="151" dur="400" fill="hold"/>
                                        <p:tgtEl>
                                          <p:spTgt spid="64"/>
                                        </p:tgtEl>
                                        <p:attrNameLst>
                                          <p:attrName>ppt_w</p:attrName>
                                        </p:attrNameLst>
                                      </p:cBhvr>
                                      <p:tavLst>
                                        <p:tav tm="0">
                                          <p:val>
                                            <p:fltVal val="0"/>
                                          </p:val>
                                        </p:tav>
                                        <p:tav tm="100000">
                                          <p:val>
                                            <p:strVal val="#ppt_w"/>
                                          </p:val>
                                        </p:tav>
                                      </p:tavLst>
                                    </p:anim>
                                    <p:anim calcmode="lin" valueType="num">
                                      <p:cBhvr>
                                        <p:cTn id="152" dur="400" fill="hold"/>
                                        <p:tgtEl>
                                          <p:spTgt spid="64"/>
                                        </p:tgtEl>
                                        <p:attrNameLst>
                                          <p:attrName>ppt_h</p:attrName>
                                        </p:attrNameLst>
                                      </p:cBhvr>
                                      <p:tavLst>
                                        <p:tav tm="0">
                                          <p:val>
                                            <p:fltVal val="0"/>
                                          </p:val>
                                        </p:tav>
                                        <p:tav tm="100000">
                                          <p:val>
                                            <p:strVal val="#ppt_h"/>
                                          </p:val>
                                        </p:tav>
                                      </p:tavLst>
                                    </p:anim>
                                    <p:animEffect transition="in" filter="fade">
                                      <p:cBhvr>
                                        <p:cTn id="153" dur="400"/>
                                        <p:tgtEl>
                                          <p:spTgt spid="64"/>
                                        </p:tgtEl>
                                      </p:cBhvr>
                                    </p:animEffect>
                                  </p:childTnLst>
                                </p:cTn>
                              </p:par>
                              <p:par>
                                <p:cTn id="154" presetID="41" presetClass="entr" presetSubtype="0" fill="hold" grpId="0" nodeType="withEffect">
                                  <p:stCondLst>
                                    <p:cond delay="0"/>
                                  </p:stCondLst>
                                  <p:iterate type="lt">
                                    <p:tmPct val="2811"/>
                                  </p:iterate>
                                  <p:childTnLst>
                                    <p:set>
                                      <p:cBhvr>
                                        <p:cTn id="155" dur="1" fill="hold">
                                          <p:stCondLst>
                                            <p:cond delay="0"/>
                                          </p:stCondLst>
                                        </p:cTn>
                                        <p:tgtEl>
                                          <p:spTgt spid="72"/>
                                        </p:tgtEl>
                                        <p:attrNameLst>
                                          <p:attrName>style.visibility</p:attrName>
                                        </p:attrNameLst>
                                      </p:cBhvr>
                                      <p:to>
                                        <p:strVal val="visible"/>
                                      </p:to>
                                    </p:set>
                                    <p:anim calcmode="lin" valueType="num">
                                      <p:cBhvr>
                                        <p:cTn id="156"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
                                        </p:tgtEl>
                                        <p:attrNameLst>
                                          <p:attrName>ppt_y</p:attrName>
                                        </p:attrNameLst>
                                      </p:cBhvr>
                                      <p:tavLst>
                                        <p:tav tm="0">
                                          <p:val>
                                            <p:strVal val="#ppt_y"/>
                                          </p:val>
                                        </p:tav>
                                        <p:tav tm="100000">
                                          <p:val>
                                            <p:strVal val="#ppt_y"/>
                                          </p:val>
                                        </p:tav>
                                      </p:tavLst>
                                    </p:anim>
                                    <p:anim calcmode="lin" valueType="num">
                                      <p:cBhvr>
                                        <p:cTn id="158"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9" grpId="0" animBg="1"/>
      <p:bldP spid="23" grpId="0" animBg="1"/>
      <p:bldP spid="25" grpId="0" animBg="1"/>
      <p:bldP spid="41" grpId="0" animBg="1"/>
      <p:bldP spid="42" grpId="0" animBg="1"/>
      <p:bldP spid="51" grpId="0"/>
      <p:bldP spid="51" grpId="1"/>
      <p:bldP spid="56" grpId="0" animBg="1"/>
      <p:bldP spid="58" grpId="0" animBg="1"/>
      <p:bldP spid="61" grpId="0" animBg="1"/>
      <p:bldP spid="62" grpId="0" animBg="1"/>
      <p:bldP spid="63" grpId="0" animBg="1"/>
      <p:bldP spid="64" grpId="0" animBg="1"/>
      <p:bldP spid="65" grpId="0" animBg="1"/>
      <p:bldP spid="69" grpId="0"/>
      <p:bldP spid="70" grpId="0"/>
      <p:bldP spid="71" grpId="0"/>
      <p:bldP spid="72" grpId="0"/>
      <p:bldP spid="74" grpId="0"/>
      <p:bldP spid="74" grpId="1"/>
      <p:bldP spid="75" grpId="0"/>
      <p:bldP spid="75" grpId="1"/>
      <p:bldP spid="76" grpId="0"/>
      <p:bldP spid="7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6847" y="5437177"/>
            <a:ext cx="11298288" cy="1420824"/>
          </a:xfrm>
          <a:prstGeom prst="rect">
            <a:avLst/>
          </a:prstGeom>
        </p:spPr>
      </p:pic>
      <p:sp>
        <p:nvSpPr>
          <p:cNvPr id="10" name="椭圆 9"/>
          <p:cNvSpPr/>
          <p:nvPr/>
        </p:nvSpPr>
        <p:spPr>
          <a:xfrm>
            <a:off x="2292758" y="1982085"/>
            <a:ext cx="2844722" cy="2844722"/>
          </a:xfrm>
          <a:prstGeom prst="ellipse">
            <a:avLst/>
          </a:prstGeom>
          <a:noFill/>
          <a:ln w="190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4"/>
          </a:p>
        </p:txBody>
      </p:sp>
      <p:grpSp>
        <p:nvGrpSpPr>
          <p:cNvPr id="38" name="组合 37"/>
          <p:cNvGrpSpPr/>
          <p:nvPr/>
        </p:nvGrpSpPr>
        <p:grpSpPr>
          <a:xfrm>
            <a:off x="2540802" y="2230129"/>
            <a:ext cx="2357960" cy="2357960"/>
            <a:chOff x="8964761" y="1889143"/>
            <a:chExt cx="2475858" cy="2475858"/>
          </a:xfrm>
        </p:grpSpPr>
        <p:sp>
          <p:nvSpPr>
            <p:cNvPr id="3" name="椭圆 2"/>
            <p:cNvSpPr/>
            <p:nvPr/>
          </p:nvSpPr>
          <p:spPr>
            <a:xfrm>
              <a:off x="8964761" y="1889143"/>
              <a:ext cx="2475858" cy="24758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4"/>
            </a:p>
          </p:txBody>
        </p:sp>
        <p:grpSp>
          <p:nvGrpSpPr>
            <p:cNvPr id="13" name="组合 12"/>
            <p:cNvGrpSpPr/>
            <p:nvPr/>
          </p:nvGrpSpPr>
          <p:grpSpPr>
            <a:xfrm>
              <a:off x="9503496" y="2571894"/>
              <a:ext cx="1528976" cy="1115401"/>
              <a:chOff x="1345281" y="1550493"/>
              <a:chExt cx="1618090" cy="1180410"/>
            </a:xfrm>
          </p:grpSpPr>
          <p:sp>
            <p:nvSpPr>
              <p:cNvPr id="11" name="TextBox 10"/>
              <p:cNvSpPr txBox="1"/>
              <p:nvPr/>
            </p:nvSpPr>
            <p:spPr>
              <a:xfrm>
                <a:off x="1345281" y="1550493"/>
                <a:ext cx="1618090" cy="933163"/>
              </a:xfrm>
              <a:prstGeom prst="rect">
                <a:avLst/>
              </a:prstGeom>
              <a:noFill/>
            </p:spPr>
            <p:txBody>
              <a:bodyPr wrap="none" rtlCol="0">
                <a:spAutoFit/>
              </a:bodyPr>
              <a:lstStyle/>
              <a:p>
                <a:r>
                  <a:rPr lang="zh-CN" altLang="en-US" sz="4857" b="1" spc="95" dirty="0">
                    <a:latin typeface="微软雅黑" panose="020B0503020204020204" pitchFamily="34" charset="-122"/>
                    <a:ea typeface="微软雅黑" panose="020B0503020204020204" pitchFamily="34" charset="-122"/>
                  </a:rPr>
                  <a:t>目录</a:t>
                </a:r>
              </a:p>
            </p:txBody>
          </p:sp>
          <p:sp>
            <p:nvSpPr>
              <p:cNvPr id="12" name="TextBox 11"/>
              <p:cNvSpPr txBox="1"/>
              <p:nvPr/>
            </p:nvSpPr>
            <p:spPr>
              <a:xfrm>
                <a:off x="1430692" y="2335180"/>
                <a:ext cx="1207618" cy="395723"/>
              </a:xfrm>
              <a:prstGeom prst="rect">
                <a:avLst/>
              </a:prstGeom>
              <a:noFill/>
            </p:spPr>
            <p:txBody>
              <a:bodyPr wrap="none" rtlCol="0">
                <a:spAutoFit/>
              </a:bodyPr>
              <a:lstStyle/>
              <a:p>
                <a:r>
                  <a:rPr lang="en-US" altLang="zh-CN" sz="1714" spc="95" dirty="0"/>
                  <a:t>CATALOG</a:t>
                </a:r>
                <a:endParaRPr lang="zh-CN" altLang="en-US" sz="1714" spc="95" dirty="0"/>
              </a:p>
            </p:txBody>
          </p:sp>
        </p:grpSp>
      </p:grpSp>
      <p:cxnSp>
        <p:nvCxnSpPr>
          <p:cNvPr id="40" name="直接连接符 39"/>
          <p:cNvCxnSpPr>
            <a:stCxn id="3" idx="6"/>
          </p:cNvCxnSpPr>
          <p:nvPr/>
        </p:nvCxnSpPr>
        <p:spPr>
          <a:xfrm flipV="1">
            <a:off x="4898762" y="3408691"/>
            <a:ext cx="685790" cy="41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5584553" y="1899951"/>
            <a:ext cx="0" cy="301747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082262" y="1732728"/>
            <a:ext cx="2273381" cy="400110"/>
          </a:xfrm>
          <a:prstGeom prst="rect">
            <a:avLst/>
          </a:prstGeom>
          <a:noFill/>
        </p:spPr>
        <p:txBody>
          <a:bodyPr wrap="square" rtlCol="0">
            <a:spAutoFit/>
          </a:bodyPr>
          <a:lstStyle/>
          <a:p>
            <a:pPr algn="just">
              <a:lnSpc>
                <a:spcPts val="2381"/>
              </a:lnSpc>
            </a:pPr>
            <a:r>
              <a:rPr lang="en-US" altLang="zh-CN" sz="1714" b="1" spc="190" dirty="0">
                <a:latin typeface="微软雅黑" panose="020B0503020204020204" pitchFamily="34" charset="-122"/>
                <a:ea typeface="微软雅黑" panose="020B0503020204020204" pitchFamily="34" charset="-122"/>
              </a:rPr>
              <a:t>1.</a:t>
            </a:r>
            <a:r>
              <a:rPr lang="zh-CN" altLang="en-US" sz="1714" b="1" spc="190" dirty="0">
                <a:latin typeface="微软雅黑" panose="020B0503020204020204" pitchFamily="34" charset="-122"/>
                <a:ea typeface="微软雅黑" panose="020B0503020204020204" pitchFamily="34" charset="-122"/>
              </a:rPr>
              <a:t>年度工作概述</a:t>
            </a:r>
          </a:p>
        </p:txBody>
      </p:sp>
      <p:cxnSp>
        <p:nvCxnSpPr>
          <p:cNvPr id="47" name="直接连接符 46"/>
          <p:cNvCxnSpPr/>
          <p:nvPr/>
        </p:nvCxnSpPr>
        <p:spPr>
          <a:xfrm>
            <a:off x="5584553" y="1916331"/>
            <a:ext cx="44678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082262" y="2454775"/>
            <a:ext cx="2273381" cy="400110"/>
          </a:xfrm>
          <a:prstGeom prst="rect">
            <a:avLst/>
          </a:prstGeom>
          <a:noFill/>
        </p:spPr>
        <p:txBody>
          <a:bodyPr wrap="square" rtlCol="0">
            <a:spAutoFit/>
          </a:bodyPr>
          <a:lstStyle/>
          <a:p>
            <a:pPr algn="just">
              <a:lnSpc>
                <a:spcPts val="2381"/>
              </a:lnSpc>
            </a:pPr>
            <a:r>
              <a:rPr lang="en-US" altLang="zh-CN" sz="1714" b="1" spc="190" dirty="0">
                <a:latin typeface="微软雅黑" panose="020B0503020204020204" pitchFamily="34" charset="-122"/>
                <a:ea typeface="微软雅黑" panose="020B0503020204020204" pitchFamily="34" charset="-122"/>
              </a:rPr>
              <a:t>2.</a:t>
            </a:r>
            <a:r>
              <a:rPr lang="zh-CN" altLang="en-US" sz="1714" b="1" spc="190" dirty="0">
                <a:latin typeface="微软雅黑" panose="020B0503020204020204" pitchFamily="34" charset="-122"/>
                <a:ea typeface="微软雅黑" panose="020B0503020204020204" pitchFamily="34" charset="-122"/>
              </a:rPr>
              <a:t>工作完成情况</a:t>
            </a:r>
          </a:p>
        </p:txBody>
      </p:sp>
      <p:sp>
        <p:nvSpPr>
          <p:cNvPr id="51" name="TextBox 50"/>
          <p:cNvSpPr txBox="1"/>
          <p:nvPr/>
        </p:nvSpPr>
        <p:spPr>
          <a:xfrm>
            <a:off x="6082262" y="3219918"/>
            <a:ext cx="2273381" cy="400110"/>
          </a:xfrm>
          <a:prstGeom prst="rect">
            <a:avLst/>
          </a:prstGeom>
          <a:noFill/>
        </p:spPr>
        <p:txBody>
          <a:bodyPr wrap="square" rtlCol="0">
            <a:spAutoFit/>
          </a:bodyPr>
          <a:lstStyle/>
          <a:p>
            <a:pPr algn="just">
              <a:lnSpc>
                <a:spcPts val="2381"/>
              </a:lnSpc>
            </a:pPr>
            <a:r>
              <a:rPr lang="en-US" altLang="zh-CN" sz="1714" b="1" spc="190" dirty="0">
                <a:latin typeface="微软雅黑" panose="020B0503020204020204" pitchFamily="34" charset="-122"/>
                <a:ea typeface="微软雅黑" panose="020B0503020204020204" pitchFamily="34" charset="-122"/>
              </a:rPr>
              <a:t>3.</a:t>
            </a:r>
            <a:r>
              <a:rPr lang="zh-CN" altLang="en-US" sz="1714" b="1" spc="190" dirty="0">
                <a:latin typeface="微软雅黑" panose="020B0503020204020204" pitchFamily="34" charset="-122"/>
                <a:ea typeface="微软雅黑" panose="020B0503020204020204" pitchFamily="34" charset="-122"/>
              </a:rPr>
              <a:t>成功项目展示</a:t>
            </a:r>
          </a:p>
        </p:txBody>
      </p:sp>
      <p:sp>
        <p:nvSpPr>
          <p:cNvPr id="52" name="TextBox 51"/>
          <p:cNvSpPr txBox="1"/>
          <p:nvPr/>
        </p:nvSpPr>
        <p:spPr>
          <a:xfrm>
            <a:off x="6082262" y="3985062"/>
            <a:ext cx="2273381" cy="400110"/>
          </a:xfrm>
          <a:prstGeom prst="rect">
            <a:avLst/>
          </a:prstGeom>
          <a:noFill/>
        </p:spPr>
        <p:txBody>
          <a:bodyPr wrap="square" rtlCol="0">
            <a:spAutoFit/>
          </a:bodyPr>
          <a:lstStyle/>
          <a:p>
            <a:pPr algn="just">
              <a:lnSpc>
                <a:spcPts val="2381"/>
              </a:lnSpc>
            </a:pPr>
            <a:r>
              <a:rPr lang="en-US" altLang="zh-CN" sz="1714" b="1" spc="190" dirty="0">
                <a:latin typeface="微软雅黑" panose="020B0503020204020204" pitchFamily="34" charset="-122"/>
                <a:ea typeface="微软雅黑" panose="020B0503020204020204" pitchFamily="34" charset="-122"/>
              </a:rPr>
              <a:t>4.</a:t>
            </a:r>
            <a:r>
              <a:rPr lang="zh-CN" altLang="en-US" sz="1714" b="1" spc="190" dirty="0">
                <a:latin typeface="微软雅黑" panose="020B0503020204020204" pitchFamily="34" charset="-122"/>
                <a:ea typeface="微软雅黑" panose="020B0503020204020204" pitchFamily="34" charset="-122"/>
              </a:rPr>
              <a:t>工作存在不足</a:t>
            </a:r>
          </a:p>
        </p:txBody>
      </p:sp>
      <p:sp>
        <p:nvSpPr>
          <p:cNvPr id="53" name="TextBox 52"/>
          <p:cNvSpPr txBox="1"/>
          <p:nvPr/>
        </p:nvSpPr>
        <p:spPr>
          <a:xfrm>
            <a:off x="6082262" y="4750206"/>
            <a:ext cx="2273381" cy="400110"/>
          </a:xfrm>
          <a:prstGeom prst="rect">
            <a:avLst/>
          </a:prstGeom>
          <a:noFill/>
        </p:spPr>
        <p:txBody>
          <a:bodyPr wrap="square" rtlCol="0">
            <a:spAutoFit/>
          </a:bodyPr>
          <a:lstStyle/>
          <a:p>
            <a:pPr algn="just">
              <a:lnSpc>
                <a:spcPts val="2381"/>
              </a:lnSpc>
            </a:pPr>
            <a:r>
              <a:rPr lang="en-US" altLang="zh-CN" sz="1714" b="1" spc="190" dirty="0">
                <a:latin typeface="微软雅黑" panose="020B0503020204020204" pitchFamily="34" charset="-122"/>
                <a:ea typeface="微软雅黑" panose="020B0503020204020204" pitchFamily="34" charset="-122"/>
              </a:rPr>
              <a:t>5.</a:t>
            </a:r>
            <a:r>
              <a:rPr lang="zh-CN" altLang="en-US" sz="1714" b="1" spc="190" dirty="0">
                <a:latin typeface="微软雅黑" panose="020B0503020204020204" pitchFamily="34" charset="-122"/>
                <a:ea typeface="微软雅黑" panose="020B0503020204020204" pitchFamily="34" charset="-122"/>
              </a:rPr>
              <a:t>明年工作计划</a:t>
            </a:r>
          </a:p>
        </p:txBody>
      </p:sp>
      <p:cxnSp>
        <p:nvCxnSpPr>
          <p:cNvPr id="59" name="直接连接符 58"/>
          <p:cNvCxnSpPr/>
          <p:nvPr/>
        </p:nvCxnSpPr>
        <p:spPr>
          <a:xfrm>
            <a:off x="5584553" y="2651410"/>
            <a:ext cx="44678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584553" y="3408690"/>
            <a:ext cx="44678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584553" y="4181697"/>
            <a:ext cx="44678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584553" y="4922048"/>
            <a:ext cx="44678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9223285"/>
      </p:ext>
    </p:extLst>
  </p:cSld>
  <p:clrMapOvr>
    <a:masterClrMapping/>
  </p:clrMapOvr>
  <p:transition spd="slow" advTm="739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par>
                          <p:cTn id="17" fill="hold">
                            <p:stCondLst>
                              <p:cond delay="1500"/>
                            </p:stCondLst>
                            <p:childTnLst>
                              <p:par>
                                <p:cTn id="18" presetID="16" presetClass="entr" presetSubtype="42"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outHorizontal)">
                                      <p:cBhvr>
                                        <p:cTn id="20" dur="500"/>
                                        <p:tgtEl>
                                          <p:spTgt spid="4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250"/>
                                        <p:tgtEl>
                                          <p:spTgt spid="47"/>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250"/>
                                        <p:tgtEl>
                                          <p:spTgt spid="5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2750"/>
                            </p:stCondLst>
                            <p:childTnLst>
                              <p:par>
                                <p:cTn id="33" presetID="22" presetClass="entr" presetSubtype="8"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250"/>
                                        <p:tgtEl>
                                          <p:spTgt spid="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left)">
                                      <p:cBhvr>
                                        <p:cTn id="42" dur="250"/>
                                        <p:tgtEl>
                                          <p:spTgt spid="6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3750"/>
                            </p:stCondLst>
                            <p:childTnLst>
                              <p:par>
                                <p:cTn id="47" presetID="22" presetClass="entr" presetSubtype="8"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250"/>
                                        <p:tgtEl>
                                          <p:spTgt spid="6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5" grpId="0"/>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公司介绍</a:t>
              </a: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团队介绍</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核心成员</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组织结构</a:t>
              </a: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latin typeface="微软雅黑" panose="020B0503020204020204" pitchFamily="34" charset="-122"/>
                <a:ea typeface="微软雅黑" panose="020B0503020204020204" pitchFamily="34" charset="-122"/>
              </a:rPr>
              <a:t>我们是谁</a:t>
            </a:r>
          </a:p>
        </p:txBody>
      </p:sp>
      <p:sp>
        <p:nvSpPr>
          <p:cNvPr id="24" name="椭圆 23"/>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p>
        </p:txBody>
      </p:sp>
      <p:sp>
        <p:nvSpPr>
          <p:cNvPr id="35" name="KSO_Shape"/>
          <p:cNvSpPr>
            <a:spLocks/>
          </p:cNvSpPr>
          <p:nvPr/>
        </p:nvSpPr>
        <p:spPr bwMode="auto">
          <a:xfrm>
            <a:off x="5204676" y="1484784"/>
            <a:ext cx="1741748" cy="11960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椭圆 35"/>
          <p:cNvSpPr/>
          <p:nvPr/>
        </p:nvSpPr>
        <p:spPr>
          <a:xfrm>
            <a:off x="4996314" y="1076363"/>
            <a:ext cx="2240761" cy="2240761"/>
          </a:xfrm>
          <a:prstGeom prst="ellipse">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4808413" y="4293096"/>
            <a:ext cx="2477306" cy="0"/>
          </a:xfrm>
          <a:prstGeom prst="line">
            <a:avLst/>
          </a:prstGeom>
          <a:ln>
            <a:solidFill>
              <a:schemeClr val="tx1">
                <a:lumMod val="95000"/>
                <a:lumOff val="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4801443" y="5157772"/>
            <a:ext cx="1436675" cy="215444"/>
            <a:chOff x="4369395" y="3284984"/>
            <a:chExt cx="1436675" cy="215444"/>
          </a:xfrm>
        </p:grpSpPr>
        <p:sp>
          <p:nvSpPr>
            <p:cNvPr id="4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latin typeface="微软雅黑" pitchFamily="34" charset="-122"/>
                  <a:ea typeface="微软雅黑" pitchFamily="34" charset="-122"/>
                </a:rPr>
                <a:t>大事件</a:t>
              </a:r>
            </a:p>
          </p:txBody>
        </p:sp>
        <p:grpSp>
          <p:nvGrpSpPr>
            <p:cNvPr id="41" name="组合 40"/>
            <p:cNvGrpSpPr/>
            <p:nvPr/>
          </p:nvGrpSpPr>
          <p:grpSpPr>
            <a:xfrm>
              <a:off x="4369395" y="3316401"/>
              <a:ext cx="168551" cy="168551"/>
              <a:chOff x="5005199" y="3717032"/>
              <a:chExt cx="168551" cy="168551"/>
            </a:xfrm>
          </p:grpSpPr>
          <p:sp>
            <p:nvSpPr>
              <p:cNvPr id="42" name="椭圆 4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35518301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fltVal val="0.5"/>
                                          </p:val>
                                        </p:tav>
                                        <p:tav tm="100000">
                                          <p:val>
                                            <p:strVal val="#ppt_x"/>
                                          </p:val>
                                        </p:tav>
                                      </p:tavLst>
                                    </p:anim>
                                    <p:anim calcmode="lin" valueType="num">
                                      <p:cBhvr>
                                        <p:cTn id="27" dur="500" fill="hold"/>
                                        <p:tgtEl>
                                          <p:spTgt spid="35"/>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32" presetClass="emph" presetSubtype="0" fill="hold" nodeType="withEffect">
                                  <p:stCondLst>
                                    <p:cond delay="300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par>
                                <p:cTn id="67" presetID="32" presetClass="emph" presetSubtype="0" fill="hold" nodeType="withEffect">
                                  <p:stCondLst>
                                    <p:cond delay="3000"/>
                                  </p:stCondLst>
                                  <p:childTnLst>
                                    <p:animRot by="120000">
                                      <p:cBhvr>
                                        <p:cTn id="68" dur="100" fill="hold">
                                          <p:stCondLst>
                                            <p:cond delay="0"/>
                                          </p:stCondLst>
                                        </p:cTn>
                                        <p:tgtEl>
                                          <p:spTgt spid="8"/>
                                        </p:tgtEl>
                                        <p:attrNameLst>
                                          <p:attrName>r</p:attrName>
                                        </p:attrNameLst>
                                      </p:cBhvr>
                                    </p:animRot>
                                    <p:animRot by="-240000">
                                      <p:cBhvr>
                                        <p:cTn id="69" dur="200" fill="hold">
                                          <p:stCondLst>
                                            <p:cond delay="200"/>
                                          </p:stCondLst>
                                        </p:cTn>
                                        <p:tgtEl>
                                          <p:spTgt spid="8"/>
                                        </p:tgtEl>
                                        <p:attrNameLst>
                                          <p:attrName>r</p:attrName>
                                        </p:attrNameLst>
                                      </p:cBhvr>
                                    </p:animRot>
                                    <p:animRot by="240000">
                                      <p:cBhvr>
                                        <p:cTn id="70" dur="200" fill="hold">
                                          <p:stCondLst>
                                            <p:cond delay="400"/>
                                          </p:stCondLst>
                                        </p:cTn>
                                        <p:tgtEl>
                                          <p:spTgt spid="8"/>
                                        </p:tgtEl>
                                        <p:attrNameLst>
                                          <p:attrName>r</p:attrName>
                                        </p:attrNameLst>
                                      </p:cBhvr>
                                    </p:animRot>
                                    <p:animRot by="-240000">
                                      <p:cBhvr>
                                        <p:cTn id="71" dur="200" fill="hold">
                                          <p:stCondLst>
                                            <p:cond delay="600"/>
                                          </p:stCondLst>
                                        </p:cTn>
                                        <p:tgtEl>
                                          <p:spTgt spid="8"/>
                                        </p:tgtEl>
                                        <p:attrNameLst>
                                          <p:attrName>r</p:attrName>
                                        </p:attrNameLst>
                                      </p:cBhvr>
                                    </p:animRot>
                                    <p:animRot by="120000">
                                      <p:cBhvr>
                                        <p:cTn id="72" dur="200" fill="hold">
                                          <p:stCondLst>
                                            <p:cond delay="800"/>
                                          </p:stCondLst>
                                        </p:cTn>
                                        <p:tgtEl>
                                          <p:spTgt spid="8"/>
                                        </p:tgtEl>
                                        <p:attrNameLst>
                                          <p:attrName>r</p:attrName>
                                        </p:attrNameLst>
                                      </p:cBhvr>
                                    </p:animRot>
                                  </p:childTnLst>
                                </p:cTn>
                              </p:par>
                              <p:par>
                                <p:cTn id="73" presetID="32" presetClass="emph" presetSubtype="0" fill="hold" nodeType="withEffect">
                                  <p:stCondLst>
                                    <p:cond delay="3000"/>
                                  </p:stCondLst>
                                  <p:childTnLst>
                                    <p:animRot by="120000">
                                      <p:cBhvr>
                                        <p:cTn id="74" dur="100" fill="hold">
                                          <p:stCondLst>
                                            <p:cond delay="0"/>
                                          </p:stCondLst>
                                        </p:cTn>
                                        <p:tgtEl>
                                          <p:spTgt spid="13"/>
                                        </p:tgtEl>
                                        <p:attrNameLst>
                                          <p:attrName>r</p:attrName>
                                        </p:attrNameLst>
                                      </p:cBhvr>
                                    </p:animRot>
                                    <p:animRot by="-240000">
                                      <p:cBhvr>
                                        <p:cTn id="75" dur="200" fill="hold">
                                          <p:stCondLst>
                                            <p:cond delay="200"/>
                                          </p:stCondLst>
                                        </p:cTn>
                                        <p:tgtEl>
                                          <p:spTgt spid="13"/>
                                        </p:tgtEl>
                                        <p:attrNameLst>
                                          <p:attrName>r</p:attrName>
                                        </p:attrNameLst>
                                      </p:cBhvr>
                                    </p:animRot>
                                    <p:animRot by="240000">
                                      <p:cBhvr>
                                        <p:cTn id="76" dur="200" fill="hold">
                                          <p:stCondLst>
                                            <p:cond delay="400"/>
                                          </p:stCondLst>
                                        </p:cTn>
                                        <p:tgtEl>
                                          <p:spTgt spid="13"/>
                                        </p:tgtEl>
                                        <p:attrNameLst>
                                          <p:attrName>r</p:attrName>
                                        </p:attrNameLst>
                                      </p:cBhvr>
                                    </p:animRot>
                                    <p:animRot by="-240000">
                                      <p:cBhvr>
                                        <p:cTn id="77" dur="200" fill="hold">
                                          <p:stCondLst>
                                            <p:cond delay="600"/>
                                          </p:stCondLst>
                                        </p:cTn>
                                        <p:tgtEl>
                                          <p:spTgt spid="13"/>
                                        </p:tgtEl>
                                        <p:attrNameLst>
                                          <p:attrName>r</p:attrName>
                                        </p:attrNameLst>
                                      </p:cBhvr>
                                    </p:animRot>
                                    <p:animRot by="120000">
                                      <p:cBhvr>
                                        <p:cTn id="78" dur="200" fill="hold">
                                          <p:stCondLst>
                                            <p:cond delay="800"/>
                                          </p:stCondLst>
                                        </p:cTn>
                                        <p:tgtEl>
                                          <p:spTgt spid="13"/>
                                        </p:tgtEl>
                                        <p:attrNameLst>
                                          <p:attrName>r</p:attrName>
                                        </p:attrNameLst>
                                      </p:cBhvr>
                                    </p:animRot>
                                  </p:childTnLst>
                                </p:cTn>
                              </p:par>
                              <p:par>
                                <p:cTn id="79" presetID="32" presetClass="emph" presetSubtype="0" fill="hold" nodeType="withEffect">
                                  <p:stCondLst>
                                    <p:cond delay="3000"/>
                                  </p:stCondLst>
                                  <p:childTnLst>
                                    <p:animRot by="120000">
                                      <p:cBhvr>
                                        <p:cTn id="80" dur="100" fill="hold">
                                          <p:stCondLst>
                                            <p:cond delay="0"/>
                                          </p:stCondLst>
                                        </p:cTn>
                                        <p:tgtEl>
                                          <p:spTgt spid="18"/>
                                        </p:tgtEl>
                                        <p:attrNameLst>
                                          <p:attrName>r</p:attrName>
                                        </p:attrNameLst>
                                      </p:cBhvr>
                                    </p:animRot>
                                    <p:animRot by="-240000">
                                      <p:cBhvr>
                                        <p:cTn id="81" dur="200" fill="hold">
                                          <p:stCondLst>
                                            <p:cond delay="200"/>
                                          </p:stCondLst>
                                        </p:cTn>
                                        <p:tgtEl>
                                          <p:spTgt spid="18"/>
                                        </p:tgtEl>
                                        <p:attrNameLst>
                                          <p:attrName>r</p:attrName>
                                        </p:attrNameLst>
                                      </p:cBhvr>
                                    </p:animRot>
                                    <p:animRot by="240000">
                                      <p:cBhvr>
                                        <p:cTn id="82" dur="200" fill="hold">
                                          <p:stCondLst>
                                            <p:cond delay="400"/>
                                          </p:stCondLst>
                                        </p:cTn>
                                        <p:tgtEl>
                                          <p:spTgt spid="18"/>
                                        </p:tgtEl>
                                        <p:attrNameLst>
                                          <p:attrName>r</p:attrName>
                                        </p:attrNameLst>
                                      </p:cBhvr>
                                    </p:animRot>
                                    <p:animRot by="-240000">
                                      <p:cBhvr>
                                        <p:cTn id="83" dur="200" fill="hold">
                                          <p:stCondLst>
                                            <p:cond delay="600"/>
                                          </p:stCondLst>
                                        </p:cTn>
                                        <p:tgtEl>
                                          <p:spTgt spid="18"/>
                                        </p:tgtEl>
                                        <p:attrNameLst>
                                          <p:attrName>r</p:attrName>
                                        </p:attrNameLst>
                                      </p:cBhvr>
                                    </p:animRot>
                                    <p:animRot by="120000">
                                      <p:cBhvr>
                                        <p:cTn id="84" dur="200" fill="hold">
                                          <p:stCondLst>
                                            <p:cond delay="800"/>
                                          </p:stCondLst>
                                        </p:cTn>
                                        <p:tgtEl>
                                          <p:spTgt spid="18"/>
                                        </p:tgtEl>
                                        <p:attrNameLst>
                                          <p:attrName>r</p:attrName>
                                        </p:attrNameLst>
                                      </p:cBhvr>
                                    </p:animRot>
                                  </p:childTnLst>
                                </p:cTn>
                              </p:par>
                              <p:par>
                                <p:cTn id="85" presetID="32" presetClass="emph" presetSubtype="0" fill="hold" nodeType="withEffect">
                                  <p:stCondLst>
                                    <p:cond delay="3000"/>
                                  </p:stCondLst>
                                  <p:childTnLst>
                                    <p:animRot by="120000">
                                      <p:cBhvr>
                                        <p:cTn id="86" dur="100" fill="hold">
                                          <p:stCondLst>
                                            <p:cond delay="0"/>
                                          </p:stCondLst>
                                        </p:cTn>
                                        <p:tgtEl>
                                          <p:spTgt spid="39"/>
                                        </p:tgtEl>
                                        <p:attrNameLst>
                                          <p:attrName>r</p:attrName>
                                        </p:attrNameLst>
                                      </p:cBhvr>
                                    </p:animRot>
                                    <p:animRot by="-240000">
                                      <p:cBhvr>
                                        <p:cTn id="87" dur="200" fill="hold">
                                          <p:stCondLst>
                                            <p:cond delay="200"/>
                                          </p:stCondLst>
                                        </p:cTn>
                                        <p:tgtEl>
                                          <p:spTgt spid="39"/>
                                        </p:tgtEl>
                                        <p:attrNameLst>
                                          <p:attrName>r</p:attrName>
                                        </p:attrNameLst>
                                      </p:cBhvr>
                                    </p:animRot>
                                    <p:animRot by="240000">
                                      <p:cBhvr>
                                        <p:cTn id="88" dur="200" fill="hold">
                                          <p:stCondLst>
                                            <p:cond delay="400"/>
                                          </p:stCondLst>
                                        </p:cTn>
                                        <p:tgtEl>
                                          <p:spTgt spid="39"/>
                                        </p:tgtEl>
                                        <p:attrNameLst>
                                          <p:attrName>r</p:attrName>
                                        </p:attrNameLst>
                                      </p:cBhvr>
                                    </p:animRot>
                                    <p:animRot by="-240000">
                                      <p:cBhvr>
                                        <p:cTn id="89" dur="200" fill="hold">
                                          <p:stCondLst>
                                            <p:cond delay="600"/>
                                          </p:stCondLst>
                                        </p:cTn>
                                        <p:tgtEl>
                                          <p:spTgt spid="39"/>
                                        </p:tgtEl>
                                        <p:attrNameLst>
                                          <p:attrName>r</p:attrName>
                                        </p:attrNameLst>
                                      </p:cBhvr>
                                    </p:animRot>
                                    <p:animRot by="120000">
                                      <p:cBhvr>
                                        <p:cTn id="90" dur="200" fill="hold">
                                          <p:stCondLst>
                                            <p:cond delay="800"/>
                                          </p:stCondLst>
                                        </p:cTn>
                                        <p:tgtEl>
                                          <p:spTgt spid="39"/>
                                        </p:tgtEl>
                                        <p:attrNameLst>
                                          <p:attrName>r</p:attrName>
                                        </p:attrNameLst>
                                      </p:cBhvr>
                                    </p:animRot>
                                  </p:childTnLst>
                                </p:cTn>
                              </p:par>
                            </p:childTnLst>
                          </p:cTn>
                        </p:par>
                        <p:par>
                          <p:cTn id="91" fill="hold">
                            <p:stCondLst>
                              <p:cond delay="5000"/>
                            </p:stCondLst>
                            <p:childTnLst>
                              <p:par>
                                <p:cTn id="92" presetID="10" presetClass="entr" presetSubtype="0" fill="hold" grpId="1"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grpId="1"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500"/>
                                        <p:tgtEl>
                                          <p:spTgt spid="32"/>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5500"/>
                            </p:stCondLst>
                            <p:childTnLst>
                              <p:par>
                                <p:cTn id="123"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4" dur="2000" fill="hold"/>
                                        <p:tgtEl>
                                          <p:spTgt spid="24"/>
                                        </p:tgtEl>
                                        <p:attrNameLst>
                                          <p:attrName>ppt_x</p:attrName>
                                          <p:attrName>ppt_y</p:attrName>
                                        </p:attrNameLst>
                                      </p:cBhvr>
                                      <p:rCtr x="17" y="18981"/>
                                    </p:animMotion>
                                  </p:childTnLst>
                                </p:cTn>
                              </p:par>
                              <p:par>
                                <p:cTn id="125"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6" dur="2000" fill="hold"/>
                                        <p:tgtEl>
                                          <p:spTgt spid="25"/>
                                        </p:tgtEl>
                                        <p:attrNameLst>
                                          <p:attrName>ppt_x</p:attrName>
                                          <p:attrName>ppt_y</p:attrName>
                                        </p:attrNameLst>
                                      </p:cBhvr>
                                      <p:rCtr x="17" y="18981"/>
                                    </p:animMotion>
                                  </p:childTnLst>
                                </p:cTn>
                              </p:par>
                              <p:par>
                                <p:cTn id="127"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8" dur="2000" fill="hold"/>
                                        <p:tgtEl>
                                          <p:spTgt spid="26"/>
                                        </p:tgtEl>
                                        <p:attrNameLst>
                                          <p:attrName>ppt_x</p:attrName>
                                          <p:attrName>ppt_y</p:attrName>
                                        </p:attrNameLst>
                                      </p:cBhvr>
                                      <p:rCtr x="17" y="18981"/>
                                    </p:animMotion>
                                  </p:childTnLst>
                                </p:cTn>
                              </p:par>
                              <p:par>
                                <p:cTn id="129"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0" dur="2000" fill="hold"/>
                                        <p:tgtEl>
                                          <p:spTgt spid="27"/>
                                        </p:tgtEl>
                                        <p:attrNameLst>
                                          <p:attrName>ppt_x</p:attrName>
                                          <p:attrName>ppt_y</p:attrName>
                                        </p:attrNameLst>
                                      </p:cBhvr>
                                      <p:rCtr x="17" y="18981"/>
                                    </p:animMotion>
                                  </p:childTnLst>
                                </p:cTn>
                              </p:par>
                              <p:par>
                                <p:cTn id="131"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2" dur="2000" fill="hold"/>
                                        <p:tgtEl>
                                          <p:spTgt spid="28"/>
                                        </p:tgtEl>
                                        <p:attrNameLst>
                                          <p:attrName>ppt_x</p:attrName>
                                          <p:attrName>ppt_y</p:attrName>
                                        </p:attrNameLst>
                                      </p:cBhvr>
                                      <p:rCtr x="17" y="18981"/>
                                    </p:animMotion>
                                  </p:childTnLst>
                                </p:cTn>
                              </p:par>
                              <p:par>
                                <p:cTn id="133"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4" dur="2000" fill="hold"/>
                                        <p:tgtEl>
                                          <p:spTgt spid="29"/>
                                        </p:tgtEl>
                                        <p:attrNameLst>
                                          <p:attrName>ppt_x</p:attrName>
                                          <p:attrName>ppt_y</p:attrName>
                                        </p:attrNameLst>
                                      </p:cBhvr>
                                      <p:rCtr x="17" y="18981"/>
                                    </p:animMotion>
                                  </p:childTnLst>
                                </p:cTn>
                              </p:par>
                              <p:par>
                                <p:cTn id="135"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6" dur="2000" fill="hold"/>
                                        <p:tgtEl>
                                          <p:spTgt spid="30"/>
                                        </p:tgtEl>
                                        <p:attrNameLst>
                                          <p:attrName>ppt_x</p:attrName>
                                          <p:attrName>ppt_y</p:attrName>
                                        </p:attrNameLst>
                                      </p:cBhvr>
                                      <p:rCtr x="17" y="18981"/>
                                    </p:animMotion>
                                  </p:childTnLst>
                                </p:cTn>
                              </p:par>
                              <p:par>
                                <p:cTn id="137"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8" dur="2000" fill="hold"/>
                                        <p:tgtEl>
                                          <p:spTgt spid="31"/>
                                        </p:tgtEl>
                                        <p:attrNameLst>
                                          <p:attrName>ppt_x</p:attrName>
                                          <p:attrName>ppt_y</p:attrName>
                                        </p:attrNameLst>
                                      </p:cBhvr>
                                      <p:rCtr x="17" y="18981"/>
                                    </p:animMotion>
                                  </p:childTnLst>
                                </p:cTn>
                              </p:par>
                              <p:par>
                                <p:cTn id="139"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0" dur="2000" fill="hold"/>
                                        <p:tgtEl>
                                          <p:spTgt spid="32"/>
                                        </p:tgtEl>
                                        <p:attrNameLst>
                                          <p:attrName>ppt_x</p:attrName>
                                          <p:attrName>ppt_y</p:attrName>
                                        </p:attrNameLst>
                                      </p:cBhvr>
                                      <p:rCtr x="17" y="18981"/>
                                    </p:animMotion>
                                  </p:childTnLst>
                                </p:cTn>
                              </p:par>
                              <p:par>
                                <p:cTn id="141"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2"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5"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9"/>
          <p:cNvSpPr>
            <a:spLocks/>
          </p:cNvSpPr>
          <p:nvPr/>
        </p:nvSpPr>
        <p:spPr bwMode="auto">
          <a:xfrm>
            <a:off x="4927297" y="3970888"/>
            <a:ext cx="1758510" cy="1758519"/>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1419" tIns="45709" rIns="91419" bIns="45709" numCol="1" anchor="t" anchorCtr="0" compatLnSpc="1">
            <a:prstTxWarp prst="textNoShape">
              <a:avLst/>
            </a:prstTxWarp>
          </a:bodyPr>
          <a:lstStyle/>
          <a:p>
            <a:endParaRPr lang="zh-CN" altLang="en-US"/>
          </a:p>
        </p:txBody>
      </p:sp>
      <p:sp>
        <p:nvSpPr>
          <p:cNvPr id="4" name="Freeform 30"/>
          <p:cNvSpPr>
            <a:spLocks/>
          </p:cNvSpPr>
          <p:nvPr/>
        </p:nvSpPr>
        <p:spPr bwMode="auto">
          <a:xfrm>
            <a:off x="6681780" y="2214239"/>
            <a:ext cx="1758510" cy="1758519"/>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19" tIns="45709" rIns="91419" bIns="45709" numCol="1" anchor="t" anchorCtr="0" compatLnSpc="1">
            <a:prstTxWarp prst="textNoShape">
              <a:avLst/>
            </a:prstTxWarp>
          </a:bodyPr>
          <a:lstStyle/>
          <a:p>
            <a:endParaRPr lang="zh-CN" altLang="en-US"/>
          </a:p>
        </p:txBody>
      </p:sp>
      <p:sp>
        <p:nvSpPr>
          <p:cNvPr id="5" name="Freeform 40"/>
          <p:cNvSpPr>
            <a:spLocks/>
          </p:cNvSpPr>
          <p:nvPr/>
        </p:nvSpPr>
        <p:spPr bwMode="auto">
          <a:xfrm>
            <a:off x="4927297" y="2214239"/>
            <a:ext cx="1758510" cy="1758519"/>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1419" tIns="45709" rIns="91419" bIns="45709" numCol="1" anchor="t" anchorCtr="0" compatLnSpc="1">
            <a:prstTxWarp prst="textNoShape">
              <a:avLst/>
            </a:prstTxWarp>
          </a:bodyPr>
          <a:lstStyle/>
          <a:p>
            <a:endParaRPr lang="zh-CN" altLang="en-US"/>
          </a:p>
        </p:txBody>
      </p:sp>
      <p:sp>
        <p:nvSpPr>
          <p:cNvPr id="6" name="Freeform 43"/>
          <p:cNvSpPr>
            <a:spLocks/>
          </p:cNvSpPr>
          <p:nvPr/>
        </p:nvSpPr>
        <p:spPr bwMode="auto">
          <a:xfrm>
            <a:off x="6681780" y="3970888"/>
            <a:ext cx="1758510" cy="1758519"/>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1419" tIns="45709" rIns="91419" bIns="45709" numCol="1" anchor="t" anchorCtr="0" compatLnSpc="1">
            <a:prstTxWarp prst="textNoShape">
              <a:avLst/>
            </a:prstTxWarp>
          </a:bodyPr>
          <a:lstStyle/>
          <a:p>
            <a:endParaRPr lang="zh-CN" altLang="en-US"/>
          </a:p>
        </p:txBody>
      </p:sp>
      <p:sp>
        <p:nvSpPr>
          <p:cNvPr id="7" name="Freeform 50"/>
          <p:cNvSpPr>
            <a:spLocks/>
          </p:cNvSpPr>
          <p:nvPr/>
        </p:nvSpPr>
        <p:spPr bwMode="auto">
          <a:xfrm>
            <a:off x="6689981" y="2210424"/>
            <a:ext cx="1758510" cy="1758519"/>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9" tIns="45709" rIns="91419" bIns="45709" numCol="1" anchor="t" anchorCtr="0" compatLnSpc="1">
            <a:prstTxWarp prst="textNoShape">
              <a:avLst/>
            </a:prstTxWarp>
          </a:bodyPr>
          <a:lstStyle/>
          <a:p>
            <a:endParaRPr lang="zh-CN" altLang="en-US"/>
          </a:p>
        </p:txBody>
      </p:sp>
      <p:grpSp>
        <p:nvGrpSpPr>
          <p:cNvPr id="52" name="组合 51"/>
          <p:cNvGrpSpPr/>
          <p:nvPr/>
        </p:nvGrpSpPr>
        <p:grpSpPr>
          <a:xfrm>
            <a:off x="6273342" y="1900898"/>
            <a:ext cx="848932" cy="820904"/>
            <a:chOff x="5413751" y="1710838"/>
            <a:chExt cx="849129" cy="821094"/>
          </a:xfrm>
        </p:grpSpPr>
        <p:sp>
          <p:nvSpPr>
            <p:cNvPr id="8" name="椭圆 7"/>
            <p:cNvSpPr/>
            <p:nvPr/>
          </p:nvSpPr>
          <p:spPr>
            <a:xfrm>
              <a:off x="5413751" y="1710838"/>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6"/>
            <p:cNvSpPr txBox="1"/>
            <p:nvPr/>
          </p:nvSpPr>
          <p:spPr>
            <a:xfrm>
              <a:off x="5475485" y="1767442"/>
              <a:ext cx="787395" cy="707886"/>
            </a:xfrm>
            <a:prstGeom prst="rect">
              <a:avLst/>
            </a:prstGeom>
            <a:noFill/>
          </p:spPr>
          <p:txBody>
            <a:bodyPr wrap="none" rtlCol="0">
              <a:spAutoFit/>
            </a:bodyPr>
            <a:lstStyle/>
            <a:p>
              <a:r>
                <a:rPr lang="en-US" altLang="zh-CN" sz="3999" dirty="0">
                  <a:solidFill>
                    <a:schemeClr val="accent2"/>
                  </a:solidFill>
                  <a:latin typeface="微软雅黑" pitchFamily="34" charset="-122"/>
                  <a:ea typeface="微软雅黑" pitchFamily="34" charset="-122"/>
                </a:rPr>
                <a:t>01</a:t>
              </a:r>
              <a:endParaRPr lang="zh-CN" altLang="en-US" sz="3999" dirty="0">
                <a:solidFill>
                  <a:schemeClr val="accent2"/>
                </a:solidFill>
                <a:latin typeface="微软雅黑" pitchFamily="34" charset="-122"/>
                <a:ea typeface="微软雅黑" pitchFamily="34" charset="-122"/>
              </a:endParaRPr>
            </a:p>
          </p:txBody>
        </p:sp>
      </p:grpSp>
      <p:grpSp>
        <p:nvGrpSpPr>
          <p:cNvPr id="53" name="组合 52"/>
          <p:cNvGrpSpPr/>
          <p:nvPr/>
        </p:nvGrpSpPr>
        <p:grpSpPr>
          <a:xfrm>
            <a:off x="7996451" y="3598824"/>
            <a:ext cx="829887" cy="820904"/>
            <a:chOff x="7137259" y="3409157"/>
            <a:chExt cx="830079" cy="821094"/>
          </a:xfrm>
        </p:grpSpPr>
        <p:sp>
          <p:nvSpPr>
            <p:cNvPr id="11" name="椭圆 10"/>
            <p:cNvSpPr/>
            <p:nvPr/>
          </p:nvSpPr>
          <p:spPr>
            <a:xfrm>
              <a:off x="7137259" y="340915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57"/>
            <p:cNvSpPr txBox="1"/>
            <p:nvPr/>
          </p:nvSpPr>
          <p:spPr>
            <a:xfrm>
              <a:off x="7179943" y="3484811"/>
              <a:ext cx="787395" cy="707886"/>
            </a:xfrm>
            <a:prstGeom prst="rect">
              <a:avLst/>
            </a:prstGeom>
            <a:noFill/>
          </p:spPr>
          <p:txBody>
            <a:bodyPr wrap="none" rtlCol="0">
              <a:spAutoFit/>
            </a:bodyPr>
            <a:lstStyle/>
            <a:p>
              <a:r>
                <a:rPr lang="en-US" altLang="zh-CN" sz="3999" dirty="0">
                  <a:solidFill>
                    <a:schemeClr val="tx1">
                      <a:lumMod val="85000"/>
                      <a:lumOff val="15000"/>
                    </a:schemeClr>
                  </a:solidFill>
                  <a:latin typeface="微软雅黑" pitchFamily="34" charset="-122"/>
                  <a:ea typeface="微软雅黑" pitchFamily="34" charset="-122"/>
                </a:rPr>
                <a:t>02</a:t>
              </a:r>
              <a:endParaRPr lang="zh-CN" altLang="en-US" sz="3999" dirty="0">
                <a:solidFill>
                  <a:schemeClr val="tx1">
                    <a:lumMod val="85000"/>
                    <a:lumOff val="15000"/>
                  </a:schemeClr>
                </a:solidFill>
                <a:latin typeface="微软雅黑" pitchFamily="34" charset="-122"/>
                <a:ea typeface="微软雅黑" pitchFamily="34" charset="-122"/>
              </a:endParaRPr>
            </a:p>
          </p:txBody>
        </p:sp>
      </p:grpSp>
      <p:grpSp>
        <p:nvGrpSpPr>
          <p:cNvPr id="55" name="组合 54"/>
          <p:cNvGrpSpPr/>
          <p:nvPr/>
        </p:nvGrpSpPr>
        <p:grpSpPr>
          <a:xfrm>
            <a:off x="4573183" y="3598824"/>
            <a:ext cx="829887" cy="820904"/>
            <a:chOff x="3713199" y="3409157"/>
            <a:chExt cx="830079" cy="821094"/>
          </a:xfrm>
        </p:grpSpPr>
        <p:sp>
          <p:nvSpPr>
            <p:cNvPr id="10" name="椭圆 9"/>
            <p:cNvSpPr/>
            <p:nvPr/>
          </p:nvSpPr>
          <p:spPr>
            <a:xfrm>
              <a:off x="3713199" y="340915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59"/>
            <p:cNvSpPr txBox="1"/>
            <p:nvPr/>
          </p:nvSpPr>
          <p:spPr>
            <a:xfrm>
              <a:off x="3755883" y="3484811"/>
              <a:ext cx="787395" cy="707886"/>
            </a:xfrm>
            <a:prstGeom prst="rect">
              <a:avLst/>
            </a:prstGeom>
            <a:noFill/>
          </p:spPr>
          <p:txBody>
            <a:bodyPr wrap="none" rtlCol="0">
              <a:spAutoFit/>
            </a:bodyPr>
            <a:lstStyle/>
            <a:p>
              <a:r>
                <a:rPr lang="en-US" altLang="zh-CN" sz="3999" dirty="0">
                  <a:solidFill>
                    <a:schemeClr val="accent6"/>
                  </a:solidFill>
                  <a:latin typeface="微软雅黑" pitchFamily="34" charset="-122"/>
                  <a:ea typeface="微软雅黑" pitchFamily="34" charset="-122"/>
                </a:rPr>
                <a:t>04</a:t>
              </a:r>
              <a:endParaRPr lang="zh-CN" altLang="en-US" sz="3999" dirty="0">
                <a:solidFill>
                  <a:schemeClr val="accent6"/>
                </a:solidFill>
                <a:latin typeface="微软雅黑" pitchFamily="34" charset="-122"/>
                <a:ea typeface="微软雅黑" pitchFamily="34" charset="-122"/>
              </a:endParaRPr>
            </a:p>
          </p:txBody>
        </p:sp>
      </p:grpSp>
      <p:sp>
        <p:nvSpPr>
          <p:cNvPr id="22" name="TextBox 21"/>
          <p:cNvSpPr txBox="1"/>
          <p:nvPr/>
        </p:nvSpPr>
        <p:spPr>
          <a:xfrm>
            <a:off x="8230107" y="2214296"/>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23" name="Freeform 512"/>
          <p:cNvSpPr>
            <a:spLocks/>
          </p:cNvSpPr>
          <p:nvPr/>
        </p:nvSpPr>
        <p:spPr bwMode="auto">
          <a:xfrm>
            <a:off x="8086125" y="1919210"/>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24" name="TextBox 23"/>
          <p:cNvSpPr txBox="1"/>
          <p:nvPr/>
        </p:nvSpPr>
        <p:spPr>
          <a:xfrm>
            <a:off x="8229218" y="1824631"/>
            <a:ext cx="2476732" cy="461558"/>
          </a:xfrm>
          <a:prstGeom prst="rect">
            <a:avLst/>
          </a:prstGeom>
          <a:noFill/>
        </p:spPr>
        <p:txBody>
          <a:bodyPr wrap="square" rtlCol="0">
            <a:spAutoFit/>
          </a:bodyPr>
          <a:lstStyle/>
          <a:p>
            <a:r>
              <a:rPr lang="zh-CN" altLang="en-US" sz="2400" dirty="0">
                <a:solidFill>
                  <a:srgbClr val="E27100"/>
                </a:solidFill>
                <a:latin typeface="微软雅黑" pitchFamily="34" charset="-122"/>
                <a:ea typeface="微软雅黑" pitchFamily="34" charset="-122"/>
              </a:rPr>
              <a:t>点击输入小标题</a:t>
            </a:r>
            <a:endParaRPr lang="zh-CN" altLang="zh-CN" sz="2400" dirty="0">
              <a:solidFill>
                <a:srgbClr val="E27100"/>
              </a:solidFill>
              <a:latin typeface="微软雅黑" pitchFamily="34" charset="-122"/>
              <a:ea typeface="微软雅黑" pitchFamily="34" charset="-122"/>
            </a:endParaRPr>
          </a:p>
        </p:txBody>
      </p:sp>
      <p:sp>
        <p:nvSpPr>
          <p:cNvPr id="26" name="文本框 5"/>
          <p:cNvSpPr txBox="1"/>
          <p:nvPr/>
        </p:nvSpPr>
        <p:spPr>
          <a:xfrm>
            <a:off x="961414" y="187481"/>
            <a:ext cx="4732669"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项目来源</a:t>
            </a:r>
            <a:endParaRPr lang="zh-CN" altLang="zh-CN" sz="3599" dirty="0"/>
          </a:p>
        </p:txBody>
      </p:sp>
      <p:sp>
        <p:nvSpPr>
          <p:cNvPr id="27" name="TextBox 26"/>
          <p:cNvSpPr txBox="1"/>
          <p:nvPr/>
        </p:nvSpPr>
        <p:spPr>
          <a:xfrm>
            <a:off x="2955688" y="394809"/>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Project source</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9197627" y="4128982"/>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41" name="Freeform 512"/>
          <p:cNvSpPr>
            <a:spLocks/>
          </p:cNvSpPr>
          <p:nvPr/>
        </p:nvSpPr>
        <p:spPr bwMode="auto">
          <a:xfrm>
            <a:off x="9053645" y="3833896"/>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2" name="TextBox 41"/>
          <p:cNvSpPr txBox="1"/>
          <p:nvPr/>
        </p:nvSpPr>
        <p:spPr>
          <a:xfrm>
            <a:off x="9196738" y="3739317"/>
            <a:ext cx="2476732" cy="461558"/>
          </a:xfrm>
          <a:prstGeom prst="rect">
            <a:avLst/>
          </a:prstGeom>
          <a:noFill/>
        </p:spPr>
        <p:txBody>
          <a:bodyPr wrap="square" rtlCol="0">
            <a:spAutoFit/>
          </a:bodyPr>
          <a:lstStyle/>
          <a:p>
            <a:r>
              <a:rPr lang="zh-CN" altLang="en-US" sz="2400" dirty="0">
                <a:solidFill>
                  <a:schemeClr val="bg2">
                    <a:lumMod val="25000"/>
                  </a:schemeClr>
                </a:solidFill>
                <a:latin typeface="微软雅黑" pitchFamily="34" charset="-122"/>
                <a:ea typeface="微软雅黑" pitchFamily="34" charset="-122"/>
              </a:rPr>
              <a:t>点击输入小标题</a:t>
            </a:r>
            <a:endParaRPr lang="zh-CN" altLang="zh-CN" sz="2400" dirty="0">
              <a:solidFill>
                <a:schemeClr val="bg2">
                  <a:lumMod val="25000"/>
                </a:schemeClr>
              </a:solidFill>
              <a:latin typeface="微软雅黑" pitchFamily="34" charset="-122"/>
              <a:ea typeface="微软雅黑" pitchFamily="34" charset="-122"/>
            </a:endParaRPr>
          </a:p>
        </p:txBody>
      </p:sp>
      <p:sp>
        <p:nvSpPr>
          <p:cNvPr id="44" name="TextBox 43"/>
          <p:cNvSpPr txBox="1"/>
          <p:nvPr/>
        </p:nvSpPr>
        <p:spPr>
          <a:xfrm>
            <a:off x="8205474" y="5767114"/>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45" name="Freeform 512"/>
          <p:cNvSpPr>
            <a:spLocks/>
          </p:cNvSpPr>
          <p:nvPr/>
        </p:nvSpPr>
        <p:spPr bwMode="auto">
          <a:xfrm>
            <a:off x="8061492" y="5472028"/>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1">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6" name="TextBox 45"/>
          <p:cNvSpPr txBox="1"/>
          <p:nvPr/>
        </p:nvSpPr>
        <p:spPr>
          <a:xfrm>
            <a:off x="8204585" y="5377449"/>
            <a:ext cx="2476732" cy="461558"/>
          </a:xfrm>
          <a:prstGeom prst="rect">
            <a:avLst/>
          </a:prstGeom>
          <a:noFill/>
        </p:spPr>
        <p:txBody>
          <a:bodyPr wrap="square" rtlCol="0">
            <a:spAutoFit/>
          </a:bodyPr>
          <a:lstStyle/>
          <a:p>
            <a:r>
              <a:rPr lang="zh-CN" altLang="en-US" sz="2400" dirty="0">
                <a:solidFill>
                  <a:schemeClr val="accent1">
                    <a:lumMod val="75000"/>
                  </a:schemeClr>
                </a:solidFill>
                <a:latin typeface="微软雅黑" pitchFamily="34" charset="-122"/>
                <a:ea typeface="微软雅黑" pitchFamily="34" charset="-122"/>
              </a:rPr>
              <a:t>点击输入小标题</a:t>
            </a:r>
            <a:endParaRPr lang="zh-CN" altLang="zh-CN" sz="2400" dirty="0">
              <a:solidFill>
                <a:schemeClr val="accent1">
                  <a:lumMod val="75000"/>
                </a:schemeClr>
              </a:solidFill>
              <a:latin typeface="微软雅黑" pitchFamily="34" charset="-122"/>
              <a:ea typeface="微软雅黑" pitchFamily="34" charset="-122"/>
            </a:endParaRPr>
          </a:p>
        </p:txBody>
      </p:sp>
      <p:sp>
        <p:nvSpPr>
          <p:cNvPr id="48" name="TextBox 47"/>
          <p:cNvSpPr txBox="1"/>
          <p:nvPr/>
        </p:nvSpPr>
        <p:spPr>
          <a:xfrm>
            <a:off x="2507793" y="5174507"/>
            <a:ext cx="2133450" cy="6051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49" name="Freeform 512"/>
          <p:cNvSpPr>
            <a:spLocks/>
          </p:cNvSpPr>
          <p:nvPr/>
        </p:nvSpPr>
        <p:spPr bwMode="auto">
          <a:xfrm>
            <a:off x="2363811" y="4879421"/>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accent6">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50" name="TextBox 49"/>
          <p:cNvSpPr txBox="1"/>
          <p:nvPr/>
        </p:nvSpPr>
        <p:spPr>
          <a:xfrm>
            <a:off x="2506904" y="4784842"/>
            <a:ext cx="2476732" cy="461558"/>
          </a:xfrm>
          <a:prstGeom prst="rect">
            <a:avLst/>
          </a:prstGeom>
          <a:noFill/>
        </p:spPr>
        <p:txBody>
          <a:bodyPr wrap="square" rtlCol="0">
            <a:spAutoFit/>
          </a:bodyPr>
          <a:lstStyle/>
          <a:p>
            <a:r>
              <a:rPr lang="zh-CN" altLang="en-US" sz="2400" dirty="0">
                <a:solidFill>
                  <a:schemeClr val="accent6">
                    <a:lumMod val="75000"/>
                  </a:schemeClr>
                </a:solidFill>
                <a:latin typeface="微软雅黑" pitchFamily="34" charset="-122"/>
                <a:ea typeface="微软雅黑" pitchFamily="34" charset="-122"/>
              </a:rPr>
              <a:t>点击输入小标题</a:t>
            </a:r>
            <a:endParaRPr lang="zh-CN" altLang="zh-CN" sz="2400" dirty="0">
              <a:solidFill>
                <a:schemeClr val="accent6">
                  <a:lumMod val="75000"/>
                </a:schemeClr>
              </a:solidFill>
              <a:latin typeface="微软雅黑" pitchFamily="34" charset="-122"/>
              <a:ea typeface="微软雅黑" pitchFamily="34" charset="-122"/>
            </a:endParaRPr>
          </a:p>
        </p:txBody>
      </p:sp>
      <p:pic>
        <p:nvPicPr>
          <p:cNvPr id="2050" name="Picture 2" descr="E:\企业文化\企业文化图片\PNG\0 (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5057" y="2749439"/>
            <a:ext cx="3325349" cy="2497050"/>
          </a:xfrm>
          <a:prstGeom prst="rect">
            <a:avLst/>
          </a:prstGeom>
          <a:noFill/>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6273342" y="5159684"/>
            <a:ext cx="829887" cy="820904"/>
            <a:chOff x="5413751" y="4970379"/>
            <a:chExt cx="830079" cy="821094"/>
          </a:xfrm>
        </p:grpSpPr>
        <p:sp>
          <p:nvSpPr>
            <p:cNvPr id="9" name="椭圆 8"/>
            <p:cNvSpPr/>
            <p:nvPr/>
          </p:nvSpPr>
          <p:spPr>
            <a:xfrm>
              <a:off x="5413751" y="4970379"/>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58"/>
            <p:cNvSpPr txBox="1"/>
            <p:nvPr/>
          </p:nvSpPr>
          <p:spPr>
            <a:xfrm>
              <a:off x="5456435" y="5065083"/>
              <a:ext cx="787395" cy="707886"/>
            </a:xfrm>
            <a:prstGeom prst="rect">
              <a:avLst/>
            </a:prstGeom>
            <a:noFill/>
          </p:spPr>
          <p:txBody>
            <a:bodyPr wrap="none" rtlCol="0">
              <a:spAutoFit/>
            </a:bodyPr>
            <a:lstStyle/>
            <a:p>
              <a:r>
                <a:rPr lang="en-US" altLang="zh-CN" sz="3999" dirty="0">
                  <a:solidFill>
                    <a:schemeClr val="accent5"/>
                  </a:solidFill>
                  <a:latin typeface="微软雅黑" pitchFamily="34" charset="-122"/>
                  <a:ea typeface="微软雅黑" pitchFamily="34" charset="-122"/>
                </a:rPr>
                <a:t>03</a:t>
              </a:r>
              <a:endParaRPr lang="zh-CN" altLang="en-US" sz="3999" dirty="0">
                <a:solidFill>
                  <a:schemeClr val="accent5"/>
                </a:solidFill>
                <a:latin typeface="微软雅黑" pitchFamily="34" charset="-122"/>
                <a:ea typeface="微软雅黑" pitchFamily="34" charset="-122"/>
              </a:endParaRPr>
            </a:p>
          </p:txBody>
        </p:sp>
      </p:grpSp>
      <p:sp>
        <p:nvSpPr>
          <p:cNvPr id="47" name="Freeform 512"/>
          <p:cNvSpPr>
            <a:spLocks/>
          </p:cNvSpPr>
          <p:nvPr/>
        </p:nvSpPr>
        <p:spPr bwMode="auto">
          <a:xfrm>
            <a:off x="754764" y="1912762"/>
            <a:ext cx="168236" cy="33329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solidFill>
                <a:srgbClr val="3399FF"/>
              </a:solidFill>
            </a:endParaRPr>
          </a:p>
        </p:txBody>
      </p:sp>
      <p:sp>
        <p:nvSpPr>
          <p:cNvPr id="51" name="TextBox 50"/>
          <p:cNvSpPr txBox="1"/>
          <p:nvPr/>
        </p:nvSpPr>
        <p:spPr>
          <a:xfrm>
            <a:off x="973924" y="1818183"/>
            <a:ext cx="2836575" cy="523099"/>
          </a:xfrm>
          <a:prstGeom prst="rect">
            <a:avLst/>
          </a:prstGeom>
          <a:noFill/>
        </p:spPr>
        <p:txBody>
          <a:bodyPr wrap="square" rtlCol="0">
            <a:spAutoFit/>
          </a:bodyPr>
          <a:lstStyle/>
          <a:p>
            <a:r>
              <a:rPr lang="zh-CN" altLang="en-US" sz="2799" dirty="0">
                <a:solidFill>
                  <a:schemeClr val="tx1">
                    <a:lumMod val="65000"/>
                    <a:lumOff val="35000"/>
                  </a:schemeClr>
                </a:solidFill>
                <a:latin typeface="微软雅黑" pitchFamily="34" charset="-122"/>
                <a:ea typeface="微软雅黑" pitchFamily="34" charset="-122"/>
              </a:rPr>
              <a:t>项目产生的背景</a:t>
            </a:r>
            <a:endParaRPr lang="zh-CN" altLang="zh-CN" sz="2799"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985300" y="2340639"/>
            <a:ext cx="3837027" cy="163083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zh-CN" sz="1600" dirty="0"/>
              <a:t>公司以“策略先行，经营致胜，管理为本”的商业推广理念，一步一个脚印发展成为东莞同类企业中经营范围最广、在行业内颇具影响力的企业。</a:t>
            </a:r>
            <a:endParaRPr lang="zh-CN" altLang="en-US" sz="1600" dirty="0"/>
          </a:p>
        </p:txBody>
      </p:sp>
    </p:spTree>
    <p:extLst>
      <p:ext uri="{BB962C8B-B14F-4D97-AF65-F5344CB8AC3E}">
        <p14:creationId xmlns:p14="http://schemas.microsoft.com/office/powerpoint/2010/main" val="1109042635"/>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par>
                          <p:cTn id="28" fill="hold">
                            <p:stCondLst>
                              <p:cond delay="22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1"/>
                                        </p:tgtEl>
                                        <p:attrNameLst>
                                          <p:attrName>ppt_y</p:attrName>
                                        </p:attrNameLst>
                                      </p:cBhvr>
                                      <p:tavLst>
                                        <p:tav tm="0">
                                          <p:val>
                                            <p:strVal val="#ppt_y"/>
                                          </p:val>
                                        </p:tav>
                                        <p:tav tm="100000">
                                          <p:val>
                                            <p:strVal val="#ppt_y"/>
                                          </p:val>
                                        </p:tav>
                                      </p:tavLst>
                                    </p:anim>
                                    <p:anim calcmode="lin" valueType="num">
                                      <p:cBhvr>
                                        <p:cTn id="3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1"/>
                                        </p:tgtEl>
                                      </p:cBhvr>
                                    </p:animEffect>
                                  </p:childTnLst>
                                </p:cTn>
                              </p:par>
                            </p:childTnLst>
                          </p:cTn>
                        </p:par>
                        <p:par>
                          <p:cTn id="36" fill="hold">
                            <p:stCondLst>
                              <p:cond delay="3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6"/>
                                        </p:tgtEl>
                                        <p:attrNameLst>
                                          <p:attrName>ppt_y</p:attrName>
                                        </p:attrNameLst>
                                      </p:cBhvr>
                                      <p:tavLst>
                                        <p:tav tm="0">
                                          <p:val>
                                            <p:strVal val="#ppt_y"/>
                                          </p:val>
                                        </p:tav>
                                        <p:tav tm="100000">
                                          <p:val>
                                            <p:strVal val="#ppt_y"/>
                                          </p:val>
                                        </p:tav>
                                      </p:tavLst>
                                    </p:anim>
                                    <p:anim calcmode="lin" valueType="num">
                                      <p:cBhvr>
                                        <p:cTn id="4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6"/>
                                        </p:tgtEl>
                                      </p:cBhvr>
                                    </p:animEffect>
                                  </p:childTnLst>
                                </p:cTn>
                              </p:par>
                            </p:childTnLst>
                          </p:cTn>
                        </p:par>
                        <p:par>
                          <p:cTn id="44" fill="hold">
                            <p:stCondLst>
                              <p:cond delay="6650"/>
                            </p:stCondLst>
                            <p:childTnLst>
                              <p:par>
                                <p:cTn id="45" presetID="53" presetClass="entr" presetSubtype="16" fill="hold" nodeType="afterEffect">
                                  <p:stCondLst>
                                    <p:cond delay="0"/>
                                  </p:stCondLst>
                                  <p:childTnLst>
                                    <p:set>
                                      <p:cBhvr>
                                        <p:cTn id="46" dur="1" fill="hold">
                                          <p:stCondLst>
                                            <p:cond delay="0"/>
                                          </p:stCondLst>
                                        </p:cTn>
                                        <p:tgtEl>
                                          <p:spTgt spid="2050"/>
                                        </p:tgtEl>
                                        <p:attrNameLst>
                                          <p:attrName>style.visibility</p:attrName>
                                        </p:attrNameLst>
                                      </p:cBhvr>
                                      <p:to>
                                        <p:strVal val="visible"/>
                                      </p:to>
                                    </p:set>
                                    <p:anim calcmode="lin" valueType="num">
                                      <p:cBhvr>
                                        <p:cTn id="47" dur="500" fill="hold"/>
                                        <p:tgtEl>
                                          <p:spTgt spid="2050"/>
                                        </p:tgtEl>
                                        <p:attrNameLst>
                                          <p:attrName>ppt_w</p:attrName>
                                        </p:attrNameLst>
                                      </p:cBhvr>
                                      <p:tavLst>
                                        <p:tav tm="0">
                                          <p:val>
                                            <p:fltVal val="0"/>
                                          </p:val>
                                        </p:tav>
                                        <p:tav tm="100000">
                                          <p:val>
                                            <p:strVal val="#ppt_w"/>
                                          </p:val>
                                        </p:tav>
                                      </p:tavLst>
                                    </p:anim>
                                    <p:anim calcmode="lin" valueType="num">
                                      <p:cBhvr>
                                        <p:cTn id="48" dur="500" fill="hold"/>
                                        <p:tgtEl>
                                          <p:spTgt spid="2050"/>
                                        </p:tgtEl>
                                        <p:attrNameLst>
                                          <p:attrName>ppt_h</p:attrName>
                                        </p:attrNameLst>
                                      </p:cBhvr>
                                      <p:tavLst>
                                        <p:tav tm="0">
                                          <p:val>
                                            <p:fltVal val="0"/>
                                          </p:val>
                                        </p:tav>
                                        <p:tav tm="100000">
                                          <p:val>
                                            <p:strVal val="#ppt_h"/>
                                          </p:val>
                                        </p:tav>
                                      </p:tavLst>
                                    </p:anim>
                                    <p:animEffect transition="in" filter="fade">
                                      <p:cBhvr>
                                        <p:cTn id="49" dur="500"/>
                                        <p:tgtEl>
                                          <p:spTgt spid="2050"/>
                                        </p:tgtEl>
                                      </p:cBhvr>
                                    </p:animEffect>
                                  </p:childTnLst>
                                </p:cTn>
                              </p:par>
                            </p:childTnLst>
                          </p:cTn>
                        </p:par>
                        <p:par>
                          <p:cTn id="50" fill="hold">
                            <p:stCondLst>
                              <p:cond delay="7150"/>
                            </p:stCondLst>
                            <p:childTnLst>
                              <p:par>
                                <p:cTn id="51" presetID="53" presetClass="entr" presetSubtype="16"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Effect transition="in" filter="fade">
                                      <p:cBhvr>
                                        <p:cTn id="55" dur="500"/>
                                        <p:tgtEl>
                                          <p:spTgt spid="52"/>
                                        </p:tgtEl>
                                      </p:cBhvr>
                                    </p:animEffect>
                                  </p:childTnLst>
                                </p:cTn>
                              </p:par>
                            </p:childTnLst>
                          </p:cTn>
                        </p:par>
                        <p:par>
                          <p:cTn id="56" fill="hold">
                            <p:stCondLst>
                              <p:cond delay="76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par>
                          <p:cTn id="60" fill="hold">
                            <p:stCondLst>
                              <p:cond delay="8150"/>
                            </p:stCondLst>
                            <p:childTnLst>
                              <p:par>
                                <p:cTn id="61" presetID="2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250"/>
                                        <p:tgtEl>
                                          <p:spTgt spid="23"/>
                                        </p:tgtEl>
                                      </p:cBhvr>
                                    </p:animEffect>
                                  </p:childTnLst>
                                </p:cTn>
                              </p:par>
                            </p:childTnLst>
                          </p:cTn>
                        </p:par>
                        <p:par>
                          <p:cTn id="64" fill="hold">
                            <p:stCondLst>
                              <p:cond delay="84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4"/>
                                        </p:tgtEl>
                                      </p:cBhvr>
                                    </p:animEffect>
                                  </p:childTnLst>
                                </p:cTn>
                              </p:par>
                            </p:childTnLst>
                          </p:cTn>
                        </p:par>
                        <p:par>
                          <p:cTn id="72" fill="hold">
                            <p:stCondLst>
                              <p:cond delay="9200"/>
                            </p:stCondLst>
                            <p:childTnLst>
                              <p:par>
                                <p:cTn id="73" presetID="41" presetClass="entr" presetSubtype="0" fill="hold" grpId="0" nodeType="afterEffect">
                                  <p:stCondLst>
                                    <p:cond delay="0"/>
                                  </p:stCondLst>
                                  <p:iterate type="lt">
                                    <p:tmPct val="2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childTnLst>
                          </p:cTn>
                        </p:par>
                        <p:par>
                          <p:cTn id="80" fill="hold">
                            <p:stCondLst>
                              <p:cond delay="9850"/>
                            </p:stCondLst>
                            <p:childTnLst>
                              <p:par>
                                <p:cTn id="81" presetID="53" presetClass="entr" presetSubtype="16"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p:cTn id="83" dur="500" fill="hold"/>
                                        <p:tgtEl>
                                          <p:spTgt spid="53"/>
                                        </p:tgtEl>
                                        <p:attrNameLst>
                                          <p:attrName>ppt_w</p:attrName>
                                        </p:attrNameLst>
                                      </p:cBhvr>
                                      <p:tavLst>
                                        <p:tav tm="0">
                                          <p:val>
                                            <p:fltVal val="0"/>
                                          </p:val>
                                        </p:tav>
                                        <p:tav tm="100000">
                                          <p:val>
                                            <p:strVal val="#ppt_w"/>
                                          </p:val>
                                        </p:tav>
                                      </p:tavLst>
                                    </p:anim>
                                    <p:anim calcmode="lin" valueType="num">
                                      <p:cBhvr>
                                        <p:cTn id="84" dur="500" fill="hold"/>
                                        <p:tgtEl>
                                          <p:spTgt spid="53"/>
                                        </p:tgtEl>
                                        <p:attrNameLst>
                                          <p:attrName>ppt_h</p:attrName>
                                        </p:attrNameLst>
                                      </p:cBhvr>
                                      <p:tavLst>
                                        <p:tav tm="0">
                                          <p:val>
                                            <p:fltVal val="0"/>
                                          </p:val>
                                        </p:tav>
                                        <p:tav tm="100000">
                                          <p:val>
                                            <p:strVal val="#ppt_h"/>
                                          </p:val>
                                        </p:tav>
                                      </p:tavLst>
                                    </p:anim>
                                    <p:animEffect transition="in" filter="fade">
                                      <p:cBhvr>
                                        <p:cTn id="85" dur="500"/>
                                        <p:tgtEl>
                                          <p:spTgt spid="53"/>
                                        </p:tgtEl>
                                      </p:cBhvr>
                                    </p:animEffect>
                                  </p:childTnLst>
                                </p:cTn>
                              </p:par>
                            </p:childTnLst>
                          </p:cTn>
                        </p:par>
                        <p:par>
                          <p:cTn id="86" fill="hold">
                            <p:stCondLst>
                              <p:cond delay="10350"/>
                            </p:stCondLst>
                            <p:childTnLst>
                              <p:par>
                                <p:cTn id="87" presetID="22" presetClass="entr" presetSubtype="8"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left)">
                                      <p:cBhvr>
                                        <p:cTn id="89" dur="250"/>
                                        <p:tgtEl>
                                          <p:spTgt spid="41"/>
                                        </p:tgtEl>
                                      </p:cBhvr>
                                    </p:animEffect>
                                  </p:childTnLst>
                                </p:cTn>
                              </p:par>
                            </p:childTnLst>
                          </p:cTn>
                        </p:par>
                        <p:par>
                          <p:cTn id="90" fill="hold">
                            <p:stCondLst>
                              <p:cond delay="106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2"/>
                                        </p:tgtEl>
                                        <p:attrNameLst>
                                          <p:attrName>ppt_y</p:attrName>
                                        </p:attrNameLst>
                                      </p:cBhvr>
                                      <p:tavLst>
                                        <p:tav tm="0">
                                          <p:val>
                                            <p:strVal val="#ppt_y"/>
                                          </p:val>
                                        </p:tav>
                                        <p:tav tm="100000">
                                          <p:val>
                                            <p:strVal val="#ppt_y"/>
                                          </p:val>
                                        </p:tav>
                                      </p:tavLst>
                                    </p:anim>
                                    <p:anim calcmode="lin" valueType="num">
                                      <p:cBhvr>
                                        <p:cTn id="9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2"/>
                                        </p:tgtEl>
                                      </p:cBhvr>
                                    </p:animEffect>
                                  </p:childTnLst>
                                </p:cTn>
                              </p:par>
                            </p:childTnLst>
                          </p:cTn>
                        </p:par>
                        <p:par>
                          <p:cTn id="98" fill="hold">
                            <p:stCondLst>
                              <p:cond delay="11400"/>
                            </p:stCondLst>
                            <p:childTnLst>
                              <p:par>
                                <p:cTn id="99" presetID="41" presetClass="entr" presetSubtype="0" fill="hold" grpId="0" nodeType="afterEffect">
                                  <p:stCondLst>
                                    <p:cond delay="0"/>
                                  </p:stCondLst>
                                  <p:iterate type="lt">
                                    <p:tmPct val="2000"/>
                                  </p:iterate>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40"/>
                                        </p:tgtEl>
                                        <p:attrNameLst>
                                          <p:attrName>ppt_y</p:attrName>
                                        </p:attrNameLst>
                                      </p:cBhvr>
                                      <p:tavLst>
                                        <p:tav tm="0">
                                          <p:val>
                                            <p:strVal val="#ppt_y"/>
                                          </p:val>
                                        </p:tav>
                                        <p:tav tm="100000">
                                          <p:val>
                                            <p:strVal val="#ppt_y"/>
                                          </p:val>
                                        </p:tav>
                                      </p:tavLst>
                                    </p:anim>
                                    <p:anim calcmode="lin" valueType="num">
                                      <p:cBhvr>
                                        <p:cTn id="10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40"/>
                                        </p:tgtEl>
                                      </p:cBhvr>
                                    </p:animEffect>
                                  </p:childTnLst>
                                </p:cTn>
                              </p:par>
                            </p:childTnLst>
                          </p:cTn>
                        </p:par>
                        <p:par>
                          <p:cTn id="106" fill="hold">
                            <p:stCondLst>
                              <p:cond delay="12050"/>
                            </p:stCondLst>
                            <p:childTnLst>
                              <p:par>
                                <p:cTn id="107" presetID="22" presetClass="entr" presetSubtype="2" fill="hold" grpId="0" nodeType="afterEffect">
                                  <p:stCondLst>
                                    <p:cond delay="0"/>
                                  </p:stCondLst>
                                  <p:childTnLst>
                                    <p:set>
                                      <p:cBhvr>
                                        <p:cTn id="108" dur="1" fill="hold">
                                          <p:stCondLst>
                                            <p:cond delay="0"/>
                                          </p:stCondLst>
                                        </p:cTn>
                                        <p:tgtEl>
                                          <p:spTgt spid="6"/>
                                        </p:tgtEl>
                                        <p:attrNameLst>
                                          <p:attrName>style.visibility</p:attrName>
                                        </p:attrNameLst>
                                      </p:cBhvr>
                                      <p:to>
                                        <p:strVal val="visible"/>
                                      </p:to>
                                    </p:set>
                                    <p:animEffect transition="in" filter="wipe(right)">
                                      <p:cBhvr>
                                        <p:cTn id="109" dur="500"/>
                                        <p:tgtEl>
                                          <p:spTgt spid="6"/>
                                        </p:tgtEl>
                                      </p:cBhvr>
                                    </p:animEffect>
                                  </p:childTnLst>
                                </p:cTn>
                              </p:par>
                            </p:childTnLst>
                          </p:cTn>
                        </p:par>
                        <p:par>
                          <p:cTn id="110" fill="hold">
                            <p:stCondLst>
                              <p:cond delay="12550"/>
                            </p:stCondLst>
                            <p:childTnLst>
                              <p:par>
                                <p:cTn id="111" presetID="53" presetClass="entr" presetSubtype="16" fill="hold"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p:cTn id="113" dur="500" fill="hold"/>
                                        <p:tgtEl>
                                          <p:spTgt spid="54"/>
                                        </p:tgtEl>
                                        <p:attrNameLst>
                                          <p:attrName>ppt_w</p:attrName>
                                        </p:attrNameLst>
                                      </p:cBhvr>
                                      <p:tavLst>
                                        <p:tav tm="0">
                                          <p:val>
                                            <p:fltVal val="0"/>
                                          </p:val>
                                        </p:tav>
                                        <p:tav tm="100000">
                                          <p:val>
                                            <p:strVal val="#ppt_w"/>
                                          </p:val>
                                        </p:tav>
                                      </p:tavLst>
                                    </p:anim>
                                    <p:anim calcmode="lin" valueType="num">
                                      <p:cBhvr>
                                        <p:cTn id="114" dur="500" fill="hold"/>
                                        <p:tgtEl>
                                          <p:spTgt spid="54"/>
                                        </p:tgtEl>
                                        <p:attrNameLst>
                                          <p:attrName>ppt_h</p:attrName>
                                        </p:attrNameLst>
                                      </p:cBhvr>
                                      <p:tavLst>
                                        <p:tav tm="0">
                                          <p:val>
                                            <p:fltVal val="0"/>
                                          </p:val>
                                        </p:tav>
                                        <p:tav tm="100000">
                                          <p:val>
                                            <p:strVal val="#ppt_h"/>
                                          </p:val>
                                        </p:tav>
                                      </p:tavLst>
                                    </p:anim>
                                    <p:animEffect transition="in" filter="fade">
                                      <p:cBhvr>
                                        <p:cTn id="115" dur="500"/>
                                        <p:tgtEl>
                                          <p:spTgt spid="54"/>
                                        </p:tgtEl>
                                      </p:cBhvr>
                                    </p:animEffect>
                                  </p:childTnLst>
                                </p:cTn>
                              </p:par>
                            </p:childTnLst>
                          </p:cTn>
                        </p:par>
                        <p:par>
                          <p:cTn id="116" fill="hold">
                            <p:stCondLst>
                              <p:cond delay="13050"/>
                            </p:stCondLst>
                            <p:childTnLst>
                              <p:par>
                                <p:cTn id="117" presetID="22" presetClass="entr" presetSubtype="8" fill="hold" grpId="0" nodeType="after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wipe(left)">
                                      <p:cBhvr>
                                        <p:cTn id="119" dur="250"/>
                                        <p:tgtEl>
                                          <p:spTgt spid="45"/>
                                        </p:tgtEl>
                                      </p:cBhvr>
                                    </p:animEffect>
                                  </p:childTnLst>
                                </p:cTn>
                              </p:par>
                            </p:childTnLst>
                          </p:cTn>
                        </p:par>
                        <p:par>
                          <p:cTn id="120" fill="hold">
                            <p:stCondLst>
                              <p:cond delay="1330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46"/>
                                        </p:tgtEl>
                                        <p:attrNameLst>
                                          <p:attrName>style.visibility</p:attrName>
                                        </p:attrNameLst>
                                      </p:cBhvr>
                                      <p:to>
                                        <p:strVal val="visible"/>
                                      </p:to>
                                    </p:set>
                                    <p:anim calcmode="lin" valueType="num">
                                      <p:cBhvr>
                                        <p:cTn id="123"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46"/>
                                        </p:tgtEl>
                                        <p:attrNameLst>
                                          <p:attrName>ppt_y</p:attrName>
                                        </p:attrNameLst>
                                      </p:cBhvr>
                                      <p:tavLst>
                                        <p:tav tm="0">
                                          <p:val>
                                            <p:strVal val="#ppt_y"/>
                                          </p:val>
                                        </p:tav>
                                        <p:tav tm="100000">
                                          <p:val>
                                            <p:strVal val="#ppt_y"/>
                                          </p:val>
                                        </p:tav>
                                      </p:tavLst>
                                    </p:anim>
                                    <p:anim calcmode="lin" valueType="num">
                                      <p:cBhvr>
                                        <p:cTn id="125"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46"/>
                                        </p:tgtEl>
                                      </p:cBhvr>
                                    </p:animEffect>
                                  </p:childTnLst>
                                </p:cTn>
                              </p:par>
                            </p:childTnLst>
                          </p:cTn>
                        </p:par>
                        <p:par>
                          <p:cTn id="128" fill="hold">
                            <p:stCondLst>
                              <p:cond delay="14100"/>
                            </p:stCondLst>
                            <p:childTnLst>
                              <p:par>
                                <p:cTn id="129" presetID="41" presetClass="entr" presetSubtype="0" fill="hold" grpId="0" nodeType="afterEffect">
                                  <p:stCondLst>
                                    <p:cond delay="0"/>
                                  </p:stCondLst>
                                  <p:iterate type="lt">
                                    <p:tmPct val="2000"/>
                                  </p:iterate>
                                  <p:childTnLst>
                                    <p:set>
                                      <p:cBhvr>
                                        <p:cTn id="130" dur="1" fill="hold">
                                          <p:stCondLst>
                                            <p:cond delay="0"/>
                                          </p:stCondLst>
                                        </p:cTn>
                                        <p:tgtEl>
                                          <p:spTgt spid="44"/>
                                        </p:tgtEl>
                                        <p:attrNameLst>
                                          <p:attrName>style.visibility</p:attrName>
                                        </p:attrNameLst>
                                      </p:cBhvr>
                                      <p:to>
                                        <p:strVal val="visible"/>
                                      </p:to>
                                    </p:set>
                                    <p:anim calcmode="lin" valueType="num">
                                      <p:cBhvr>
                                        <p:cTn id="13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44"/>
                                        </p:tgtEl>
                                        <p:attrNameLst>
                                          <p:attrName>ppt_y</p:attrName>
                                        </p:attrNameLst>
                                      </p:cBhvr>
                                      <p:tavLst>
                                        <p:tav tm="0">
                                          <p:val>
                                            <p:strVal val="#ppt_y"/>
                                          </p:val>
                                        </p:tav>
                                        <p:tav tm="100000">
                                          <p:val>
                                            <p:strVal val="#ppt_y"/>
                                          </p:val>
                                        </p:tav>
                                      </p:tavLst>
                                    </p:anim>
                                    <p:anim calcmode="lin" valueType="num">
                                      <p:cBhvr>
                                        <p:cTn id="13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44"/>
                                        </p:tgtEl>
                                      </p:cBhvr>
                                    </p:animEffect>
                                  </p:childTnLst>
                                </p:cTn>
                              </p:par>
                            </p:childTnLst>
                          </p:cTn>
                        </p:par>
                        <p:par>
                          <p:cTn id="136" fill="hold">
                            <p:stCondLst>
                              <p:cond delay="14750"/>
                            </p:stCondLst>
                            <p:childTnLst>
                              <p:par>
                                <p:cTn id="137" presetID="22" presetClass="entr" presetSubtype="2" fill="hold" grpId="0" nodeType="afterEffect">
                                  <p:stCondLst>
                                    <p:cond delay="0"/>
                                  </p:stCondLst>
                                  <p:childTnLst>
                                    <p:set>
                                      <p:cBhvr>
                                        <p:cTn id="138" dur="1" fill="hold">
                                          <p:stCondLst>
                                            <p:cond delay="0"/>
                                          </p:stCondLst>
                                        </p:cTn>
                                        <p:tgtEl>
                                          <p:spTgt spid="3"/>
                                        </p:tgtEl>
                                        <p:attrNameLst>
                                          <p:attrName>style.visibility</p:attrName>
                                        </p:attrNameLst>
                                      </p:cBhvr>
                                      <p:to>
                                        <p:strVal val="visible"/>
                                      </p:to>
                                    </p:set>
                                    <p:animEffect transition="in" filter="wipe(right)">
                                      <p:cBhvr>
                                        <p:cTn id="139" dur="500"/>
                                        <p:tgtEl>
                                          <p:spTgt spid="3"/>
                                        </p:tgtEl>
                                      </p:cBhvr>
                                    </p:animEffect>
                                  </p:childTnLst>
                                </p:cTn>
                              </p:par>
                            </p:childTnLst>
                          </p:cTn>
                        </p:par>
                        <p:par>
                          <p:cTn id="140" fill="hold">
                            <p:stCondLst>
                              <p:cond delay="15250"/>
                            </p:stCondLst>
                            <p:childTnLst>
                              <p:par>
                                <p:cTn id="141" presetID="53" presetClass="entr" presetSubtype="16" fill="hold" nodeType="afterEffect">
                                  <p:stCondLst>
                                    <p:cond delay="0"/>
                                  </p:stCondLst>
                                  <p:childTnLst>
                                    <p:set>
                                      <p:cBhvr>
                                        <p:cTn id="142" dur="1" fill="hold">
                                          <p:stCondLst>
                                            <p:cond delay="0"/>
                                          </p:stCondLst>
                                        </p:cTn>
                                        <p:tgtEl>
                                          <p:spTgt spid="55"/>
                                        </p:tgtEl>
                                        <p:attrNameLst>
                                          <p:attrName>style.visibility</p:attrName>
                                        </p:attrNameLst>
                                      </p:cBhvr>
                                      <p:to>
                                        <p:strVal val="visible"/>
                                      </p:to>
                                    </p:set>
                                    <p:anim calcmode="lin" valueType="num">
                                      <p:cBhvr>
                                        <p:cTn id="143" dur="500" fill="hold"/>
                                        <p:tgtEl>
                                          <p:spTgt spid="55"/>
                                        </p:tgtEl>
                                        <p:attrNameLst>
                                          <p:attrName>ppt_w</p:attrName>
                                        </p:attrNameLst>
                                      </p:cBhvr>
                                      <p:tavLst>
                                        <p:tav tm="0">
                                          <p:val>
                                            <p:fltVal val="0"/>
                                          </p:val>
                                        </p:tav>
                                        <p:tav tm="100000">
                                          <p:val>
                                            <p:strVal val="#ppt_w"/>
                                          </p:val>
                                        </p:tav>
                                      </p:tavLst>
                                    </p:anim>
                                    <p:anim calcmode="lin" valueType="num">
                                      <p:cBhvr>
                                        <p:cTn id="144" dur="500" fill="hold"/>
                                        <p:tgtEl>
                                          <p:spTgt spid="55"/>
                                        </p:tgtEl>
                                        <p:attrNameLst>
                                          <p:attrName>ppt_h</p:attrName>
                                        </p:attrNameLst>
                                      </p:cBhvr>
                                      <p:tavLst>
                                        <p:tav tm="0">
                                          <p:val>
                                            <p:fltVal val="0"/>
                                          </p:val>
                                        </p:tav>
                                        <p:tav tm="100000">
                                          <p:val>
                                            <p:strVal val="#ppt_h"/>
                                          </p:val>
                                        </p:tav>
                                      </p:tavLst>
                                    </p:anim>
                                    <p:animEffect transition="in" filter="fade">
                                      <p:cBhvr>
                                        <p:cTn id="145" dur="500"/>
                                        <p:tgtEl>
                                          <p:spTgt spid="55"/>
                                        </p:tgtEl>
                                      </p:cBhvr>
                                    </p:animEffect>
                                  </p:childTnLst>
                                </p:cTn>
                              </p:par>
                            </p:childTnLst>
                          </p:cTn>
                        </p:par>
                        <p:par>
                          <p:cTn id="146" fill="hold">
                            <p:stCondLst>
                              <p:cond delay="15750"/>
                            </p:stCondLst>
                            <p:childTnLst>
                              <p:par>
                                <p:cTn id="147" presetID="22" presetClass="entr" presetSubtype="8" fill="hold" grpId="0" nodeType="afterEffect">
                                  <p:stCondLst>
                                    <p:cond delay="0"/>
                                  </p:stCondLst>
                                  <p:childTnLst>
                                    <p:set>
                                      <p:cBhvr>
                                        <p:cTn id="148" dur="1" fill="hold">
                                          <p:stCondLst>
                                            <p:cond delay="0"/>
                                          </p:stCondLst>
                                        </p:cTn>
                                        <p:tgtEl>
                                          <p:spTgt spid="49"/>
                                        </p:tgtEl>
                                        <p:attrNameLst>
                                          <p:attrName>style.visibility</p:attrName>
                                        </p:attrNameLst>
                                      </p:cBhvr>
                                      <p:to>
                                        <p:strVal val="visible"/>
                                      </p:to>
                                    </p:set>
                                    <p:animEffect transition="in" filter="wipe(left)">
                                      <p:cBhvr>
                                        <p:cTn id="149" dur="250"/>
                                        <p:tgtEl>
                                          <p:spTgt spid="49"/>
                                        </p:tgtEl>
                                      </p:cBhvr>
                                    </p:animEffect>
                                  </p:childTnLst>
                                </p:cTn>
                              </p:par>
                            </p:childTnLst>
                          </p:cTn>
                        </p:par>
                        <p:par>
                          <p:cTn id="150" fill="hold">
                            <p:stCondLst>
                              <p:cond delay="16000"/>
                            </p:stCondLst>
                            <p:childTnLst>
                              <p:par>
                                <p:cTn id="151" presetID="41" presetClass="entr" presetSubtype="0" fill="hold" grpId="0" nodeType="afterEffect">
                                  <p:stCondLst>
                                    <p:cond delay="0"/>
                                  </p:stCondLst>
                                  <p:iterate type="lt">
                                    <p:tmPct val="10000"/>
                                  </p:iterate>
                                  <p:childTnLst>
                                    <p:set>
                                      <p:cBhvr>
                                        <p:cTn id="152" dur="1" fill="hold">
                                          <p:stCondLst>
                                            <p:cond delay="0"/>
                                          </p:stCondLst>
                                        </p:cTn>
                                        <p:tgtEl>
                                          <p:spTgt spid="50"/>
                                        </p:tgtEl>
                                        <p:attrNameLst>
                                          <p:attrName>style.visibility</p:attrName>
                                        </p:attrNameLst>
                                      </p:cBhvr>
                                      <p:to>
                                        <p:strVal val="visible"/>
                                      </p:to>
                                    </p:set>
                                    <p:anim calcmode="lin" valueType="num">
                                      <p:cBhvr>
                                        <p:cTn id="153"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50"/>
                                        </p:tgtEl>
                                        <p:attrNameLst>
                                          <p:attrName>ppt_y</p:attrName>
                                        </p:attrNameLst>
                                      </p:cBhvr>
                                      <p:tavLst>
                                        <p:tav tm="0">
                                          <p:val>
                                            <p:strVal val="#ppt_y"/>
                                          </p:val>
                                        </p:tav>
                                        <p:tav tm="100000">
                                          <p:val>
                                            <p:strVal val="#ppt_y"/>
                                          </p:val>
                                        </p:tav>
                                      </p:tavLst>
                                    </p:anim>
                                    <p:anim calcmode="lin" valueType="num">
                                      <p:cBhvr>
                                        <p:cTn id="155"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50"/>
                                        </p:tgtEl>
                                      </p:cBhvr>
                                    </p:animEffect>
                                  </p:childTnLst>
                                </p:cTn>
                              </p:par>
                            </p:childTnLst>
                          </p:cTn>
                        </p:par>
                        <p:par>
                          <p:cTn id="158" fill="hold">
                            <p:stCondLst>
                              <p:cond delay="16800"/>
                            </p:stCondLst>
                            <p:childTnLst>
                              <p:par>
                                <p:cTn id="159" presetID="41" presetClass="entr" presetSubtype="0" fill="hold" grpId="0" nodeType="afterEffect">
                                  <p:stCondLst>
                                    <p:cond delay="0"/>
                                  </p:stCondLst>
                                  <p:iterate type="lt">
                                    <p:tmPct val="2000"/>
                                  </p:iterate>
                                  <p:childTnLst>
                                    <p:set>
                                      <p:cBhvr>
                                        <p:cTn id="160" dur="1" fill="hold">
                                          <p:stCondLst>
                                            <p:cond delay="0"/>
                                          </p:stCondLst>
                                        </p:cTn>
                                        <p:tgtEl>
                                          <p:spTgt spid="48"/>
                                        </p:tgtEl>
                                        <p:attrNameLst>
                                          <p:attrName>style.visibility</p:attrName>
                                        </p:attrNameLst>
                                      </p:cBhvr>
                                      <p:to>
                                        <p:strVal val="visible"/>
                                      </p:to>
                                    </p:set>
                                    <p:anim calcmode="lin" valueType="num">
                                      <p:cBhvr>
                                        <p:cTn id="16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48"/>
                                        </p:tgtEl>
                                        <p:attrNameLst>
                                          <p:attrName>ppt_y</p:attrName>
                                        </p:attrNameLst>
                                      </p:cBhvr>
                                      <p:tavLst>
                                        <p:tav tm="0">
                                          <p:val>
                                            <p:strVal val="#ppt_y"/>
                                          </p:val>
                                        </p:tav>
                                        <p:tav tm="100000">
                                          <p:val>
                                            <p:strVal val="#ppt_y"/>
                                          </p:val>
                                        </p:tav>
                                      </p:tavLst>
                                    </p:anim>
                                    <p:anim calcmode="lin" valueType="num">
                                      <p:cBhvr>
                                        <p:cTn id="16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48"/>
                                        </p:tgtEl>
                                      </p:cBhvr>
                                    </p:animEffect>
                                  </p:childTnLst>
                                </p:cTn>
                              </p:par>
                            </p:childTnLst>
                          </p:cTn>
                        </p:par>
                        <p:par>
                          <p:cTn id="166" fill="hold">
                            <p:stCondLst>
                              <p:cond delay="17450"/>
                            </p:stCondLst>
                            <p:childTnLst>
                              <p:par>
                                <p:cTn id="167" presetID="22" presetClass="entr" presetSubtype="8" fill="hold" grpId="0" nodeType="afterEffect">
                                  <p:stCondLst>
                                    <p:cond delay="0"/>
                                  </p:stCondLst>
                                  <p:childTnLst>
                                    <p:set>
                                      <p:cBhvr>
                                        <p:cTn id="168" dur="1" fill="hold">
                                          <p:stCondLst>
                                            <p:cond delay="0"/>
                                          </p:stCondLst>
                                        </p:cTn>
                                        <p:tgtEl>
                                          <p:spTgt spid="5"/>
                                        </p:tgtEl>
                                        <p:attrNameLst>
                                          <p:attrName>style.visibility</p:attrName>
                                        </p:attrNameLst>
                                      </p:cBhvr>
                                      <p:to>
                                        <p:strVal val="visible"/>
                                      </p:to>
                                    </p:set>
                                    <p:animEffect transition="in" filter="wipe(left)">
                                      <p:cBhvr>
                                        <p:cTn id="1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p:bldP spid="23" grpId="0" animBg="1"/>
      <p:bldP spid="24" grpId="0"/>
      <p:bldP spid="26" grpId="0"/>
      <p:bldP spid="27" grpId="0"/>
      <p:bldP spid="40" grpId="0"/>
      <p:bldP spid="41" grpId="0" animBg="1"/>
      <p:bldP spid="42" grpId="0"/>
      <p:bldP spid="44" grpId="0"/>
      <p:bldP spid="45" grpId="0" animBg="1"/>
      <p:bldP spid="46" grpId="0"/>
      <p:bldP spid="48" grpId="0"/>
      <p:bldP spid="49" grpId="0" animBg="1"/>
      <p:bldP spid="50" grpId="0"/>
      <p:bldP spid="47" grpId="0" animBg="1"/>
      <p:bldP spid="51"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p:nvPr/>
        </p:nvSpPr>
        <p:spPr>
          <a:xfrm>
            <a:off x="961414" y="187481"/>
            <a:ext cx="3247897"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zh-CN" sz="3599" dirty="0"/>
              <a:t>融资计划</a:t>
            </a:r>
          </a:p>
        </p:txBody>
      </p:sp>
      <p:sp>
        <p:nvSpPr>
          <p:cNvPr id="27" name="TextBox 26"/>
          <p:cNvSpPr txBox="1"/>
          <p:nvPr/>
        </p:nvSpPr>
        <p:spPr>
          <a:xfrm>
            <a:off x="3075707" y="356718"/>
            <a:ext cx="2603670"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Financing plan</a:t>
            </a:r>
          </a:p>
        </p:txBody>
      </p:sp>
      <p:grpSp>
        <p:nvGrpSpPr>
          <p:cNvPr id="28" name="组合 27"/>
          <p:cNvGrpSpPr/>
          <p:nvPr/>
        </p:nvGrpSpPr>
        <p:grpSpPr>
          <a:xfrm>
            <a:off x="3792" y="231784"/>
            <a:ext cx="758949" cy="693260"/>
            <a:chOff x="0" y="532828"/>
            <a:chExt cx="759125" cy="568897"/>
          </a:xfrm>
        </p:grpSpPr>
        <p:sp>
          <p:nvSpPr>
            <p:cNvPr id="29" name="矩形 28"/>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34" name="组合 33"/>
          <p:cNvGrpSpPr/>
          <p:nvPr/>
        </p:nvGrpSpPr>
        <p:grpSpPr>
          <a:xfrm>
            <a:off x="3792" y="921962"/>
            <a:ext cx="12187592" cy="45708"/>
            <a:chOff x="0" y="532828"/>
            <a:chExt cx="759125" cy="568897"/>
          </a:xfrm>
        </p:grpSpPr>
        <p:sp>
          <p:nvSpPr>
            <p:cNvPr id="35" name="矩形 34"/>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3152971">
            <a:off x="460294" y="2676116"/>
            <a:ext cx="4281446" cy="1747740"/>
            <a:chOff x="2482316" y="2299046"/>
            <a:chExt cx="4752528" cy="1940042"/>
          </a:xfrm>
        </p:grpSpPr>
        <p:sp>
          <p:nvSpPr>
            <p:cNvPr id="16" name="矩形 15"/>
            <p:cNvSpPr/>
            <p:nvPr/>
          </p:nvSpPr>
          <p:spPr>
            <a:xfrm>
              <a:off x="2482316" y="4221088"/>
              <a:ext cx="4752528" cy="18000"/>
            </a:xfrm>
            <a:prstGeom prst="rect">
              <a:avLst/>
            </a:prstGeom>
            <a:gradFill>
              <a:gsLst>
                <a:gs pos="49628">
                  <a:schemeClr val="tx1">
                    <a:lumMod val="65000"/>
                    <a:lumOff val="35000"/>
                  </a:schemeClr>
                </a:gs>
                <a:gs pos="2000">
                  <a:schemeClr val="bg1">
                    <a:lumMod val="95000"/>
                  </a:schemeClr>
                </a:gs>
                <a:gs pos="100000">
                  <a:schemeClr val="bg1">
                    <a:lumMod val="9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3"/>
            <p:cNvSpPr/>
            <p:nvPr/>
          </p:nvSpPr>
          <p:spPr>
            <a:xfrm>
              <a:off x="2626332" y="3933056"/>
              <a:ext cx="4464496" cy="29117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chemeClr val="bg1">
                    <a:lumMod val="50000"/>
                    <a:alpha val="27000"/>
                  </a:schemeClr>
                </a:gs>
                <a:gs pos="26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18" name="椭圆 6"/>
            <p:cNvSpPr/>
            <p:nvPr/>
          </p:nvSpPr>
          <p:spPr>
            <a:xfrm>
              <a:off x="3491880" y="2299046"/>
              <a:ext cx="2448272" cy="1925181"/>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a:noFill/>
            </a:ln>
            <a:effectLst>
              <a:outerShdw blurRad="50800" dist="38100" dir="16200000" sx="101000" sy="101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19" name="椭圆 6"/>
            <p:cNvSpPr/>
            <p:nvPr/>
          </p:nvSpPr>
          <p:spPr>
            <a:xfrm>
              <a:off x="3563888" y="2405560"/>
              <a:ext cx="2308825" cy="181552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0099CC"/>
            </a:solidFill>
            <a:ln>
              <a:noFill/>
            </a:ln>
            <a:effectLst>
              <a:innerShdw blurRad="114300">
                <a:srgbClr val="7C3B06"/>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rot="3152971">
            <a:off x="2927787" y="2676116"/>
            <a:ext cx="4281446" cy="1747740"/>
            <a:chOff x="2482316" y="2299046"/>
            <a:chExt cx="4752528" cy="1940042"/>
          </a:xfrm>
        </p:grpSpPr>
        <p:sp>
          <p:nvSpPr>
            <p:cNvPr id="21" name="矩形 20"/>
            <p:cNvSpPr/>
            <p:nvPr/>
          </p:nvSpPr>
          <p:spPr>
            <a:xfrm>
              <a:off x="2482316" y="4221088"/>
              <a:ext cx="4752528" cy="18000"/>
            </a:xfrm>
            <a:prstGeom prst="rect">
              <a:avLst/>
            </a:prstGeom>
            <a:gradFill>
              <a:gsLst>
                <a:gs pos="49628">
                  <a:schemeClr val="tx1">
                    <a:lumMod val="65000"/>
                    <a:lumOff val="35000"/>
                  </a:schemeClr>
                </a:gs>
                <a:gs pos="2000">
                  <a:schemeClr val="bg1">
                    <a:lumMod val="95000"/>
                  </a:schemeClr>
                </a:gs>
                <a:gs pos="100000">
                  <a:schemeClr val="bg1">
                    <a:lumMod val="9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
            <p:cNvSpPr/>
            <p:nvPr/>
          </p:nvSpPr>
          <p:spPr>
            <a:xfrm>
              <a:off x="2626332" y="3933056"/>
              <a:ext cx="4464496" cy="29117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chemeClr val="bg1">
                    <a:lumMod val="50000"/>
                    <a:alpha val="27000"/>
                  </a:schemeClr>
                </a:gs>
                <a:gs pos="26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23" name="椭圆 6"/>
            <p:cNvSpPr/>
            <p:nvPr/>
          </p:nvSpPr>
          <p:spPr>
            <a:xfrm>
              <a:off x="3491880" y="2299046"/>
              <a:ext cx="2448272" cy="1925181"/>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a:noFill/>
            </a:ln>
            <a:effectLst>
              <a:outerShdw blurRad="50800" dist="38100" dir="16200000" sx="101000" sy="101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24" name="椭圆 6"/>
            <p:cNvSpPr/>
            <p:nvPr/>
          </p:nvSpPr>
          <p:spPr>
            <a:xfrm>
              <a:off x="3563888" y="2405560"/>
              <a:ext cx="2308825" cy="181552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FDA403"/>
            </a:solidFill>
            <a:ln>
              <a:noFill/>
            </a:ln>
            <a:effectLst>
              <a:innerShdw blurRad="114300">
                <a:srgbClr val="7C3B06"/>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grpSp>
      <p:grpSp>
        <p:nvGrpSpPr>
          <p:cNvPr id="25" name="组合 24"/>
          <p:cNvGrpSpPr/>
          <p:nvPr/>
        </p:nvGrpSpPr>
        <p:grpSpPr>
          <a:xfrm rot="3152971">
            <a:off x="5395280" y="2676116"/>
            <a:ext cx="4281446" cy="1747740"/>
            <a:chOff x="2482316" y="2299046"/>
            <a:chExt cx="4752528" cy="1940042"/>
          </a:xfrm>
        </p:grpSpPr>
        <p:sp>
          <p:nvSpPr>
            <p:cNvPr id="39" name="矩形 38"/>
            <p:cNvSpPr/>
            <p:nvPr/>
          </p:nvSpPr>
          <p:spPr>
            <a:xfrm>
              <a:off x="2482316" y="4221088"/>
              <a:ext cx="4752528" cy="18000"/>
            </a:xfrm>
            <a:prstGeom prst="rect">
              <a:avLst/>
            </a:prstGeom>
            <a:gradFill>
              <a:gsLst>
                <a:gs pos="49628">
                  <a:schemeClr val="tx1">
                    <a:lumMod val="65000"/>
                    <a:lumOff val="35000"/>
                  </a:schemeClr>
                </a:gs>
                <a:gs pos="2000">
                  <a:schemeClr val="bg1">
                    <a:lumMod val="95000"/>
                  </a:schemeClr>
                </a:gs>
                <a:gs pos="100000">
                  <a:schemeClr val="bg1">
                    <a:lumMod val="9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
            <p:cNvSpPr/>
            <p:nvPr/>
          </p:nvSpPr>
          <p:spPr>
            <a:xfrm>
              <a:off x="2626332" y="3933056"/>
              <a:ext cx="4464496" cy="29117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chemeClr val="bg1">
                    <a:lumMod val="50000"/>
                    <a:alpha val="27000"/>
                  </a:schemeClr>
                </a:gs>
                <a:gs pos="26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41" name="椭圆 6"/>
            <p:cNvSpPr/>
            <p:nvPr/>
          </p:nvSpPr>
          <p:spPr>
            <a:xfrm>
              <a:off x="3491880" y="2299046"/>
              <a:ext cx="2448272" cy="1925181"/>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a:noFill/>
            </a:ln>
            <a:effectLst>
              <a:outerShdw blurRad="50800" dist="38100" dir="16200000" sx="101000" sy="101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sp>
          <p:nvSpPr>
            <p:cNvPr id="42" name="椭圆 6"/>
            <p:cNvSpPr/>
            <p:nvPr/>
          </p:nvSpPr>
          <p:spPr>
            <a:xfrm>
              <a:off x="3563888" y="2405560"/>
              <a:ext cx="2308825" cy="1815528"/>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009999"/>
            </a:solidFill>
            <a:ln>
              <a:noFill/>
            </a:ln>
            <a:effectLst>
              <a:innerShdw blurRad="114300">
                <a:schemeClr val="accent3">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grpSp>
      <p:sp>
        <p:nvSpPr>
          <p:cNvPr id="43" name="矩形 42"/>
          <p:cNvSpPr/>
          <p:nvPr/>
        </p:nvSpPr>
        <p:spPr>
          <a:xfrm rot="5400000">
            <a:off x="1344718" y="3397880"/>
            <a:ext cx="1007879" cy="17996"/>
          </a:xfrm>
          <a:prstGeom prst="rect">
            <a:avLst/>
          </a:prstGeom>
          <a:gradFill>
            <a:gsLst>
              <a:gs pos="49628">
                <a:schemeClr val="bg1"/>
              </a:gs>
              <a:gs pos="2000">
                <a:schemeClr val="bg1">
                  <a:alpha val="0"/>
                </a:schemeClr>
              </a:gs>
              <a:gs pos="100000">
                <a:schemeClr val="bg1">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914446" y="2852429"/>
            <a:ext cx="1304596" cy="369247"/>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您的标题</a:t>
            </a:r>
          </a:p>
        </p:txBody>
      </p:sp>
      <p:sp>
        <p:nvSpPr>
          <p:cNvPr id="45" name="TextBox 44"/>
          <p:cNvSpPr txBox="1"/>
          <p:nvPr/>
        </p:nvSpPr>
        <p:spPr>
          <a:xfrm>
            <a:off x="1911651" y="3241821"/>
            <a:ext cx="1226648" cy="1052352"/>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46" name="TextBox 45"/>
          <p:cNvSpPr txBox="1"/>
          <p:nvPr/>
        </p:nvSpPr>
        <p:spPr>
          <a:xfrm>
            <a:off x="1324460" y="3150845"/>
            <a:ext cx="533197" cy="400017"/>
          </a:xfrm>
          <a:prstGeom prst="rect">
            <a:avLst/>
          </a:prstGeom>
          <a:noFill/>
        </p:spPr>
        <p:txBody>
          <a:bodyPr wrap="square" rtlCol="0">
            <a:spAutoFit/>
          </a:bodyPr>
          <a:lstStyle/>
          <a:p>
            <a:r>
              <a:rPr lang="en-US" altLang="zh-CN" sz="2000" b="1" dirty="0">
                <a:solidFill>
                  <a:schemeClr val="bg1"/>
                </a:solidFill>
                <a:latin typeface="微软雅黑" pitchFamily="34" charset="-122"/>
                <a:ea typeface="微软雅黑" pitchFamily="34" charset="-122"/>
              </a:rPr>
              <a:t>01</a:t>
            </a:r>
            <a:endParaRPr lang="zh-CN" altLang="en-US" sz="2000" b="1" dirty="0">
              <a:solidFill>
                <a:schemeClr val="bg1"/>
              </a:solidFill>
              <a:latin typeface="微软雅黑" pitchFamily="34" charset="-122"/>
              <a:ea typeface="微软雅黑" pitchFamily="34" charset="-122"/>
            </a:endParaRPr>
          </a:p>
        </p:txBody>
      </p:sp>
      <p:sp>
        <p:nvSpPr>
          <p:cNvPr id="47" name="矩形 46"/>
          <p:cNvSpPr/>
          <p:nvPr/>
        </p:nvSpPr>
        <p:spPr>
          <a:xfrm rot="5400000">
            <a:off x="3826894" y="3397880"/>
            <a:ext cx="1007879" cy="17996"/>
          </a:xfrm>
          <a:prstGeom prst="rect">
            <a:avLst/>
          </a:prstGeom>
          <a:gradFill>
            <a:gsLst>
              <a:gs pos="49628">
                <a:schemeClr val="bg1"/>
              </a:gs>
              <a:gs pos="2000">
                <a:schemeClr val="bg1">
                  <a:alpha val="0"/>
                </a:schemeClr>
              </a:gs>
              <a:gs pos="100000">
                <a:schemeClr val="bg1">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4396623" y="2852429"/>
            <a:ext cx="1304596" cy="369247"/>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您的标题</a:t>
            </a:r>
          </a:p>
        </p:txBody>
      </p:sp>
      <p:sp>
        <p:nvSpPr>
          <p:cNvPr id="49" name="TextBox 48"/>
          <p:cNvSpPr txBox="1"/>
          <p:nvPr/>
        </p:nvSpPr>
        <p:spPr>
          <a:xfrm>
            <a:off x="4393827" y="3241821"/>
            <a:ext cx="1226648" cy="1052352"/>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50" name="TextBox 49"/>
          <p:cNvSpPr txBox="1"/>
          <p:nvPr/>
        </p:nvSpPr>
        <p:spPr>
          <a:xfrm>
            <a:off x="3806636" y="3150845"/>
            <a:ext cx="533197" cy="400017"/>
          </a:xfrm>
          <a:prstGeom prst="rect">
            <a:avLst/>
          </a:prstGeom>
          <a:noFill/>
        </p:spPr>
        <p:txBody>
          <a:bodyPr wrap="square" rtlCol="0">
            <a:spAutoFit/>
          </a:bodyPr>
          <a:lstStyle/>
          <a:p>
            <a:r>
              <a:rPr lang="en-US" altLang="zh-CN" sz="2000" b="1" dirty="0">
                <a:solidFill>
                  <a:schemeClr val="bg1"/>
                </a:solidFill>
                <a:latin typeface="微软雅黑" pitchFamily="34" charset="-122"/>
                <a:ea typeface="微软雅黑" pitchFamily="34" charset="-122"/>
              </a:rPr>
              <a:t>02</a:t>
            </a:r>
            <a:endParaRPr lang="zh-CN" altLang="en-US" sz="2000" b="1" dirty="0">
              <a:solidFill>
                <a:schemeClr val="bg1"/>
              </a:solidFill>
              <a:latin typeface="微软雅黑" pitchFamily="34" charset="-122"/>
              <a:ea typeface="微软雅黑" pitchFamily="34" charset="-122"/>
            </a:endParaRPr>
          </a:p>
        </p:txBody>
      </p:sp>
      <p:sp>
        <p:nvSpPr>
          <p:cNvPr id="51" name="矩形 50"/>
          <p:cNvSpPr/>
          <p:nvPr/>
        </p:nvSpPr>
        <p:spPr>
          <a:xfrm rot="5400000">
            <a:off x="6286550" y="3397880"/>
            <a:ext cx="1007879" cy="17996"/>
          </a:xfrm>
          <a:prstGeom prst="rect">
            <a:avLst/>
          </a:prstGeom>
          <a:gradFill>
            <a:gsLst>
              <a:gs pos="49628">
                <a:schemeClr val="bg1"/>
              </a:gs>
              <a:gs pos="2000">
                <a:schemeClr val="bg1">
                  <a:alpha val="0"/>
                </a:schemeClr>
              </a:gs>
              <a:gs pos="100000">
                <a:schemeClr val="bg1">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6856278" y="2852429"/>
            <a:ext cx="1304596" cy="369247"/>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您的标题</a:t>
            </a:r>
          </a:p>
        </p:txBody>
      </p:sp>
      <p:sp>
        <p:nvSpPr>
          <p:cNvPr id="53" name="TextBox 52"/>
          <p:cNvSpPr txBox="1"/>
          <p:nvPr/>
        </p:nvSpPr>
        <p:spPr>
          <a:xfrm>
            <a:off x="6853483" y="3241821"/>
            <a:ext cx="1226648" cy="1052352"/>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54" name="TextBox 53"/>
          <p:cNvSpPr txBox="1"/>
          <p:nvPr/>
        </p:nvSpPr>
        <p:spPr>
          <a:xfrm>
            <a:off x="6266292" y="3150845"/>
            <a:ext cx="533197" cy="400017"/>
          </a:xfrm>
          <a:prstGeom prst="rect">
            <a:avLst/>
          </a:prstGeom>
          <a:noFill/>
        </p:spPr>
        <p:txBody>
          <a:bodyPr wrap="square" rtlCol="0">
            <a:spAutoFit/>
          </a:bodyPr>
          <a:lstStyle/>
          <a:p>
            <a:r>
              <a:rPr lang="en-US" altLang="zh-CN" sz="2000" b="1" dirty="0">
                <a:solidFill>
                  <a:schemeClr val="bg1"/>
                </a:solidFill>
                <a:latin typeface="微软雅黑" pitchFamily="34" charset="-122"/>
                <a:ea typeface="微软雅黑" pitchFamily="34" charset="-122"/>
              </a:rPr>
              <a:t>03</a:t>
            </a:r>
            <a:endParaRPr lang="zh-CN" altLang="en-US" sz="2000" b="1" dirty="0">
              <a:solidFill>
                <a:schemeClr val="bg1"/>
              </a:solidFill>
              <a:latin typeface="微软雅黑" pitchFamily="34" charset="-122"/>
              <a:ea typeface="微软雅黑" pitchFamily="34" charset="-122"/>
            </a:endParaRPr>
          </a:p>
        </p:txBody>
      </p:sp>
      <p:sp>
        <p:nvSpPr>
          <p:cNvPr id="55" name="TextBox 54"/>
          <p:cNvSpPr txBox="1"/>
          <p:nvPr/>
        </p:nvSpPr>
        <p:spPr>
          <a:xfrm>
            <a:off x="9350711" y="2608212"/>
            <a:ext cx="2133450" cy="47694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56" name="Freeform 512"/>
          <p:cNvSpPr>
            <a:spLocks/>
          </p:cNvSpPr>
          <p:nvPr/>
        </p:nvSpPr>
        <p:spPr bwMode="auto">
          <a:xfrm>
            <a:off x="9206729" y="2198853"/>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57" name="TextBox 56"/>
          <p:cNvSpPr txBox="1"/>
          <p:nvPr/>
        </p:nvSpPr>
        <p:spPr>
          <a:xfrm>
            <a:off x="9349822" y="2104273"/>
            <a:ext cx="2206329"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重要内容情况</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58" name="TextBox 57"/>
          <p:cNvSpPr txBox="1"/>
          <p:nvPr/>
        </p:nvSpPr>
        <p:spPr>
          <a:xfrm>
            <a:off x="9326077" y="3709686"/>
            <a:ext cx="2133450" cy="47694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59" name="Freeform 512"/>
          <p:cNvSpPr>
            <a:spLocks/>
          </p:cNvSpPr>
          <p:nvPr/>
        </p:nvSpPr>
        <p:spPr bwMode="auto">
          <a:xfrm>
            <a:off x="9182094" y="3300327"/>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60" name="TextBox 59"/>
          <p:cNvSpPr txBox="1"/>
          <p:nvPr/>
        </p:nvSpPr>
        <p:spPr>
          <a:xfrm>
            <a:off x="9325188" y="3205747"/>
            <a:ext cx="2206329"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重要内容情况</a:t>
            </a:r>
            <a:endParaRPr lang="zh-CN" altLang="zh-CN" sz="2400" dirty="0">
              <a:solidFill>
                <a:schemeClr val="tx1">
                  <a:lumMod val="65000"/>
                  <a:lumOff val="35000"/>
                </a:schemeClr>
              </a:solidFill>
              <a:latin typeface="微软雅黑" pitchFamily="34" charset="-122"/>
              <a:ea typeface="微软雅黑" pitchFamily="34" charset="-122"/>
            </a:endParaRPr>
          </a:p>
        </p:txBody>
      </p:sp>
      <p:sp>
        <p:nvSpPr>
          <p:cNvPr id="61" name="TextBox 60"/>
          <p:cNvSpPr txBox="1"/>
          <p:nvPr/>
        </p:nvSpPr>
        <p:spPr>
          <a:xfrm>
            <a:off x="9266846" y="4889132"/>
            <a:ext cx="2133450" cy="47694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62" name="Freeform 512"/>
          <p:cNvSpPr>
            <a:spLocks/>
          </p:cNvSpPr>
          <p:nvPr/>
        </p:nvSpPr>
        <p:spPr bwMode="auto">
          <a:xfrm>
            <a:off x="9122864" y="4479773"/>
            <a:ext cx="118460" cy="234684"/>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lumMod val="65000"/>
              <a:lumOff val="3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63" name="TextBox 62"/>
          <p:cNvSpPr txBox="1"/>
          <p:nvPr/>
        </p:nvSpPr>
        <p:spPr>
          <a:xfrm>
            <a:off x="9265958" y="4385193"/>
            <a:ext cx="2206329" cy="461558"/>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重要内容情况</a:t>
            </a:r>
            <a:endParaRPr lang="zh-CN" altLang="zh-CN" sz="2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25045740"/>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5833"/>
                                  </p:iterate>
                                  <p:childTnLst>
                                    <p:set>
                                      <p:cBhvr>
                                        <p:cTn id="18" dur="1" fill="hold">
                                          <p:stCondLst>
                                            <p:cond delay="0"/>
                                          </p:stCondLst>
                                        </p:cTn>
                                        <p:tgtEl>
                                          <p:spTgt spid="27"/>
                                        </p:tgtEl>
                                        <p:attrNameLst>
                                          <p:attrName>style.visibility</p:attrName>
                                        </p:attrNameLst>
                                      </p:cBhvr>
                                      <p:to>
                                        <p:strVal val="visible"/>
                                      </p:to>
                                    </p:set>
                                    <p:anim calcmode="lin" valueType="num">
                                      <p:cBhvr>
                                        <p:cTn id="19"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7"/>
                                        </p:tgtEl>
                                        <p:attrNameLst>
                                          <p:attrName>ppt_y</p:attrName>
                                        </p:attrNameLst>
                                      </p:cBhvr>
                                      <p:tavLst>
                                        <p:tav tm="0">
                                          <p:val>
                                            <p:strVal val="#ppt_y"/>
                                          </p:val>
                                        </p:tav>
                                        <p:tav tm="100000">
                                          <p:val>
                                            <p:strVal val="#ppt_y"/>
                                          </p:val>
                                        </p:tav>
                                      </p:tavLst>
                                    </p:anim>
                                    <p:anim calcmode="lin" valueType="num">
                                      <p:cBhvr>
                                        <p:cTn id="21"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7"/>
                                        </p:tgtEl>
                                      </p:cBhvr>
                                    </p:animEffect>
                                  </p:childTnLst>
                                </p:cTn>
                              </p:par>
                            </p:childTnLst>
                          </p:cTn>
                        </p:par>
                        <p:par>
                          <p:cTn id="24" fill="hold">
                            <p:stCondLst>
                              <p:cond delay="17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200"/>
                            </p:stCondLst>
                            <p:childTnLst>
                              <p:par>
                                <p:cTn id="31" presetID="22" presetClass="entr" presetSubtype="4"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childTnLst>
                          </p:cTn>
                        </p:par>
                        <p:par>
                          <p:cTn id="34" fill="hold">
                            <p:stCondLst>
                              <p:cond delay="2700"/>
                            </p:stCondLst>
                            <p:childTnLst>
                              <p:par>
                                <p:cTn id="35" presetID="2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250"/>
                                        <p:tgtEl>
                                          <p:spTgt spid="43"/>
                                        </p:tgtEl>
                                      </p:cBhvr>
                                    </p:animEffect>
                                  </p:childTnLst>
                                </p:cTn>
                              </p:par>
                            </p:childTnLst>
                          </p:cTn>
                        </p:par>
                        <p:par>
                          <p:cTn id="38" fill="hold">
                            <p:stCondLst>
                              <p:cond delay="29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4"/>
                                        </p:tgtEl>
                                        <p:attrNameLst>
                                          <p:attrName>ppt_y</p:attrName>
                                        </p:attrNameLst>
                                      </p:cBhvr>
                                      <p:tavLst>
                                        <p:tav tm="0">
                                          <p:val>
                                            <p:strVal val="#ppt_y"/>
                                          </p:val>
                                        </p:tav>
                                        <p:tav tm="100000">
                                          <p:val>
                                            <p:strVal val="#ppt_y"/>
                                          </p:val>
                                        </p:tav>
                                      </p:tavLst>
                                    </p:anim>
                                    <p:anim calcmode="lin" valueType="num">
                                      <p:cBhvr>
                                        <p:cTn id="4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4"/>
                                        </p:tgtEl>
                                      </p:cBhvr>
                                    </p:animEffect>
                                  </p:childTnLst>
                                </p:cTn>
                              </p:par>
                            </p:childTnLst>
                          </p:cTn>
                        </p:par>
                        <p:par>
                          <p:cTn id="46" fill="hold">
                            <p:stCondLst>
                              <p:cond delay="3600"/>
                            </p:stCondLst>
                            <p:childTnLst>
                              <p:par>
                                <p:cTn id="47" presetID="42"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anim calcmode="lin" valueType="num">
                                      <p:cBhvr>
                                        <p:cTn id="50" dur="500" fill="hold"/>
                                        <p:tgtEl>
                                          <p:spTgt spid="45"/>
                                        </p:tgtEl>
                                        <p:attrNameLst>
                                          <p:attrName>ppt_x</p:attrName>
                                        </p:attrNameLst>
                                      </p:cBhvr>
                                      <p:tavLst>
                                        <p:tav tm="0">
                                          <p:val>
                                            <p:strVal val="#ppt_x"/>
                                          </p:val>
                                        </p:tav>
                                        <p:tav tm="100000">
                                          <p:val>
                                            <p:strVal val="#ppt_x"/>
                                          </p:val>
                                        </p:tav>
                                      </p:tavLst>
                                    </p:anim>
                                    <p:anim calcmode="lin" valueType="num">
                                      <p:cBhvr>
                                        <p:cTn id="51" dur="5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41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anim calcmode="lin" valueType="num">
                                      <p:cBhvr>
                                        <p:cTn id="56" dur="500" fill="hold"/>
                                        <p:tgtEl>
                                          <p:spTgt spid="20"/>
                                        </p:tgtEl>
                                        <p:attrNameLst>
                                          <p:attrName>ppt_x</p:attrName>
                                        </p:attrNameLst>
                                      </p:cBhvr>
                                      <p:tavLst>
                                        <p:tav tm="0">
                                          <p:val>
                                            <p:strVal val="#ppt_x"/>
                                          </p:val>
                                        </p:tav>
                                        <p:tav tm="100000">
                                          <p:val>
                                            <p:strVal val="#ppt_x"/>
                                          </p:val>
                                        </p:tav>
                                      </p:tavLst>
                                    </p:anim>
                                    <p:anim calcmode="lin" valueType="num">
                                      <p:cBhvr>
                                        <p:cTn id="57" dur="50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4600"/>
                            </p:stCondLst>
                            <p:childTnLst>
                              <p:par>
                                <p:cTn id="59" presetID="22" presetClass="entr" presetSubtype="4"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wipe(down)">
                                      <p:cBhvr>
                                        <p:cTn id="61" dur="500"/>
                                        <p:tgtEl>
                                          <p:spTgt spid="50"/>
                                        </p:tgtEl>
                                      </p:cBhvr>
                                    </p:animEffect>
                                  </p:childTnLst>
                                </p:cTn>
                              </p:par>
                            </p:childTnLst>
                          </p:cTn>
                        </p:par>
                        <p:par>
                          <p:cTn id="62" fill="hold">
                            <p:stCondLst>
                              <p:cond delay="5100"/>
                            </p:stCondLst>
                            <p:childTnLst>
                              <p:par>
                                <p:cTn id="63" presetID="22" presetClass="entr" presetSubtype="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up)">
                                      <p:cBhvr>
                                        <p:cTn id="65" dur="250"/>
                                        <p:tgtEl>
                                          <p:spTgt spid="47"/>
                                        </p:tgtEl>
                                      </p:cBhvr>
                                    </p:animEffect>
                                  </p:childTnLst>
                                </p:cTn>
                              </p:par>
                            </p:childTnLst>
                          </p:cTn>
                        </p:par>
                        <p:par>
                          <p:cTn id="66" fill="hold">
                            <p:stCondLst>
                              <p:cond delay="53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8"/>
                                        </p:tgtEl>
                                        <p:attrNameLst>
                                          <p:attrName>style.visibility</p:attrName>
                                        </p:attrNameLst>
                                      </p:cBhvr>
                                      <p:to>
                                        <p:strVal val="visible"/>
                                      </p:to>
                                    </p:set>
                                    <p:anim calcmode="lin" valueType="num">
                                      <p:cBhvr>
                                        <p:cTn id="6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8"/>
                                        </p:tgtEl>
                                        <p:attrNameLst>
                                          <p:attrName>ppt_y</p:attrName>
                                        </p:attrNameLst>
                                      </p:cBhvr>
                                      <p:tavLst>
                                        <p:tav tm="0">
                                          <p:val>
                                            <p:strVal val="#ppt_y"/>
                                          </p:val>
                                        </p:tav>
                                        <p:tav tm="100000">
                                          <p:val>
                                            <p:strVal val="#ppt_y"/>
                                          </p:val>
                                        </p:tav>
                                      </p:tavLst>
                                    </p:anim>
                                    <p:anim calcmode="lin" valueType="num">
                                      <p:cBhvr>
                                        <p:cTn id="7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8"/>
                                        </p:tgtEl>
                                      </p:cBhvr>
                                    </p:animEffect>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500"/>
                                        <p:tgtEl>
                                          <p:spTgt spid="49"/>
                                        </p:tgtEl>
                                      </p:cBhvr>
                                    </p:animEffect>
                                    <p:anim calcmode="lin" valueType="num">
                                      <p:cBhvr>
                                        <p:cTn id="78" dur="500" fill="hold"/>
                                        <p:tgtEl>
                                          <p:spTgt spid="49"/>
                                        </p:tgtEl>
                                        <p:attrNameLst>
                                          <p:attrName>ppt_x</p:attrName>
                                        </p:attrNameLst>
                                      </p:cBhvr>
                                      <p:tavLst>
                                        <p:tav tm="0">
                                          <p:val>
                                            <p:strVal val="#ppt_x"/>
                                          </p:val>
                                        </p:tav>
                                        <p:tav tm="100000">
                                          <p:val>
                                            <p:strVal val="#ppt_x"/>
                                          </p:val>
                                        </p:tav>
                                      </p:tavLst>
                                    </p:anim>
                                    <p:anim calcmode="lin" valueType="num">
                                      <p:cBhvr>
                                        <p:cTn id="79" dur="500" fill="hold"/>
                                        <p:tgtEl>
                                          <p:spTgt spid="49"/>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anim calcmode="lin" valueType="num">
                                      <p:cBhvr>
                                        <p:cTn id="84" dur="500" fill="hold"/>
                                        <p:tgtEl>
                                          <p:spTgt spid="25"/>
                                        </p:tgtEl>
                                        <p:attrNameLst>
                                          <p:attrName>ppt_x</p:attrName>
                                        </p:attrNameLst>
                                      </p:cBhvr>
                                      <p:tavLst>
                                        <p:tav tm="0">
                                          <p:val>
                                            <p:strVal val="#ppt_x"/>
                                          </p:val>
                                        </p:tav>
                                        <p:tav tm="100000">
                                          <p:val>
                                            <p:strVal val="#ppt_x"/>
                                          </p:val>
                                        </p:tav>
                                      </p:tavLst>
                                    </p:anim>
                                    <p:anim calcmode="lin" valueType="num">
                                      <p:cBhvr>
                                        <p:cTn id="85" dur="50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22" presetClass="entr" presetSubtype="4"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wipe(down)">
                                      <p:cBhvr>
                                        <p:cTn id="89" dur="500"/>
                                        <p:tgtEl>
                                          <p:spTgt spid="54"/>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51"/>
                                        </p:tgtEl>
                                        <p:attrNameLst>
                                          <p:attrName>style.visibility</p:attrName>
                                        </p:attrNameLst>
                                      </p:cBhvr>
                                      <p:to>
                                        <p:strVal val="visible"/>
                                      </p:to>
                                    </p:set>
                                    <p:animEffect transition="in" filter="wipe(up)">
                                      <p:cBhvr>
                                        <p:cTn id="93" dur="250"/>
                                        <p:tgtEl>
                                          <p:spTgt spid="51"/>
                                        </p:tgtEl>
                                      </p:cBhvr>
                                    </p:animEffect>
                                  </p:childTnLst>
                                </p:cTn>
                              </p:par>
                            </p:childTnLst>
                          </p:cTn>
                        </p:par>
                        <p:par>
                          <p:cTn id="94" fill="hold">
                            <p:stCondLst>
                              <p:cond delay="77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52"/>
                                        </p:tgtEl>
                                        <p:attrNameLst>
                                          <p:attrName>ppt_y</p:attrName>
                                        </p:attrNameLst>
                                      </p:cBhvr>
                                      <p:tavLst>
                                        <p:tav tm="0">
                                          <p:val>
                                            <p:strVal val="#ppt_y"/>
                                          </p:val>
                                        </p:tav>
                                        <p:tav tm="100000">
                                          <p:val>
                                            <p:strVal val="#ppt_y"/>
                                          </p:val>
                                        </p:tav>
                                      </p:tavLst>
                                    </p:anim>
                                    <p:anim calcmode="lin" valueType="num">
                                      <p:cBhvr>
                                        <p:cTn id="99"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52"/>
                                        </p:tgtEl>
                                      </p:cBhvr>
                                    </p:animEffect>
                                  </p:childTnLst>
                                </p:cTn>
                              </p:par>
                            </p:childTnLst>
                          </p:cTn>
                        </p:par>
                        <p:par>
                          <p:cTn id="102" fill="hold">
                            <p:stCondLst>
                              <p:cond delay="8400"/>
                            </p:stCondLst>
                            <p:childTnLst>
                              <p:par>
                                <p:cTn id="103" presetID="42" presetClass="entr" presetSubtype="0" fill="hold" grpId="0"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fade">
                                      <p:cBhvr>
                                        <p:cTn id="105" dur="500"/>
                                        <p:tgtEl>
                                          <p:spTgt spid="53"/>
                                        </p:tgtEl>
                                      </p:cBhvr>
                                    </p:animEffect>
                                    <p:anim calcmode="lin" valueType="num">
                                      <p:cBhvr>
                                        <p:cTn id="106" dur="500" fill="hold"/>
                                        <p:tgtEl>
                                          <p:spTgt spid="53"/>
                                        </p:tgtEl>
                                        <p:attrNameLst>
                                          <p:attrName>ppt_x</p:attrName>
                                        </p:attrNameLst>
                                      </p:cBhvr>
                                      <p:tavLst>
                                        <p:tav tm="0">
                                          <p:val>
                                            <p:strVal val="#ppt_x"/>
                                          </p:val>
                                        </p:tav>
                                        <p:tav tm="100000">
                                          <p:val>
                                            <p:strVal val="#ppt_x"/>
                                          </p:val>
                                        </p:tav>
                                      </p:tavLst>
                                    </p:anim>
                                    <p:anim calcmode="lin" valueType="num">
                                      <p:cBhvr>
                                        <p:cTn id="107" dur="500" fill="hold"/>
                                        <p:tgtEl>
                                          <p:spTgt spid="53"/>
                                        </p:tgtEl>
                                        <p:attrNameLst>
                                          <p:attrName>ppt_y</p:attrName>
                                        </p:attrNameLst>
                                      </p:cBhvr>
                                      <p:tavLst>
                                        <p:tav tm="0">
                                          <p:val>
                                            <p:strVal val="#ppt_y+.1"/>
                                          </p:val>
                                        </p:tav>
                                        <p:tav tm="100000">
                                          <p:val>
                                            <p:strVal val="#ppt_y"/>
                                          </p:val>
                                        </p:tav>
                                      </p:tavLst>
                                    </p:anim>
                                  </p:childTnLst>
                                </p:cTn>
                              </p:par>
                            </p:childTnLst>
                          </p:cTn>
                        </p:par>
                        <p:par>
                          <p:cTn id="108" fill="hold">
                            <p:stCondLst>
                              <p:cond delay="8900"/>
                            </p:stCondLst>
                            <p:childTnLst>
                              <p:par>
                                <p:cTn id="109" presetID="22" presetClass="entr" presetSubtype="8" fill="hold" grpId="0" nodeType="after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left)">
                                      <p:cBhvr>
                                        <p:cTn id="111" dur="250"/>
                                        <p:tgtEl>
                                          <p:spTgt spid="56"/>
                                        </p:tgtEl>
                                      </p:cBhvr>
                                    </p:animEffect>
                                  </p:childTnLst>
                                </p:cTn>
                              </p:par>
                            </p:childTnLst>
                          </p:cTn>
                        </p:par>
                        <p:par>
                          <p:cTn id="112" fill="hold">
                            <p:stCondLst>
                              <p:cond delay="915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57"/>
                                        </p:tgtEl>
                                        <p:attrNameLst>
                                          <p:attrName>style.visibility</p:attrName>
                                        </p:attrNameLst>
                                      </p:cBhvr>
                                      <p:to>
                                        <p:strVal val="visible"/>
                                      </p:to>
                                    </p:set>
                                    <p:anim calcmode="lin" valueType="num">
                                      <p:cBhvr>
                                        <p:cTn id="115"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57"/>
                                        </p:tgtEl>
                                        <p:attrNameLst>
                                          <p:attrName>ppt_y</p:attrName>
                                        </p:attrNameLst>
                                      </p:cBhvr>
                                      <p:tavLst>
                                        <p:tav tm="0">
                                          <p:val>
                                            <p:strVal val="#ppt_y"/>
                                          </p:val>
                                        </p:tav>
                                        <p:tav tm="100000">
                                          <p:val>
                                            <p:strVal val="#ppt_y"/>
                                          </p:val>
                                        </p:tav>
                                      </p:tavLst>
                                    </p:anim>
                                    <p:anim calcmode="lin" valueType="num">
                                      <p:cBhvr>
                                        <p:cTn id="117"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57"/>
                                        </p:tgtEl>
                                      </p:cBhvr>
                                    </p:animEffect>
                                  </p:childTnLst>
                                </p:cTn>
                              </p:par>
                            </p:childTnLst>
                          </p:cTn>
                        </p:par>
                        <p:par>
                          <p:cTn id="120" fill="hold">
                            <p:stCondLst>
                              <p:cond delay="9900"/>
                            </p:stCondLst>
                            <p:childTnLst>
                              <p:par>
                                <p:cTn id="121" presetID="42" presetClass="entr" presetSubtype="0"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500"/>
                                        <p:tgtEl>
                                          <p:spTgt spid="55"/>
                                        </p:tgtEl>
                                      </p:cBhvr>
                                    </p:animEffect>
                                    <p:anim calcmode="lin" valueType="num">
                                      <p:cBhvr>
                                        <p:cTn id="124" dur="500" fill="hold"/>
                                        <p:tgtEl>
                                          <p:spTgt spid="55"/>
                                        </p:tgtEl>
                                        <p:attrNameLst>
                                          <p:attrName>ppt_x</p:attrName>
                                        </p:attrNameLst>
                                      </p:cBhvr>
                                      <p:tavLst>
                                        <p:tav tm="0">
                                          <p:val>
                                            <p:strVal val="#ppt_x"/>
                                          </p:val>
                                        </p:tav>
                                        <p:tav tm="100000">
                                          <p:val>
                                            <p:strVal val="#ppt_x"/>
                                          </p:val>
                                        </p:tav>
                                      </p:tavLst>
                                    </p:anim>
                                    <p:anim calcmode="lin" valueType="num">
                                      <p:cBhvr>
                                        <p:cTn id="125" dur="500" fill="hold"/>
                                        <p:tgtEl>
                                          <p:spTgt spid="55"/>
                                        </p:tgtEl>
                                        <p:attrNameLst>
                                          <p:attrName>ppt_y</p:attrName>
                                        </p:attrNameLst>
                                      </p:cBhvr>
                                      <p:tavLst>
                                        <p:tav tm="0">
                                          <p:val>
                                            <p:strVal val="#ppt_y+.1"/>
                                          </p:val>
                                        </p:tav>
                                        <p:tav tm="100000">
                                          <p:val>
                                            <p:strVal val="#ppt_y"/>
                                          </p:val>
                                        </p:tav>
                                      </p:tavLst>
                                    </p:anim>
                                  </p:childTnLst>
                                </p:cTn>
                              </p:par>
                            </p:childTnLst>
                          </p:cTn>
                        </p:par>
                        <p:par>
                          <p:cTn id="126" fill="hold">
                            <p:stCondLst>
                              <p:cond delay="10400"/>
                            </p:stCondLst>
                            <p:childTnLst>
                              <p:par>
                                <p:cTn id="127" presetID="22" presetClass="entr" presetSubtype="8"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wipe(left)">
                                      <p:cBhvr>
                                        <p:cTn id="129" dur="250"/>
                                        <p:tgtEl>
                                          <p:spTgt spid="59"/>
                                        </p:tgtEl>
                                      </p:cBhvr>
                                    </p:animEffect>
                                  </p:childTnLst>
                                </p:cTn>
                              </p:par>
                            </p:childTnLst>
                          </p:cTn>
                        </p:par>
                        <p:par>
                          <p:cTn id="130" fill="hold">
                            <p:stCondLst>
                              <p:cond delay="10650"/>
                            </p:stCondLst>
                            <p:childTnLst>
                              <p:par>
                                <p:cTn id="131" presetID="41" presetClass="entr" presetSubtype="0" fill="hold" grpId="0" nodeType="afterEffect">
                                  <p:stCondLst>
                                    <p:cond delay="0"/>
                                  </p:stCondLst>
                                  <p:iterate type="lt">
                                    <p:tmPct val="10000"/>
                                  </p:iterate>
                                  <p:childTnLst>
                                    <p:set>
                                      <p:cBhvr>
                                        <p:cTn id="132" dur="1" fill="hold">
                                          <p:stCondLst>
                                            <p:cond delay="0"/>
                                          </p:stCondLst>
                                        </p:cTn>
                                        <p:tgtEl>
                                          <p:spTgt spid="60"/>
                                        </p:tgtEl>
                                        <p:attrNameLst>
                                          <p:attrName>style.visibility</p:attrName>
                                        </p:attrNameLst>
                                      </p:cBhvr>
                                      <p:to>
                                        <p:strVal val="visible"/>
                                      </p:to>
                                    </p:set>
                                    <p:anim calcmode="lin" valueType="num">
                                      <p:cBhvr>
                                        <p:cTn id="133"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60"/>
                                        </p:tgtEl>
                                        <p:attrNameLst>
                                          <p:attrName>ppt_y</p:attrName>
                                        </p:attrNameLst>
                                      </p:cBhvr>
                                      <p:tavLst>
                                        <p:tav tm="0">
                                          <p:val>
                                            <p:strVal val="#ppt_y"/>
                                          </p:val>
                                        </p:tav>
                                        <p:tav tm="100000">
                                          <p:val>
                                            <p:strVal val="#ppt_y"/>
                                          </p:val>
                                        </p:tav>
                                      </p:tavLst>
                                    </p:anim>
                                    <p:anim calcmode="lin" valueType="num">
                                      <p:cBhvr>
                                        <p:cTn id="135"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60"/>
                                        </p:tgtEl>
                                      </p:cBhvr>
                                    </p:animEffect>
                                  </p:childTnLst>
                                </p:cTn>
                              </p:par>
                            </p:childTnLst>
                          </p:cTn>
                        </p:par>
                        <p:par>
                          <p:cTn id="138" fill="hold">
                            <p:stCondLst>
                              <p:cond delay="11400"/>
                            </p:stCondLst>
                            <p:childTnLst>
                              <p:par>
                                <p:cTn id="139" presetID="42" presetClass="entr" presetSubtype="0" fill="hold" grpId="0" nodeType="afterEffect">
                                  <p:stCondLst>
                                    <p:cond delay="0"/>
                                  </p:stCondLst>
                                  <p:childTnLst>
                                    <p:set>
                                      <p:cBhvr>
                                        <p:cTn id="140" dur="1" fill="hold">
                                          <p:stCondLst>
                                            <p:cond delay="0"/>
                                          </p:stCondLst>
                                        </p:cTn>
                                        <p:tgtEl>
                                          <p:spTgt spid="58"/>
                                        </p:tgtEl>
                                        <p:attrNameLst>
                                          <p:attrName>style.visibility</p:attrName>
                                        </p:attrNameLst>
                                      </p:cBhvr>
                                      <p:to>
                                        <p:strVal val="visible"/>
                                      </p:to>
                                    </p:set>
                                    <p:animEffect transition="in" filter="fade">
                                      <p:cBhvr>
                                        <p:cTn id="141" dur="500"/>
                                        <p:tgtEl>
                                          <p:spTgt spid="58"/>
                                        </p:tgtEl>
                                      </p:cBhvr>
                                    </p:animEffect>
                                    <p:anim calcmode="lin" valueType="num">
                                      <p:cBhvr>
                                        <p:cTn id="142" dur="500" fill="hold"/>
                                        <p:tgtEl>
                                          <p:spTgt spid="58"/>
                                        </p:tgtEl>
                                        <p:attrNameLst>
                                          <p:attrName>ppt_x</p:attrName>
                                        </p:attrNameLst>
                                      </p:cBhvr>
                                      <p:tavLst>
                                        <p:tav tm="0">
                                          <p:val>
                                            <p:strVal val="#ppt_x"/>
                                          </p:val>
                                        </p:tav>
                                        <p:tav tm="100000">
                                          <p:val>
                                            <p:strVal val="#ppt_x"/>
                                          </p:val>
                                        </p:tav>
                                      </p:tavLst>
                                    </p:anim>
                                    <p:anim calcmode="lin" valueType="num">
                                      <p:cBhvr>
                                        <p:cTn id="143" dur="500" fill="hold"/>
                                        <p:tgtEl>
                                          <p:spTgt spid="58"/>
                                        </p:tgtEl>
                                        <p:attrNameLst>
                                          <p:attrName>ppt_y</p:attrName>
                                        </p:attrNameLst>
                                      </p:cBhvr>
                                      <p:tavLst>
                                        <p:tav tm="0">
                                          <p:val>
                                            <p:strVal val="#ppt_y+.1"/>
                                          </p:val>
                                        </p:tav>
                                        <p:tav tm="100000">
                                          <p:val>
                                            <p:strVal val="#ppt_y"/>
                                          </p:val>
                                        </p:tav>
                                      </p:tavLst>
                                    </p:anim>
                                  </p:childTnLst>
                                </p:cTn>
                              </p:par>
                            </p:childTnLst>
                          </p:cTn>
                        </p:par>
                        <p:par>
                          <p:cTn id="144" fill="hold">
                            <p:stCondLst>
                              <p:cond delay="11900"/>
                            </p:stCondLst>
                            <p:childTnLst>
                              <p:par>
                                <p:cTn id="145" presetID="22" presetClass="entr" presetSubtype="8" fill="hold" grpId="0" nodeType="afterEffect">
                                  <p:stCondLst>
                                    <p:cond delay="0"/>
                                  </p:stCondLst>
                                  <p:childTnLst>
                                    <p:set>
                                      <p:cBhvr>
                                        <p:cTn id="146" dur="1" fill="hold">
                                          <p:stCondLst>
                                            <p:cond delay="0"/>
                                          </p:stCondLst>
                                        </p:cTn>
                                        <p:tgtEl>
                                          <p:spTgt spid="62"/>
                                        </p:tgtEl>
                                        <p:attrNameLst>
                                          <p:attrName>style.visibility</p:attrName>
                                        </p:attrNameLst>
                                      </p:cBhvr>
                                      <p:to>
                                        <p:strVal val="visible"/>
                                      </p:to>
                                    </p:set>
                                    <p:animEffect transition="in" filter="wipe(left)">
                                      <p:cBhvr>
                                        <p:cTn id="147" dur="250"/>
                                        <p:tgtEl>
                                          <p:spTgt spid="62"/>
                                        </p:tgtEl>
                                      </p:cBhvr>
                                    </p:animEffect>
                                  </p:childTnLst>
                                </p:cTn>
                              </p:par>
                            </p:childTnLst>
                          </p:cTn>
                        </p:par>
                        <p:par>
                          <p:cTn id="148" fill="hold">
                            <p:stCondLst>
                              <p:cond delay="1215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63"/>
                                        </p:tgtEl>
                                        <p:attrNameLst>
                                          <p:attrName>style.visibility</p:attrName>
                                        </p:attrNameLst>
                                      </p:cBhvr>
                                      <p:to>
                                        <p:strVal val="visible"/>
                                      </p:to>
                                    </p:set>
                                    <p:anim calcmode="lin" valueType="num">
                                      <p:cBhvr>
                                        <p:cTn id="151"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63"/>
                                        </p:tgtEl>
                                        <p:attrNameLst>
                                          <p:attrName>ppt_y</p:attrName>
                                        </p:attrNameLst>
                                      </p:cBhvr>
                                      <p:tavLst>
                                        <p:tav tm="0">
                                          <p:val>
                                            <p:strVal val="#ppt_y"/>
                                          </p:val>
                                        </p:tav>
                                        <p:tav tm="100000">
                                          <p:val>
                                            <p:strVal val="#ppt_y"/>
                                          </p:val>
                                        </p:tav>
                                      </p:tavLst>
                                    </p:anim>
                                    <p:anim calcmode="lin" valueType="num">
                                      <p:cBhvr>
                                        <p:cTn id="153"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63"/>
                                        </p:tgtEl>
                                      </p:cBhvr>
                                    </p:animEffect>
                                  </p:childTnLst>
                                </p:cTn>
                              </p:par>
                            </p:childTnLst>
                          </p:cTn>
                        </p:par>
                        <p:par>
                          <p:cTn id="156" fill="hold">
                            <p:stCondLst>
                              <p:cond delay="12900"/>
                            </p:stCondLst>
                            <p:childTnLst>
                              <p:par>
                                <p:cTn id="157" presetID="42"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500"/>
                                        <p:tgtEl>
                                          <p:spTgt spid="61"/>
                                        </p:tgtEl>
                                      </p:cBhvr>
                                    </p:animEffect>
                                    <p:anim calcmode="lin" valueType="num">
                                      <p:cBhvr>
                                        <p:cTn id="160" dur="500" fill="hold"/>
                                        <p:tgtEl>
                                          <p:spTgt spid="61"/>
                                        </p:tgtEl>
                                        <p:attrNameLst>
                                          <p:attrName>ppt_x</p:attrName>
                                        </p:attrNameLst>
                                      </p:cBhvr>
                                      <p:tavLst>
                                        <p:tav tm="0">
                                          <p:val>
                                            <p:strVal val="#ppt_x"/>
                                          </p:val>
                                        </p:tav>
                                        <p:tav tm="100000">
                                          <p:val>
                                            <p:strVal val="#ppt_x"/>
                                          </p:val>
                                        </p:tav>
                                      </p:tavLst>
                                    </p:anim>
                                    <p:anim calcmode="lin" valueType="num">
                                      <p:cBhvr>
                                        <p:cTn id="161"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3" grpId="0" animBg="1"/>
      <p:bldP spid="44" grpId="0"/>
      <p:bldP spid="45" grpId="0"/>
      <p:bldP spid="46" grpId="0"/>
      <p:bldP spid="47" grpId="0" animBg="1"/>
      <p:bldP spid="48" grpId="0"/>
      <p:bldP spid="49" grpId="0"/>
      <p:bldP spid="50" grpId="0"/>
      <p:bldP spid="51" grpId="0" animBg="1"/>
      <p:bldP spid="52" grpId="0"/>
      <p:bldP spid="53" grpId="0"/>
      <p:bldP spid="54" grpId="0"/>
      <p:bldP spid="55" grpId="0"/>
      <p:bldP spid="56" grpId="0" animBg="1"/>
      <p:bldP spid="57" grpId="0"/>
      <p:bldP spid="58" grpId="0"/>
      <p:bldP spid="59" grpId="0" animBg="1"/>
      <p:bldP spid="60" grpId="0"/>
      <p:bldP spid="61" grpId="0"/>
      <p:bldP spid="62" grpId="0" animBg="1"/>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337765" y="1806193"/>
            <a:ext cx="3743549" cy="3743549"/>
            <a:chOff x="3851920" y="836712"/>
            <a:chExt cx="3744416" cy="3744416"/>
          </a:xfrm>
        </p:grpSpPr>
        <p:grpSp>
          <p:nvGrpSpPr>
            <p:cNvPr id="54" name="组合 53"/>
            <p:cNvGrpSpPr/>
            <p:nvPr/>
          </p:nvGrpSpPr>
          <p:grpSpPr>
            <a:xfrm>
              <a:off x="3851920" y="836712"/>
              <a:ext cx="3744416" cy="3744416"/>
              <a:chOff x="3851920" y="836712"/>
              <a:chExt cx="3744416" cy="3744416"/>
            </a:xfrm>
          </p:grpSpPr>
          <p:sp>
            <p:nvSpPr>
              <p:cNvPr id="56" name="椭圆 55"/>
              <p:cNvSpPr/>
              <p:nvPr/>
            </p:nvSpPr>
            <p:spPr>
              <a:xfrm>
                <a:off x="3851920" y="836712"/>
                <a:ext cx="3744416" cy="3744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58" name="任意多边形 57"/>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print">
                    <a:extLst>
                      <a:ext uri="{28A0092B-C50C-407E-A947-70E740481C1C}">
                        <a14:useLocalDpi xmlns:a14="http://schemas.microsoft.com/office/drawing/2010/main" val="0"/>
                      </a:ext>
                    </a:extLst>
                  </a:blip>
                  <a:srcRect/>
                  <a:stretch>
                    <a:fillRect l="-18706" r="-38348"/>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279" tIns="682187" rIns="458719" bIns="1816595" numCol="1" spcCol="1270" anchor="ctr" anchorCtr="0">
                  <a:noAutofit/>
                </a:bodyPr>
                <a:lstStyle/>
                <a:p>
                  <a:pPr algn="ctr" defTabSz="1777644">
                    <a:lnSpc>
                      <a:spcPct val="90000"/>
                    </a:lnSpc>
                    <a:spcBef>
                      <a:spcPct val="0"/>
                    </a:spcBef>
                    <a:spcAft>
                      <a:spcPct val="35000"/>
                    </a:spcAft>
                  </a:pPr>
                  <a:endParaRPr lang="zh-CN" altLang="en-US" sz="3999"/>
                </a:p>
              </p:txBody>
            </p:sp>
            <p:sp>
              <p:nvSpPr>
                <p:cNvPr id="59" name="任意多边形 58"/>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print">
                    <a:extLst>
                      <a:ext uri="{28A0092B-C50C-407E-A947-70E740481C1C}">
                        <a14:useLocalDpi xmlns:a14="http://schemas.microsoft.com/office/drawing/2010/main" val="0"/>
                      </a:ext>
                    </a:extLst>
                  </a:blip>
                  <a:srcRect/>
                  <a:stretch>
                    <a:fillRect l="-1616" r="-161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8692" tIns="1848692" rIns="467252" bIns="711036" numCol="1" spcCol="1270" anchor="ctr" anchorCtr="0">
                  <a:noAutofit/>
                </a:bodyPr>
                <a:lstStyle/>
                <a:p>
                  <a:pPr algn="ctr" defTabSz="2844231">
                    <a:lnSpc>
                      <a:spcPct val="90000"/>
                    </a:lnSpc>
                    <a:spcBef>
                      <a:spcPct val="0"/>
                    </a:spcBef>
                    <a:spcAft>
                      <a:spcPct val="35000"/>
                    </a:spcAft>
                  </a:pPr>
                  <a:endParaRPr lang="zh-CN" altLang="en-US" sz="6399"/>
                </a:p>
              </p:txBody>
            </p:sp>
            <p:sp>
              <p:nvSpPr>
                <p:cNvPr id="60" name="任意多边形 59"/>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print">
                    <a:extLst>
                      <a:ext uri="{28A0092B-C50C-407E-A947-70E740481C1C}">
                        <a14:useLocalDpi xmlns:a14="http://schemas.microsoft.com/office/drawing/2010/main" val="0"/>
                      </a:ext>
                    </a:extLst>
                  </a:blip>
                  <a:srcRect/>
                  <a:stretch>
                    <a:fillRect l="-6594" r="-5118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779" tIns="1818219" rIns="1818219" bIns="680563" numCol="1" spcCol="1270" anchor="ctr" anchorCtr="0">
                  <a:noAutofit/>
                </a:bodyPr>
                <a:lstStyle/>
                <a:p>
                  <a:pPr algn="ctr" defTabSz="1777644">
                    <a:lnSpc>
                      <a:spcPct val="90000"/>
                    </a:lnSpc>
                    <a:spcBef>
                      <a:spcPct val="0"/>
                    </a:spcBef>
                    <a:spcAft>
                      <a:spcPct val="35000"/>
                    </a:spcAft>
                  </a:pPr>
                  <a:endParaRPr lang="zh-CN" altLang="en-US" sz="3999"/>
                </a:p>
              </p:txBody>
            </p:sp>
            <p:sp>
              <p:nvSpPr>
                <p:cNvPr id="61" name="任意多边形 60"/>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a:extLst>
                      <a:ext uri="{28A0092B-C50C-407E-A947-70E740481C1C}">
                        <a14:useLocalDpi xmlns:a14="http://schemas.microsoft.com/office/drawing/2010/main" val="0"/>
                      </a:ext>
                    </a:extLst>
                  </a:blip>
                  <a:srcRect/>
                  <a:stretch>
                    <a:fillRect l="-114170" r="-6333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779" tIns="680562" rIns="1818219" bIns="1818220" numCol="1" spcCol="1270" anchor="ctr" anchorCtr="0">
                  <a:noAutofit/>
                </a:bodyPr>
                <a:lstStyle/>
                <a:p>
                  <a:pPr algn="ctr" defTabSz="1777644">
                    <a:lnSpc>
                      <a:spcPct val="90000"/>
                    </a:lnSpc>
                    <a:spcBef>
                      <a:spcPct val="0"/>
                    </a:spcBef>
                    <a:spcAft>
                      <a:spcPct val="35000"/>
                    </a:spcAft>
                  </a:pPr>
                  <a:endParaRPr lang="zh-CN" altLang="en-US" sz="3999"/>
                </a:p>
              </p:txBody>
            </p:sp>
          </p:grpSp>
        </p:grpSp>
        <p:sp>
          <p:nvSpPr>
            <p:cNvPr id="55" name="椭圆 54"/>
            <p:cNvSpPr/>
            <p:nvPr/>
          </p:nvSpPr>
          <p:spPr>
            <a:xfrm>
              <a:off x="4968044" y="1952836"/>
              <a:ext cx="1512168" cy="1512168"/>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a:solidFill>
                    <a:schemeClr val="tx1">
                      <a:lumMod val="50000"/>
                      <a:lumOff val="50000"/>
                    </a:schemeClr>
                  </a:solidFill>
                </a:rPr>
                <a:t>Company profile </a:t>
              </a:r>
              <a:endParaRPr lang="zh-CN" altLang="en-US" sz="1600" dirty="0">
                <a:solidFill>
                  <a:schemeClr val="tx1">
                    <a:lumMod val="50000"/>
                    <a:lumOff val="50000"/>
                  </a:schemeClr>
                </a:solidFill>
              </a:endParaRPr>
            </a:p>
          </p:txBody>
        </p:sp>
      </p:grpSp>
      <p:sp>
        <p:nvSpPr>
          <p:cNvPr id="62" name="TextBox 61"/>
          <p:cNvSpPr txBox="1"/>
          <p:nvPr/>
        </p:nvSpPr>
        <p:spPr>
          <a:xfrm>
            <a:off x="5848519" y="2193731"/>
            <a:ext cx="5460736" cy="316936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999"/>
              </a:lnSpc>
            </a:pPr>
            <a:r>
              <a:rPr lang="zh-CN" altLang="zh-CN" dirty="0"/>
              <a:t>公司自成立以来，以“策略先行，经营致胜，管理为本”的商业推广理念，一步一个脚印发展成为东莞同类企业中经营范围最广、在行业内颇具影响力的企业。公司自成立以来，以“策略先行，经营致胜，管理为本”的商业推广理念，整合行业资源，开创多元发展格局，经过自身结构调整和“二次创业”，一步一个脚印发展成为东莞同类企业中经营范围最广、最具竞争力和发展活力、在行业内颇具影响力的企业。</a:t>
            </a:r>
            <a:endParaRPr lang="zh-CN" altLang="en-US" dirty="0"/>
          </a:p>
        </p:txBody>
      </p:sp>
      <p:sp>
        <p:nvSpPr>
          <p:cNvPr id="21" name="文本框 5"/>
          <p:cNvSpPr txBox="1"/>
          <p:nvPr/>
        </p:nvSpPr>
        <p:spPr>
          <a:xfrm>
            <a:off x="828094" y="168435"/>
            <a:ext cx="2368701" cy="707722"/>
          </a:xfrm>
          <a:prstGeom prst="rect">
            <a:avLst/>
          </a:prstGeom>
          <a:noFill/>
        </p:spPr>
        <p:txBody>
          <a:bodyPr wrap="square" rtlCol="0">
            <a:spAutoFit/>
          </a:bodyPr>
          <a:lstStyle/>
          <a:p>
            <a:r>
              <a:rPr lang="zh-CN" altLang="en-US" sz="3999" dirty="0">
                <a:solidFill>
                  <a:schemeClr val="accent1">
                    <a:lumMod val="50000"/>
                  </a:schemeClr>
                </a:solidFill>
                <a:latin typeface="微软雅黑" pitchFamily="34" charset="-122"/>
                <a:ea typeface="微软雅黑" pitchFamily="34" charset="-122"/>
              </a:rPr>
              <a:t>公司简介</a:t>
            </a:r>
          </a:p>
        </p:txBody>
      </p:sp>
      <p:sp>
        <p:nvSpPr>
          <p:cNvPr id="22" name="TextBox 21"/>
          <p:cNvSpPr txBox="1"/>
          <p:nvPr/>
        </p:nvSpPr>
        <p:spPr>
          <a:xfrm>
            <a:off x="3083790" y="373592"/>
            <a:ext cx="2407545" cy="33847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3" name="组合 22"/>
          <p:cNvGrpSpPr/>
          <p:nvPr/>
        </p:nvGrpSpPr>
        <p:grpSpPr>
          <a:xfrm>
            <a:off x="3792" y="231784"/>
            <a:ext cx="758949" cy="693260"/>
            <a:chOff x="0" y="532828"/>
            <a:chExt cx="759125" cy="568897"/>
          </a:xfrm>
        </p:grpSpPr>
        <p:sp>
          <p:nvSpPr>
            <p:cNvPr id="24" name="矩形 23"/>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9060962" y="298025"/>
            <a:ext cx="2793324" cy="36924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29" name="组合 28"/>
          <p:cNvGrpSpPr/>
          <p:nvPr/>
        </p:nvGrpSpPr>
        <p:grpSpPr>
          <a:xfrm>
            <a:off x="3792" y="921962"/>
            <a:ext cx="12187592" cy="45708"/>
            <a:chOff x="0" y="532828"/>
            <a:chExt cx="759125" cy="568897"/>
          </a:xfrm>
        </p:grpSpPr>
        <p:sp>
          <p:nvSpPr>
            <p:cNvPr id="30" name="矩形 29"/>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8788957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1"/>
                                        </p:tgtEl>
                                        <p:attrNameLst>
                                          <p:attrName>ppt_y</p:attrName>
                                        </p:attrNameLst>
                                      </p:cBhvr>
                                      <p:tavLst>
                                        <p:tav tm="0">
                                          <p:val>
                                            <p:strVal val="#ppt_y"/>
                                          </p:val>
                                        </p:tav>
                                        <p:tav tm="100000">
                                          <p:val>
                                            <p:strVal val="#ppt_y"/>
                                          </p:val>
                                        </p:tav>
                                      </p:tavLst>
                                    </p:anim>
                                    <p:anim calcmode="lin" valueType="num">
                                      <p:cBhvr>
                                        <p:cTn id="13"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1"/>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22"/>
                                        </p:tgtEl>
                                        <p:attrNameLst>
                                          <p:attrName>ppt_y</p:attrName>
                                        </p:attrNameLst>
                                      </p:cBhvr>
                                      <p:tavLst>
                                        <p:tav tm="0">
                                          <p:val>
                                            <p:strVal val="#ppt_y"/>
                                          </p:val>
                                        </p:tav>
                                        <p:tav tm="100000">
                                          <p:val>
                                            <p:strVal val="#ppt_y"/>
                                          </p:val>
                                        </p:tav>
                                      </p:tavLst>
                                    </p:anim>
                                    <p:anim calcmode="lin" valueType="num">
                                      <p:cBhvr>
                                        <p:cTn id="21"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22"/>
                                        </p:tgtEl>
                                      </p:cBhvr>
                                    </p:animEffect>
                                  </p:childTnLst>
                                </p:cTn>
                              </p:par>
                            </p:childTnLst>
                          </p:cTn>
                        </p:par>
                        <p:par>
                          <p:cTn id="24" fill="hold">
                            <p:stCondLst>
                              <p:cond delay="1940"/>
                            </p:stCondLst>
                            <p:childTnLst>
                              <p:par>
                                <p:cTn id="25" presetID="23" presetClass="entr" presetSubtype="1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childTnLst>
                                </p:cTn>
                              </p:par>
                              <p:par>
                                <p:cTn id="29" presetID="49" presetClass="entr" presetSubtype="0" decel="10000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1000" fill="hold"/>
                                        <p:tgtEl>
                                          <p:spTgt spid="53"/>
                                        </p:tgtEl>
                                        <p:attrNameLst>
                                          <p:attrName>ppt_w</p:attrName>
                                        </p:attrNameLst>
                                      </p:cBhvr>
                                      <p:tavLst>
                                        <p:tav tm="0">
                                          <p:val>
                                            <p:fltVal val="0"/>
                                          </p:val>
                                        </p:tav>
                                        <p:tav tm="100000">
                                          <p:val>
                                            <p:strVal val="#ppt_w"/>
                                          </p:val>
                                        </p:tav>
                                      </p:tavLst>
                                    </p:anim>
                                    <p:anim calcmode="lin" valueType="num">
                                      <p:cBhvr>
                                        <p:cTn id="32" dur="1000" fill="hold"/>
                                        <p:tgtEl>
                                          <p:spTgt spid="53"/>
                                        </p:tgtEl>
                                        <p:attrNameLst>
                                          <p:attrName>ppt_h</p:attrName>
                                        </p:attrNameLst>
                                      </p:cBhvr>
                                      <p:tavLst>
                                        <p:tav tm="0">
                                          <p:val>
                                            <p:fltVal val="0"/>
                                          </p:val>
                                        </p:tav>
                                        <p:tav tm="100000">
                                          <p:val>
                                            <p:strVal val="#ppt_h"/>
                                          </p:val>
                                        </p:tav>
                                      </p:tavLst>
                                    </p:anim>
                                    <p:anim calcmode="lin" valueType="num">
                                      <p:cBhvr>
                                        <p:cTn id="33" dur="1000" fill="hold"/>
                                        <p:tgtEl>
                                          <p:spTgt spid="53"/>
                                        </p:tgtEl>
                                        <p:attrNameLst>
                                          <p:attrName>style.rotation</p:attrName>
                                        </p:attrNameLst>
                                      </p:cBhvr>
                                      <p:tavLst>
                                        <p:tav tm="0">
                                          <p:val>
                                            <p:fltVal val="360"/>
                                          </p:val>
                                        </p:tav>
                                        <p:tav tm="100000">
                                          <p:val>
                                            <p:fltVal val="0"/>
                                          </p:val>
                                        </p:tav>
                                      </p:tavLst>
                                    </p:anim>
                                    <p:animEffect transition="in" filter="fade">
                                      <p:cBhvr>
                                        <p:cTn id="34" dur="1000"/>
                                        <p:tgtEl>
                                          <p:spTgt spid="53"/>
                                        </p:tgtEl>
                                      </p:cBhvr>
                                    </p:animEffect>
                                  </p:childTnLst>
                                </p:cTn>
                              </p:par>
                            </p:childTnLst>
                          </p:cTn>
                        </p:par>
                        <p:par>
                          <p:cTn id="35" fill="hold">
                            <p:stCondLst>
                              <p:cond delay="294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3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300" fill="hold"/>
                                        <p:tgtEl>
                                          <p:spTgt spid="62"/>
                                        </p:tgtEl>
                                        <p:attrNameLst>
                                          <p:attrName>ppt_y</p:attrName>
                                        </p:attrNameLst>
                                      </p:cBhvr>
                                      <p:tavLst>
                                        <p:tav tm="0">
                                          <p:val>
                                            <p:strVal val="#ppt_y"/>
                                          </p:val>
                                        </p:tav>
                                        <p:tav tm="100000">
                                          <p:val>
                                            <p:strVal val="#ppt_y"/>
                                          </p:val>
                                        </p:tav>
                                      </p:tavLst>
                                    </p:anim>
                                    <p:anim calcmode="lin" valueType="num">
                                      <p:cBhvr>
                                        <p:cTn id="40" dur="3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3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300" tmFilter="0,0; .5, 1; 1, 1"/>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
          <p:cNvSpPr txBox="1"/>
          <p:nvPr/>
        </p:nvSpPr>
        <p:spPr>
          <a:xfrm>
            <a:off x="961413" y="187481"/>
            <a:ext cx="5214733"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团队介绍</a:t>
            </a:r>
            <a:endParaRPr lang="zh-CN" altLang="zh-CN" sz="3599" dirty="0"/>
          </a:p>
        </p:txBody>
      </p:sp>
      <p:sp>
        <p:nvSpPr>
          <p:cNvPr id="35" name="TextBox 34"/>
          <p:cNvSpPr txBox="1"/>
          <p:nvPr/>
        </p:nvSpPr>
        <p:spPr>
          <a:xfrm>
            <a:off x="2928968" y="364336"/>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Team building </a:t>
            </a:r>
          </a:p>
        </p:txBody>
      </p:sp>
      <p:grpSp>
        <p:nvGrpSpPr>
          <p:cNvPr id="36" name="组合 35"/>
          <p:cNvGrpSpPr/>
          <p:nvPr/>
        </p:nvGrpSpPr>
        <p:grpSpPr>
          <a:xfrm>
            <a:off x="3792" y="231784"/>
            <a:ext cx="758949" cy="693260"/>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42" name="组合 41"/>
          <p:cNvGrpSpPr/>
          <p:nvPr/>
        </p:nvGrpSpPr>
        <p:grpSpPr>
          <a:xfrm>
            <a:off x="3792" y="921962"/>
            <a:ext cx="12187592" cy="45708"/>
            <a:chOff x="0" y="532828"/>
            <a:chExt cx="759125" cy="568897"/>
          </a:xfrm>
        </p:grpSpPr>
        <p:sp>
          <p:nvSpPr>
            <p:cNvPr id="43" name="矩形 4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74" name="Picture 2" descr="E:\企业文化\企业文化图片\PNG\0 (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741" y="1614208"/>
            <a:ext cx="4351729" cy="2175864"/>
          </a:xfrm>
          <a:prstGeom prst="rect">
            <a:avLst/>
          </a:prstGeom>
          <a:noFill/>
          <a:extLst>
            <a:ext uri="{909E8E84-426E-40DD-AFC4-6F175D3DCCD1}">
              <a14:hiddenFill xmlns:a14="http://schemas.microsoft.com/office/drawing/2010/main">
                <a:solidFill>
                  <a:srgbClr val="FFFFFF"/>
                </a:solidFill>
              </a14:hiddenFill>
            </a:ext>
          </a:extLst>
        </p:spPr>
      </p:pic>
      <p:sp>
        <p:nvSpPr>
          <p:cNvPr id="69" name="TextBox 68"/>
          <p:cNvSpPr txBox="1"/>
          <p:nvPr/>
        </p:nvSpPr>
        <p:spPr>
          <a:xfrm>
            <a:off x="1113778" y="4035637"/>
            <a:ext cx="1404032" cy="400017"/>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a:t>
            </a:r>
            <a:r>
              <a:rPr lang="en-US" altLang="zh-CN" sz="2000" b="1" dirty="0">
                <a:solidFill>
                  <a:schemeClr val="tx1">
                    <a:lumMod val="65000"/>
                    <a:lumOff val="35000"/>
                  </a:schemeClr>
                </a:solidFill>
                <a:latin typeface="微软雅黑" pitchFamily="34" charset="-122"/>
                <a:ea typeface="微软雅黑" pitchFamily="34" charset="-122"/>
              </a:rPr>
              <a:t> </a:t>
            </a:r>
            <a:r>
              <a:rPr lang="zh-CN" altLang="en-US" sz="2000" b="1" dirty="0">
                <a:solidFill>
                  <a:schemeClr val="tx1">
                    <a:lumMod val="65000"/>
                    <a:lumOff val="35000"/>
                  </a:schemeClr>
                </a:solidFill>
                <a:latin typeface="微软雅黑" pitchFamily="34" charset="-122"/>
                <a:ea typeface="微软雅黑" pitchFamily="34" charset="-122"/>
              </a:rPr>
              <a:t>专业</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2317113" y="4035637"/>
            <a:ext cx="1404032" cy="400017"/>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a:t>
            </a:r>
            <a:r>
              <a:rPr lang="en-US" altLang="zh-CN" sz="2000" b="1" dirty="0">
                <a:solidFill>
                  <a:schemeClr val="tx1">
                    <a:lumMod val="65000"/>
                    <a:lumOff val="35000"/>
                  </a:schemeClr>
                </a:solidFill>
                <a:latin typeface="微软雅黑" pitchFamily="34" charset="-122"/>
                <a:ea typeface="微软雅黑" pitchFamily="34" charset="-122"/>
              </a:rPr>
              <a:t> </a:t>
            </a:r>
            <a:r>
              <a:rPr lang="zh-CN" altLang="en-US" sz="2000" b="1" dirty="0">
                <a:solidFill>
                  <a:schemeClr val="tx1">
                    <a:lumMod val="65000"/>
                    <a:lumOff val="35000"/>
                  </a:schemeClr>
                </a:solidFill>
                <a:latin typeface="微软雅黑" pitchFamily="34" charset="-122"/>
                <a:ea typeface="微软雅黑" pitchFamily="34" charset="-122"/>
              </a:rPr>
              <a:t>年轻 </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3551011" y="4035637"/>
            <a:ext cx="1404032" cy="400017"/>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a:t>
            </a:r>
            <a:r>
              <a:rPr lang="en-US" altLang="zh-CN" sz="2000" b="1" dirty="0">
                <a:solidFill>
                  <a:schemeClr val="tx1">
                    <a:lumMod val="65000"/>
                    <a:lumOff val="35000"/>
                  </a:schemeClr>
                </a:solidFill>
                <a:latin typeface="微软雅黑" pitchFamily="34" charset="-122"/>
                <a:ea typeface="微软雅黑" pitchFamily="34" charset="-122"/>
              </a:rPr>
              <a:t> </a:t>
            </a:r>
            <a:r>
              <a:rPr lang="zh-CN" altLang="en-US" sz="2000" b="1" dirty="0">
                <a:solidFill>
                  <a:schemeClr val="tx1">
                    <a:lumMod val="65000"/>
                    <a:lumOff val="35000"/>
                  </a:schemeClr>
                </a:solidFill>
                <a:latin typeface="微软雅黑" pitchFamily="34" charset="-122"/>
                <a:ea typeface="微软雅黑" pitchFamily="34" charset="-122"/>
              </a:rPr>
              <a:t>有梦想</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1113778" y="4587959"/>
            <a:ext cx="1977192" cy="400017"/>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a:t>
            </a:r>
            <a:r>
              <a:rPr lang="en-US" altLang="zh-CN" sz="2000" b="1" dirty="0">
                <a:solidFill>
                  <a:schemeClr val="tx1">
                    <a:lumMod val="65000"/>
                    <a:lumOff val="35000"/>
                  </a:schemeClr>
                </a:solidFill>
                <a:latin typeface="微软雅黑" pitchFamily="34" charset="-122"/>
                <a:ea typeface="微软雅黑" pitchFamily="34" charset="-122"/>
              </a:rPr>
              <a:t> </a:t>
            </a:r>
            <a:r>
              <a:rPr lang="zh-CN" altLang="en-US" sz="2000" b="1" dirty="0">
                <a:solidFill>
                  <a:schemeClr val="tx1">
                    <a:lumMod val="65000"/>
                    <a:lumOff val="35000"/>
                  </a:schemeClr>
                </a:solidFill>
                <a:latin typeface="微软雅黑" pitchFamily="34" charset="-122"/>
                <a:ea typeface="微软雅黑" pitchFamily="34" charset="-122"/>
              </a:rPr>
              <a:t>行动力强</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6176146" y="2941401"/>
            <a:ext cx="5256582" cy="2446258"/>
          </a:xfrm>
          <a:prstGeom prst="rect">
            <a:avLst/>
          </a:prstGeom>
          <a:noFill/>
        </p:spPr>
        <p:txBody>
          <a:bodyPr wrap="square" rtlCol="0">
            <a:spAutoFit/>
          </a:bodyPr>
          <a:lstStyle/>
          <a:p>
            <a:pPr>
              <a:lnSpc>
                <a:spcPct val="150000"/>
              </a:lnSpc>
            </a:pPr>
            <a:r>
              <a:rPr lang="zh-CN" altLang="zh-CN" dirty="0">
                <a:solidFill>
                  <a:schemeClr val="tx1">
                    <a:lumMod val="50000"/>
                    <a:lumOff val="50000"/>
                  </a:schemeClr>
                </a:solidFill>
                <a:latin typeface="微软雅黑" pitchFamily="34" charset="-122"/>
                <a:ea typeface="微软雅黑" pitchFamily="3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dirty="0">
              <a:solidFill>
                <a:schemeClr val="tx1">
                  <a:lumMod val="50000"/>
                  <a:lumOff val="50000"/>
                </a:schemeClr>
              </a:solidFill>
              <a:latin typeface="微软雅黑" pitchFamily="34" charset="-122"/>
              <a:ea typeface="微软雅黑" pitchFamily="34" charset="-122"/>
            </a:endParaRPr>
          </a:p>
          <a:p>
            <a:endParaRPr lang="zh-CN" altLang="en-US" dirty="0">
              <a:solidFill>
                <a:schemeClr val="tx1">
                  <a:lumMod val="50000"/>
                  <a:lumOff val="50000"/>
                </a:schemeClr>
              </a:solidFill>
              <a:latin typeface="微软雅黑" pitchFamily="34" charset="-122"/>
              <a:ea typeface="微软雅黑" pitchFamily="34" charset="-122"/>
            </a:endParaRPr>
          </a:p>
        </p:txBody>
      </p:sp>
      <p:sp>
        <p:nvSpPr>
          <p:cNvPr id="76" name="Freeform 5"/>
          <p:cNvSpPr>
            <a:spLocks noChangeAspect="1" noEditPoints="1"/>
          </p:cNvSpPr>
          <p:nvPr/>
        </p:nvSpPr>
        <p:spPr bwMode="auto">
          <a:xfrm>
            <a:off x="5867564" y="1614537"/>
            <a:ext cx="740547" cy="611858"/>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lumMod val="75000"/>
            </a:schemeClr>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2" name="TextBox 1"/>
          <p:cNvSpPr txBox="1"/>
          <p:nvPr/>
        </p:nvSpPr>
        <p:spPr>
          <a:xfrm>
            <a:off x="6159073" y="2300185"/>
            <a:ext cx="2825706" cy="646181"/>
          </a:xfrm>
          <a:prstGeom prst="rect">
            <a:avLst/>
          </a:prstGeom>
          <a:noFill/>
        </p:spPr>
        <p:txBody>
          <a:bodyPr wrap="square" rtlCol="0">
            <a:spAutoFit/>
          </a:bodyPr>
          <a:lstStyle/>
          <a:p>
            <a:r>
              <a:rPr lang="zh-CN" altLang="en-US" sz="3599" dirty="0">
                <a:solidFill>
                  <a:schemeClr val="bg1">
                    <a:lumMod val="50000"/>
                  </a:schemeClr>
                </a:solidFill>
                <a:latin typeface="微软雅黑" panose="020B0503020204020204" pitchFamily="34" charset="-122"/>
                <a:ea typeface="微软雅黑" panose="020B0503020204020204" pitchFamily="34" charset="-122"/>
              </a:rPr>
              <a:t>我们的团队</a:t>
            </a:r>
          </a:p>
        </p:txBody>
      </p:sp>
    </p:spTree>
    <p:extLst>
      <p:ext uri="{BB962C8B-B14F-4D97-AF65-F5344CB8AC3E}">
        <p14:creationId xmlns:p14="http://schemas.microsoft.com/office/powerpoint/2010/main" val="313500481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4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5"/>
                                        </p:tgtEl>
                                        <p:attrNameLst>
                                          <p:attrName>ppt_y</p:attrName>
                                        </p:attrNameLst>
                                      </p:cBhvr>
                                      <p:tavLst>
                                        <p:tav tm="0">
                                          <p:val>
                                            <p:strVal val="#ppt_y"/>
                                          </p:val>
                                        </p:tav>
                                        <p:tav tm="100000">
                                          <p:val>
                                            <p:strVal val="#ppt_y"/>
                                          </p:val>
                                        </p:tav>
                                      </p:tavLst>
                                    </p:anim>
                                    <p:anim calcmode="lin" valueType="num">
                                      <p:cBhvr>
                                        <p:cTn id="21" dur="4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5"/>
                                        </p:tgtEl>
                                      </p:cBhvr>
                                    </p:animEffect>
                                  </p:childTnLst>
                                </p:cTn>
                              </p:par>
                            </p:childTnLst>
                          </p:cTn>
                        </p:par>
                        <p:par>
                          <p:cTn id="24" fill="hold">
                            <p:stCondLst>
                              <p:cond delay="1860"/>
                            </p:stCondLst>
                            <p:childTnLst>
                              <p:par>
                                <p:cTn id="25" presetID="42" presetClass="entr" presetSubtype="0" fill="hold" nodeType="after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fade">
                                      <p:cBhvr>
                                        <p:cTn id="27" dur="500"/>
                                        <p:tgtEl>
                                          <p:spTgt spid="3074"/>
                                        </p:tgtEl>
                                      </p:cBhvr>
                                    </p:animEffect>
                                    <p:anim calcmode="lin" valueType="num">
                                      <p:cBhvr>
                                        <p:cTn id="28" dur="500" fill="hold"/>
                                        <p:tgtEl>
                                          <p:spTgt spid="3074"/>
                                        </p:tgtEl>
                                        <p:attrNameLst>
                                          <p:attrName>ppt_x</p:attrName>
                                        </p:attrNameLst>
                                      </p:cBhvr>
                                      <p:tavLst>
                                        <p:tav tm="0">
                                          <p:val>
                                            <p:strVal val="#ppt_x"/>
                                          </p:val>
                                        </p:tav>
                                        <p:tav tm="100000">
                                          <p:val>
                                            <p:strVal val="#ppt_x"/>
                                          </p:val>
                                        </p:tav>
                                      </p:tavLst>
                                    </p:anim>
                                    <p:anim calcmode="lin" valueType="num">
                                      <p:cBhvr>
                                        <p:cTn id="29" dur="500" fill="hold"/>
                                        <p:tgtEl>
                                          <p:spTgt spid="3074"/>
                                        </p:tgtEl>
                                        <p:attrNameLst>
                                          <p:attrName>ppt_y</p:attrName>
                                        </p:attrNameLst>
                                      </p:cBhvr>
                                      <p:tavLst>
                                        <p:tav tm="0">
                                          <p:val>
                                            <p:strVal val="#ppt_y+.1"/>
                                          </p:val>
                                        </p:tav>
                                        <p:tav tm="100000">
                                          <p:val>
                                            <p:strVal val="#ppt_y"/>
                                          </p:val>
                                        </p:tav>
                                      </p:tavLst>
                                    </p:anim>
                                  </p:childTnLst>
                                </p:cTn>
                              </p:par>
                            </p:childTnLst>
                          </p:cTn>
                        </p:par>
                        <p:par>
                          <p:cTn id="30" fill="hold">
                            <p:stCondLst>
                              <p:cond delay="236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9"/>
                                        </p:tgtEl>
                                        <p:attrNameLst>
                                          <p:attrName>style.visibility</p:attrName>
                                        </p:attrNameLst>
                                      </p:cBhvr>
                                      <p:to>
                                        <p:strVal val="visible"/>
                                      </p:to>
                                    </p:set>
                                    <p:anim calcmode="lin" valueType="num">
                                      <p:cBhvr>
                                        <p:cTn id="33"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9"/>
                                        </p:tgtEl>
                                        <p:attrNameLst>
                                          <p:attrName>ppt_y</p:attrName>
                                        </p:attrNameLst>
                                      </p:cBhvr>
                                      <p:tavLst>
                                        <p:tav tm="0">
                                          <p:val>
                                            <p:strVal val="#ppt_y"/>
                                          </p:val>
                                        </p:tav>
                                        <p:tav tm="100000">
                                          <p:val>
                                            <p:strVal val="#ppt_y"/>
                                          </p:val>
                                        </p:tav>
                                      </p:tavLst>
                                    </p:anim>
                                    <p:anim calcmode="lin" valueType="num">
                                      <p:cBhvr>
                                        <p:cTn id="35"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9"/>
                                        </p:tgtEl>
                                      </p:cBhvr>
                                    </p:animEffect>
                                  </p:childTnLst>
                                </p:cTn>
                              </p:par>
                            </p:childTnLst>
                          </p:cTn>
                        </p:par>
                        <p:par>
                          <p:cTn id="38" fill="hold">
                            <p:stCondLst>
                              <p:cond delay="296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1"/>
                                        </p:tgtEl>
                                        <p:attrNameLst>
                                          <p:attrName>ppt_y</p:attrName>
                                        </p:attrNameLst>
                                      </p:cBhvr>
                                      <p:tavLst>
                                        <p:tav tm="0">
                                          <p:val>
                                            <p:strVal val="#ppt_y"/>
                                          </p:val>
                                        </p:tav>
                                        <p:tav tm="100000">
                                          <p:val>
                                            <p:strVal val="#ppt_y"/>
                                          </p:val>
                                        </p:tav>
                                      </p:tavLst>
                                    </p:anim>
                                    <p:anim calcmode="lin" valueType="num">
                                      <p:cBhvr>
                                        <p:cTn id="4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1"/>
                                        </p:tgtEl>
                                      </p:cBhvr>
                                    </p:animEffect>
                                  </p:childTnLst>
                                </p:cTn>
                              </p:par>
                            </p:childTnLst>
                          </p:cTn>
                        </p:par>
                        <p:par>
                          <p:cTn id="46" fill="hold">
                            <p:stCondLst>
                              <p:cond delay="356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72"/>
                                        </p:tgtEl>
                                        <p:attrNameLst>
                                          <p:attrName>ppt_y</p:attrName>
                                        </p:attrNameLst>
                                      </p:cBhvr>
                                      <p:tavLst>
                                        <p:tav tm="0">
                                          <p:val>
                                            <p:strVal val="#ppt_y"/>
                                          </p:val>
                                        </p:tav>
                                        <p:tav tm="100000">
                                          <p:val>
                                            <p:strVal val="#ppt_y"/>
                                          </p:val>
                                        </p:tav>
                                      </p:tavLst>
                                    </p:anim>
                                    <p:anim calcmode="lin" valueType="num">
                                      <p:cBhvr>
                                        <p:cTn id="5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72"/>
                                        </p:tgtEl>
                                      </p:cBhvr>
                                    </p:animEffect>
                                  </p:childTnLst>
                                </p:cTn>
                              </p:par>
                            </p:childTnLst>
                          </p:cTn>
                        </p:par>
                        <p:par>
                          <p:cTn id="54" fill="hold">
                            <p:stCondLst>
                              <p:cond delay="421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3"/>
                                        </p:tgtEl>
                                        <p:attrNameLst>
                                          <p:attrName>ppt_y</p:attrName>
                                        </p:attrNameLst>
                                      </p:cBhvr>
                                      <p:tavLst>
                                        <p:tav tm="0">
                                          <p:val>
                                            <p:strVal val="#ppt_y"/>
                                          </p:val>
                                        </p:tav>
                                        <p:tav tm="100000">
                                          <p:val>
                                            <p:strVal val="#ppt_y"/>
                                          </p:val>
                                        </p:tav>
                                      </p:tavLst>
                                    </p:anim>
                                    <p:anim calcmode="lin" valueType="num">
                                      <p:cBhvr>
                                        <p:cTn id="59"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3"/>
                                        </p:tgtEl>
                                      </p:cBhvr>
                                    </p:animEffect>
                                  </p:childTnLst>
                                </p:cTn>
                              </p:par>
                            </p:childTnLst>
                          </p:cTn>
                        </p:par>
                        <p:par>
                          <p:cTn id="62" fill="hold">
                            <p:stCondLst>
                              <p:cond delay="4910"/>
                            </p:stCondLst>
                            <p:childTnLst>
                              <p:par>
                                <p:cTn id="63" presetID="22" presetClass="entr" presetSubtype="8"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childTnLst>
                          </p:cTn>
                        </p:par>
                        <p:par>
                          <p:cTn id="66" fill="hold">
                            <p:stCondLst>
                              <p:cond delay="5410"/>
                            </p:stCondLst>
                            <p:childTnLst>
                              <p:par>
                                <p:cTn id="67" presetID="56" presetClass="entr" presetSubtype="0" fill="hold" grpId="0" nodeType="afterEffect">
                                  <p:stCondLst>
                                    <p:cond delay="0"/>
                                  </p:stCondLst>
                                  <p:iterate type="lt">
                                    <p:tmPct val="10000"/>
                                  </p:iterate>
                                  <p:childTnLst>
                                    <p:set>
                                      <p:cBhvr>
                                        <p:cTn id="68" dur="1" fill="hold">
                                          <p:stCondLst>
                                            <p:cond delay="0"/>
                                          </p:stCondLst>
                                        </p:cTn>
                                        <p:tgtEl>
                                          <p:spTgt spid="2"/>
                                        </p:tgtEl>
                                        <p:attrNameLst>
                                          <p:attrName>style.visibility</p:attrName>
                                        </p:attrNameLst>
                                      </p:cBhvr>
                                      <p:to>
                                        <p:strVal val="visible"/>
                                      </p:to>
                                    </p:set>
                                    <p:anim by="(-#ppt_w*2)" calcmode="lin" valueType="num">
                                      <p:cBhvr rctx="PPT">
                                        <p:cTn id="69" dur="250" autoRev="1" fill="hold">
                                          <p:stCondLst>
                                            <p:cond delay="0"/>
                                          </p:stCondLst>
                                        </p:cTn>
                                        <p:tgtEl>
                                          <p:spTgt spid="2"/>
                                        </p:tgtEl>
                                        <p:attrNameLst>
                                          <p:attrName>ppt_w</p:attrName>
                                        </p:attrNameLst>
                                      </p:cBhvr>
                                    </p:anim>
                                    <p:anim by="(#ppt_w*0.50)" calcmode="lin" valueType="num">
                                      <p:cBhvr>
                                        <p:cTn id="70" dur="250" decel="50000" autoRev="1" fill="hold">
                                          <p:stCondLst>
                                            <p:cond delay="0"/>
                                          </p:stCondLst>
                                        </p:cTn>
                                        <p:tgtEl>
                                          <p:spTgt spid="2"/>
                                        </p:tgtEl>
                                        <p:attrNameLst>
                                          <p:attrName>ppt_x</p:attrName>
                                        </p:attrNameLst>
                                      </p:cBhvr>
                                    </p:anim>
                                    <p:anim from="(-#ppt_h/2)" to="(#ppt_y)" calcmode="lin" valueType="num">
                                      <p:cBhvr>
                                        <p:cTn id="71" dur="500" fill="hold">
                                          <p:stCondLst>
                                            <p:cond delay="0"/>
                                          </p:stCondLst>
                                        </p:cTn>
                                        <p:tgtEl>
                                          <p:spTgt spid="2"/>
                                        </p:tgtEl>
                                        <p:attrNameLst>
                                          <p:attrName>ppt_y</p:attrName>
                                        </p:attrNameLst>
                                      </p:cBhvr>
                                    </p:anim>
                                    <p:animRot by="21600000">
                                      <p:cBhvr>
                                        <p:cTn id="72" dur="500" fill="hold">
                                          <p:stCondLst>
                                            <p:cond delay="0"/>
                                          </p:stCondLst>
                                        </p:cTn>
                                        <p:tgtEl>
                                          <p:spTgt spid="2"/>
                                        </p:tgtEl>
                                        <p:attrNameLst>
                                          <p:attrName>r</p:attrName>
                                        </p:attrNameLst>
                                      </p:cBhvr>
                                    </p:animRot>
                                  </p:childTnLst>
                                </p:cTn>
                              </p:par>
                            </p:childTnLst>
                          </p:cTn>
                        </p:par>
                        <p:par>
                          <p:cTn id="73" fill="hold">
                            <p:stCondLst>
                              <p:cond delay="6110"/>
                            </p:stCondLst>
                            <p:childTnLst>
                              <p:par>
                                <p:cTn id="74" presetID="42" presetClass="entr" presetSubtype="0"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fade">
                                      <p:cBhvr>
                                        <p:cTn id="76" dur="750"/>
                                        <p:tgtEl>
                                          <p:spTgt spid="75"/>
                                        </p:tgtEl>
                                      </p:cBhvr>
                                    </p:animEffect>
                                    <p:anim calcmode="lin" valueType="num">
                                      <p:cBhvr>
                                        <p:cTn id="77" dur="750" fill="hold"/>
                                        <p:tgtEl>
                                          <p:spTgt spid="75"/>
                                        </p:tgtEl>
                                        <p:attrNameLst>
                                          <p:attrName>ppt_x</p:attrName>
                                        </p:attrNameLst>
                                      </p:cBhvr>
                                      <p:tavLst>
                                        <p:tav tm="0">
                                          <p:val>
                                            <p:strVal val="#ppt_x"/>
                                          </p:val>
                                        </p:tav>
                                        <p:tav tm="100000">
                                          <p:val>
                                            <p:strVal val="#ppt_x"/>
                                          </p:val>
                                        </p:tav>
                                      </p:tavLst>
                                    </p:anim>
                                    <p:anim calcmode="lin" valueType="num">
                                      <p:cBhvr>
                                        <p:cTn id="78"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69" grpId="0"/>
      <p:bldP spid="71" grpId="0"/>
      <p:bldP spid="72" grpId="0"/>
      <p:bldP spid="73" grpId="0"/>
      <p:bldP spid="75" grpId="0"/>
      <p:bldP spid="76"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
          <p:cNvSpPr txBox="1"/>
          <p:nvPr/>
        </p:nvSpPr>
        <p:spPr>
          <a:xfrm>
            <a:off x="961413" y="187481"/>
            <a:ext cx="5214733" cy="646181"/>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zh-CN" altLang="en-US" sz="3599" dirty="0"/>
              <a:t>核心成员</a:t>
            </a:r>
            <a:endParaRPr lang="zh-CN" altLang="zh-CN" sz="3599" dirty="0"/>
          </a:p>
        </p:txBody>
      </p:sp>
      <p:sp>
        <p:nvSpPr>
          <p:cNvPr id="35" name="TextBox 34"/>
          <p:cNvSpPr txBox="1"/>
          <p:nvPr/>
        </p:nvSpPr>
        <p:spPr>
          <a:xfrm>
            <a:off x="2928968" y="364336"/>
            <a:ext cx="2343388" cy="307706"/>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sz="1400" dirty="0"/>
              <a:t>Core member</a:t>
            </a:r>
          </a:p>
        </p:txBody>
      </p:sp>
      <p:grpSp>
        <p:nvGrpSpPr>
          <p:cNvPr id="36" name="组合 35"/>
          <p:cNvGrpSpPr/>
          <p:nvPr/>
        </p:nvGrpSpPr>
        <p:grpSpPr>
          <a:xfrm>
            <a:off x="3792" y="231784"/>
            <a:ext cx="758949" cy="693260"/>
            <a:chOff x="0" y="532828"/>
            <a:chExt cx="759125" cy="568897"/>
          </a:xfrm>
        </p:grpSpPr>
        <p:sp>
          <p:nvSpPr>
            <p:cNvPr id="37" name="矩形 3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9060962" y="298025"/>
            <a:ext cx="2793324" cy="646181"/>
          </a:xfrm>
          <a:prstGeom prst="rect">
            <a:avLst/>
          </a:prstGeom>
          <a:noFill/>
        </p:spPr>
        <p:txBody>
          <a:bodyPr wrap="square" rtlCol="0">
            <a:spAutoFit/>
          </a:bodyPr>
          <a:lstStyle/>
          <a:p>
            <a:r>
              <a:rPr lang="en-US" altLang="zh-CN" dirty="0">
                <a:solidFill>
                  <a:schemeClr val="tx1">
                    <a:lumMod val="50000"/>
                    <a:lumOff val="50000"/>
                  </a:schemeClr>
                </a:solidFill>
                <a:latin typeface="微软雅黑" pitchFamily="34" charset="-122"/>
                <a:ea typeface="微软雅黑" pitchFamily="34" charset="-122"/>
              </a:rPr>
              <a:t>LOGO     </a:t>
            </a:r>
            <a:r>
              <a:rPr lang="zh-CN" altLang="en-US" dirty="0">
                <a:solidFill>
                  <a:schemeClr val="tx1">
                    <a:lumMod val="50000"/>
                    <a:lumOff val="50000"/>
                  </a:schemeClr>
                </a:solidFill>
                <a:latin typeface="微软雅黑" pitchFamily="34" charset="-122"/>
                <a:ea typeface="微软雅黑" pitchFamily="34" charset="-122"/>
              </a:rPr>
              <a:t>添加您的公司名称</a:t>
            </a:r>
          </a:p>
        </p:txBody>
      </p:sp>
      <p:grpSp>
        <p:nvGrpSpPr>
          <p:cNvPr id="42" name="组合 41"/>
          <p:cNvGrpSpPr/>
          <p:nvPr/>
        </p:nvGrpSpPr>
        <p:grpSpPr>
          <a:xfrm>
            <a:off x="3792" y="921962"/>
            <a:ext cx="12187592" cy="45708"/>
            <a:chOff x="0" y="532828"/>
            <a:chExt cx="759125" cy="568897"/>
          </a:xfrm>
        </p:grpSpPr>
        <p:sp>
          <p:nvSpPr>
            <p:cNvPr id="43" name="矩形 4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3794418" y="1845191"/>
            <a:ext cx="7729179" cy="2159500"/>
          </a:xfrm>
          <a:prstGeom prst="rect">
            <a:avLst/>
          </a:prstGeom>
          <a:solidFill>
            <a:srgbClr val="4444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Picture 10" descr="男商人,职业,专业人员,快乐,表现积极_82080c316_商务男士肖像_创意图片_Getty Images China"/>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rcRect l="33332" r="68"/>
          <a:stretch/>
        </p:blipFill>
        <p:spPr bwMode="auto">
          <a:xfrm>
            <a:off x="1562927" y="1845191"/>
            <a:ext cx="2159500" cy="2159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1" name="文本框 18"/>
          <p:cNvSpPr txBox="1"/>
          <p:nvPr/>
        </p:nvSpPr>
        <p:spPr>
          <a:xfrm>
            <a:off x="1706909" y="4522222"/>
            <a:ext cx="2087749" cy="769263"/>
          </a:xfrm>
          <a:prstGeom prst="rect">
            <a:avLst/>
          </a:prstGeom>
          <a:noFill/>
        </p:spPr>
        <p:txBody>
          <a:bodyPr wrap="square" rtlCol="0">
            <a:spAutoFit/>
          </a:bodyPr>
          <a:lstStyle/>
          <a:p>
            <a:r>
              <a:rPr lang="zh-CN" altLang="en-US" sz="4399" dirty="0">
                <a:solidFill>
                  <a:schemeClr val="tx2"/>
                </a:solidFill>
                <a:latin typeface="微软雅黑" pitchFamily="34" charset="-122"/>
                <a:ea typeface="微软雅黑" pitchFamily="34" charset="-122"/>
              </a:rPr>
              <a:t>程</a:t>
            </a:r>
            <a:r>
              <a:rPr lang="en-US" altLang="zh-CN" sz="4399" dirty="0">
                <a:solidFill>
                  <a:schemeClr val="tx2"/>
                </a:solidFill>
                <a:latin typeface="微软雅黑" pitchFamily="34" charset="-122"/>
                <a:ea typeface="微软雅黑" pitchFamily="34" charset="-122"/>
              </a:rPr>
              <a:t>XX</a:t>
            </a:r>
          </a:p>
        </p:txBody>
      </p:sp>
      <p:sp>
        <p:nvSpPr>
          <p:cNvPr id="72" name="矩形 71"/>
          <p:cNvSpPr/>
          <p:nvPr/>
        </p:nvSpPr>
        <p:spPr>
          <a:xfrm>
            <a:off x="3791" y="1845191"/>
            <a:ext cx="1487144" cy="215974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6436249" y="2403261"/>
            <a:ext cx="3311601" cy="32392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团队协作</a:t>
            </a:r>
          </a:p>
        </p:txBody>
      </p:sp>
      <p:sp>
        <p:nvSpPr>
          <p:cNvPr id="74" name="矩形 73"/>
          <p:cNvSpPr/>
          <p:nvPr/>
        </p:nvSpPr>
        <p:spPr>
          <a:xfrm>
            <a:off x="6436249" y="2781078"/>
            <a:ext cx="2447705" cy="32392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沟通交流</a:t>
            </a:r>
          </a:p>
        </p:txBody>
      </p:sp>
      <p:sp>
        <p:nvSpPr>
          <p:cNvPr id="75" name="矩形 74"/>
          <p:cNvSpPr/>
          <p:nvPr/>
        </p:nvSpPr>
        <p:spPr>
          <a:xfrm>
            <a:off x="6436249" y="3177066"/>
            <a:ext cx="3887532" cy="323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业务知识</a:t>
            </a:r>
          </a:p>
        </p:txBody>
      </p:sp>
      <p:sp>
        <p:nvSpPr>
          <p:cNvPr id="76" name="矩形 75"/>
          <p:cNvSpPr/>
          <p:nvPr/>
        </p:nvSpPr>
        <p:spPr>
          <a:xfrm>
            <a:off x="6436249" y="3572983"/>
            <a:ext cx="2159740" cy="32392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情绪管理</a:t>
            </a:r>
          </a:p>
        </p:txBody>
      </p:sp>
      <p:sp>
        <p:nvSpPr>
          <p:cNvPr id="77" name="文本框 5"/>
          <p:cNvSpPr txBox="1"/>
          <p:nvPr/>
        </p:nvSpPr>
        <p:spPr>
          <a:xfrm>
            <a:off x="6436249" y="1981207"/>
            <a:ext cx="1255919" cy="369247"/>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技能：</a:t>
            </a:r>
          </a:p>
        </p:txBody>
      </p:sp>
      <p:sp>
        <p:nvSpPr>
          <p:cNvPr id="78" name="文本框 9"/>
          <p:cNvSpPr txBox="1"/>
          <p:nvPr/>
        </p:nvSpPr>
        <p:spPr>
          <a:xfrm>
            <a:off x="10436971" y="2432080"/>
            <a:ext cx="647922" cy="276935"/>
          </a:xfrm>
          <a:prstGeom prst="rect">
            <a:avLst/>
          </a:prstGeom>
          <a:noFill/>
        </p:spPr>
        <p:txBody>
          <a:bodyPr wrap="square" rtlCol="0">
            <a:spAutoFit/>
          </a:bodyPr>
          <a:lstStyle/>
          <a:p>
            <a:pPr algn="ctr"/>
            <a:r>
              <a:rPr lang="en-US" altLang="zh-CN" sz="1200" dirty="0">
                <a:solidFill>
                  <a:schemeClr val="bg1">
                    <a:lumMod val="75000"/>
                  </a:schemeClr>
                </a:solidFill>
                <a:latin typeface="微软雅黑" panose="020B0503020204020204" pitchFamily="34" charset="-122"/>
                <a:ea typeface="微软雅黑" panose="020B0503020204020204" pitchFamily="34" charset="-122"/>
              </a:rPr>
              <a:t>80%</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79" name="文本框 40"/>
          <p:cNvSpPr txBox="1"/>
          <p:nvPr/>
        </p:nvSpPr>
        <p:spPr>
          <a:xfrm>
            <a:off x="10431768" y="3200561"/>
            <a:ext cx="647922" cy="276935"/>
          </a:xfrm>
          <a:prstGeom prst="rect">
            <a:avLst/>
          </a:prstGeom>
          <a:noFill/>
        </p:spPr>
        <p:txBody>
          <a:bodyPr wrap="square" rtlCol="0">
            <a:spAutoFit/>
          </a:bodyPr>
          <a:lstStyle/>
          <a:p>
            <a:pPr algn="ctr"/>
            <a:r>
              <a:rPr lang="en-US" altLang="zh-CN" sz="1200" dirty="0">
                <a:solidFill>
                  <a:schemeClr val="bg1">
                    <a:lumMod val="75000"/>
                  </a:schemeClr>
                </a:solidFill>
                <a:latin typeface="微软雅黑" panose="020B0503020204020204" pitchFamily="34" charset="-122"/>
                <a:ea typeface="微软雅黑" panose="020B0503020204020204" pitchFamily="34" charset="-122"/>
              </a:rPr>
              <a:t>95%</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0" name="文本框 41"/>
          <p:cNvSpPr txBox="1"/>
          <p:nvPr/>
        </p:nvSpPr>
        <p:spPr>
          <a:xfrm>
            <a:off x="10431768" y="3596478"/>
            <a:ext cx="647922" cy="276935"/>
          </a:xfrm>
          <a:prstGeom prst="rect">
            <a:avLst/>
          </a:prstGeom>
          <a:noFill/>
        </p:spPr>
        <p:txBody>
          <a:bodyPr wrap="square" rtlCol="0">
            <a:spAutoFit/>
          </a:bodyPr>
          <a:lstStyle/>
          <a:p>
            <a:pPr algn="ctr"/>
            <a:r>
              <a:rPr lang="en-US" altLang="zh-CN" sz="1200" dirty="0">
                <a:solidFill>
                  <a:schemeClr val="bg1">
                    <a:lumMod val="75000"/>
                  </a:schemeClr>
                </a:solidFill>
                <a:latin typeface="微软雅黑" panose="020B0503020204020204" pitchFamily="34" charset="-122"/>
                <a:ea typeface="微软雅黑" panose="020B0503020204020204" pitchFamily="34" charset="-122"/>
              </a:rPr>
              <a:t>50%</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1" name="文本框 42"/>
          <p:cNvSpPr txBox="1"/>
          <p:nvPr/>
        </p:nvSpPr>
        <p:spPr>
          <a:xfrm>
            <a:off x="10434572" y="2828069"/>
            <a:ext cx="647922" cy="276935"/>
          </a:xfrm>
          <a:prstGeom prst="rect">
            <a:avLst/>
          </a:prstGeom>
          <a:noFill/>
        </p:spPr>
        <p:txBody>
          <a:bodyPr wrap="square" rtlCol="0">
            <a:spAutoFit/>
          </a:bodyPr>
          <a:lstStyle/>
          <a:p>
            <a:pPr algn="ctr"/>
            <a:r>
              <a:rPr lang="en-US" altLang="zh-CN" sz="1200" dirty="0">
                <a:solidFill>
                  <a:schemeClr val="bg1">
                    <a:lumMod val="75000"/>
                  </a:schemeClr>
                </a:solidFill>
                <a:latin typeface="微软雅黑" panose="020B0503020204020204" pitchFamily="34" charset="-122"/>
                <a:ea typeface="微软雅黑" panose="020B0503020204020204" pitchFamily="34" charset="-122"/>
              </a:rPr>
              <a:t>70%</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2" name="文本框 10"/>
          <p:cNvSpPr txBox="1"/>
          <p:nvPr/>
        </p:nvSpPr>
        <p:spPr>
          <a:xfrm>
            <a:off x="3963711" y="1981207"/>
            <a:ext cx="2104104" cy="369247"/>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人物介绍：</a:t>
            </a:r>
          </a:p>
        </p:txBody>
      </p:sp>
      <p:sp>
        <p:nvSpPr>
          <p:cNvPr id="83" name="文本框 11"/>
          <p:cNvSpPr txBox="1"/>
          <p:nvPr/>
        </p:nvSpPr>
        <p:spPr>
          <a:xfrm>
            <a:off x="7239235" y="3083437"/>
            <a:ext cx="905867" cy="369247"/>
          </a:xfrm>
          <a:prstGeom prst="rect">
            <a:avLst/>
          </a:prstGeom>
          <a:noFill/>
        </p:spPr>
        <p:txBody>
          <a:bodyPr wrap="square" rtlCol="0">
            <a:spAutoFit/>
          </a:bodyPr>
          <a:lstStyle/>
          <a:p>
            <a:endParaRPr lang="zh-CN" altLang="en-US" dirty="0"/>
          </a:p>
        </p:txBody>
      </p:sp>
      <p:sp>
        <p:nvSpPr>
          <p:cNvPr id="84" name="Rectangle 1"/>
          <p:cNvSpPr>
            <a:spLocks noChangeArrowheads="1"/>
          </p:cNvSpPr>
          <p:nvPr/>
        </p:nvSpPr>
        <p:spPr bwMode="auto">
          <a:xfrm>
            <a:off x="4022305" y="2432080"/>
            <a:ext cx="2045512" cy="1184642"/>
          </a:xfrm>
          <a:prstGeom prst="rect">
            <a:avLst/>
          </a:prstGeom>
          <a:noFill/>
          <a:ln>
            <a:noFill/>
          </a:ln>
          <a:effectLst/>
        </p:spPr>
        <p:txBody>
          <a:bodyPr vert="horz" wrap="square" lIns="0" tIns="0" rIns="0" bIns="76158" numCol="1" anchor="ctr" anchorCtr="0" compatLnSpc="1">
            <a:prstTxWarp prst="textNoShape">
              <a:avLst/>
            </a:prstTxWarp>
            <a:spAutoFit/>
          </a:bodyPr>
          <a:lstStyle/>
          <a:p>
            <a:pPr defTabSz="914217" eaLnBrk="0" fontAlgn="base" hangingPunct="0">
              <a:lnSpc>
                <a:spcPct val="150000"/>
              </a:lnSpc>
              <a:spcBef>
                <a:spcPct val="0"/>
              </a:spcBef>
              <a:spcAft>
                <a:spcPct val="0"/>
              </a:spcAft>
            </a:pPr>
            <a:r>
              <a:rPr lang="zh-CN" altLang="en-US" sz="1600" dirty="0">
                <a:solidFill>
                  <a:schemeClr val="bg1">
                    <a:lumMod val="65000"/>
                  </a:schemeClr>
                </a:solidFill>
                <a:latin typeface="微软雅黑" pitchFamily="34" charset="-122"/>
                <a:ea typeface="微软雅黑" pitchFamily="34" charset="-122"/>
              </a:rPr>
              <a:t>上海复旦大学哲学系毕业，之后取得香港浸会大学传播硕士学位。 </a:t>
            </a:r>
          </a:p>
        </p:txBody>
      </p:sp>
      <p:cxnSp>
        <p:nvCxnSpPr>
          <p:cNvPr id="85" name="直接连接符 84"/>
          <p:cNvCxnSpPr/>
          <p:nvPr/>
        </p:nvCxnSpPr>
        <p:spPr>
          <a:xfrm flipV="1">
            <a:off x="3278503" y="4906853"/>
            <a:ext cx="443924" cy="5152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3506693" y="5075511"/>
            <a:ext cx="1569297" cy="369247"/>
          </a:xfrm>
          <a:prstGeom prst="rect">
            <a:avLst/>
          </a:prstGeom>
        </p:spPr>
        <p:txBody>
          <a:bodyPr wrap="none">
            <a:spAutoFit/>
          </a:bodyPr>
          <a:lstStyle/>
          <a:p>
            <a:r>
              <a:rPr lang="zh-CN" altLang="en-US" dirty="0">
                <a:solidFill>
                  <a:schemeClr val="bg1">
                    <a:lumMod val="50000"/>
                  </a:schemeClr>
                </a:solidFill>
                <a:latin typeface="微软雅黑" pitchFamily="34" charset="-122"/>
                <a:ea typeface="微软雅黑" pitchFamily="34" charset="-122"/>
              </a:rPr>
              <a:t>人力资源经理</a:t>
            </a:r>
          </a:p>
        </p:txBody>
      </p:sp>
      <p:cxnSp>
        <p:nvCxnSpPr>
          <p:cNvPr id="87" name="直接连接符 86"/>
          <p:cNvCxnSpPr/>
          <p:nvPr/>
        </p:nvCxnSpPr>
        <p:spPr>
          <a:xfrm>
            <a:off x="5075990" y="5422115"/>
            <a:ext cx="652972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8" name="组合 87"/>
          <p:cNvGrpSpPr/>
          <p:nvPr/>
        </p:nvGrpSpPr>
        <p:grpSpPr>
          <a:xfrm>
            <a:off x="5547522" y="4644144"/>
            <a:ext cx="3186529" cy="584640"/>
            <a:chOff x="5545013" y="4645219"/>
            <a:chExt cx="3187267" cy="584775"/>
          </a:xfrm>
        </p:grpSpPr>
        <p:sp>
          <p:nvSpPr>
            <p:cNvPr id="89" name="文本框 49"/>
            <p:cNvSpPr txBox="1"/>
            <p:nvPr/>
          </p:nvSpPr>
          <p:spPr>
            <a:xfrm>
              <a:off x="6175996" y="4645219"/>
              <a:ext cx="2556284" cy="584775"/>
            </a:xfrm>
            <a:prstGeom prst="rect">
              <a:avLst/>
            </a:prstGeom>
            <a:noFill/>
          </p:spPr>
          <p:txBody>
            <a:bodyPr wrap="square" rtlCol="0">
              <a:spAutoFit/>
            </a:bodyPr>
            <a:lstStyle/>
            <a:p>
              <a:r>
                <a:rPr lang="zh-CN" altLang="en-US" sz="1600" dirty="0">
                  <a:solidFill>
                    <a:schemeClr val="bg1">
                      <a:lumMod val="65000"/>
                    </a:schemeClr>
                  </a:solidFill>
                  <a:latin typeface="微软雅黑" pitchFamily="34" charset="-122"/>
                  <a:ea typeface="微软雅黑" pitchFamily="34" charset="-122"/>
                </a:rPr>
                <a:t>工作岗位说明及日常工作内容阐述。</a:t>
              </a:r>
            </a:p>
          </p:txBody>
        </p:sp>
        <p:pic>
          <p:nvPicPr>
            <p:cNvPr id="90" name="图片 89"/>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545013" y="4683550"/>
              <a:ext cx="504000" cy="504000"/>
            </a:xfrm>
            <a:prstGeom prst="ellipse">
              <a:avLst/>
            </a:prstGeom>
            <a:solidFill>
              <a:schemeClr val="tx2">
                <a:lumMod val="60000"/>
                <a:lumOff val="40000"/>
              </a:schemeClr>
            </a:solidFill>
          </p:spPr>
        </p:pic>
      </p:grpSp>
      <p:grpSp>
        <p:nvGrpSpPr>
          <p:cNvPr id="91" name="组合 90"/>
          <p:cNvGrpSpPr/>
          <p:nvPr/>
        </p:nvGrpSpPr>
        <p:grpSpPr>
          <a:xfrm>
            <a:off x="605197" y="4618166"/>
            <a:ext cx="1030857" cy="711631"/>
            <a:chOff x="-25577" y="3582094"/>
            <a:chExt cx="1031096" cy="711796"/>
          </a:xfrm>
        </p:grpSpPr>
        <p:sp>
          <p:nvSpPr>
            <p:cNvPr id="92" name="Oval 16"/>
            <p:cNvSpPr>
              <a:spLocks noChangeArrowheads="1"/>
            </p:cNvSpPr>
            <p:nvPr/>
          </p:nvSpPr>
          <p:spPr bwMode="auto">
            <a:xfrm>
              <a:off x="-25577" y="3582094"/>
              <a:ext cx="295999" cy="295999"/>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93" name="Oval 17"/>
            <p:cNvSpPr>
              <a:spLocks noChangeArrowheads="1"/>
            </p:cNvSpPr>
            <p:nvPr/>
          </p:nvSpPr>
          <p:spPr bwMode="auto">
            <a:xfrm>
              <a:off x="394471" y="3839809"/>
              <a:ext cx="454081" cy="454081"/>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94" name="Oval 3"/>
            <p:cNvSpPr>
              <a:spLocks noChangeArrowheads="1"/>
            </p:cNvSpPr>
            <p:nvPr/>
          </p:nvSpPr>
          <p:spPr bwMode="auto">
            <a:xfrm>
              <a:off x="684883" y="3693506"/>
              <a:ext cx="320636" cy="320636"/>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2" name="矩形 1"/>
          <p:cNvSpPr/>
          <p:nvPr/>
        </p:nvSpPr>
        <p:spPr>
          <a:xfrm>
            <a:off x="2281163" y="2348880"/>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442227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102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4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35"/>
                                        </p:tgtEl>
                                        <p:attrNameLst>
                                          <p:attrName>ppt_y</p:attrName>
                                        </p:attrNameLst>
                                      </p:cBhvr>
                                      <p:tavLst>
                                        <p:tav tm="0">
                                          <p:val>
                                            <p:strVal val="#ppt_y"/>
                                          </p:val>
                                        </p:tav>
                                        <p:tav tm="100000">
                                          <p:val>
                                            <p:strVal val="#ppt_y"/>
                                          </p:val>
                                        </p:tav>
                                      </p:tavLst>
                                    </p:anim>
                                    <p:anim calcmode="lin" valueType="num">
                                      <p:cBhvr>
                                        <p:cTn id="21" dur="4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35"/>
                                        </p:tgtEl>
                                      </p:cBhvr>
                                    </p:animEffect>
                                  </p:childTnLst>
                                </p:cTn>
                              </p:par>
                            </p:childTnLst>
                          </p:cTn>
                        </p:par>
                        <p:par>
                          <p:cTn id="24" fill="hold">
                            <p:stCondLst>
                              <p:cond delay="1780"/>
                            </p:stCondLst>
                            <p:childTnLst>
                              <p:par>
                                <p:cTn id="25" presetID="42"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250"/>
                                        <p:tgtEl>
                                          <p:spTgt spid="72"/>
                                        </p:tgtEl>
                                      </p:cBhvr>
                                    </p:animEffect>
                                    <p:anim calcmode="lin" valueType="num">
                                      <p:cBhvr>
                                        <p:cTn id="28" dur="250" fill="hold"/>
                                        <p:tgtEl>
                                          <p:spTgt spid="72"/>
                                        </p:tgtEl>
                                        <p:attrNameLst>
                                          <p:attrName>ppt_x</p:attrName>
                                        </p:attrNameLst>
                                      </p:cBhvr>
                                      <p:tavLst>
                                        <p:tav tm="0">
                                          <p:val>
                                            <p:strVal val="#ppt_x"/>
                                          </p:val>
                                        </p:tav>
                                        <p:tav tm="100000">
                                          <p:val>
                                            <p:strVal val="#ppt_x"/>
                                          </p:val>
                                        </p:tav>
                                      </p:tavLst>
                                    </p:anim>
                                    <p:anim calcmode="lin" valueType="num">
                                      <p:cBhvr>
                                        <p:cTn id="29" dur="250" fill="hold"/>
                                        <p:tgtEl>
                                          <p:spTgt spid="72"/>
                                        </p:tgtEl>
                                        <p:attrNameLst>
                                          <p:attrName>ppt_y</p:attrName>
                                        </p:attrNameLst>
                                      </p:cBhvr>
                                      <p:tavLst>
                                        <p:tav tm="0">
                                          <p:val>
                                            <p:strVal val="#ppt_y+.1"/>
                                          </p:val>
                                        </p:tav>
                                        <p:tav tm="100000">
                                          <p:val>
                                            <p:strVal val="#ppt_y"/>
                                          </p:val>
                                        </p:tav>
                                      </p:tavLst>
                                    </p:anim>
                                  </p:childTnLst>
                                </p:cTn>
                              </p:par>
                            </p:childTnLst>
                          </p:cTn>
                        </p:par>
                        <p:par>
                          <p:cTn id="30" fill="hold">
                            <p:stCondLst>
                              <p:cond delay="2030"/>
                            </p:stCondLst>
                            <p:childTnLst>
                              <p:par>
                                <p:cTn id="31" presetID="42" presetClass="entr" presetSubtype="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anim calcmode="lin" valueType="num">
                                      <p:cBhvr>
                                        <p:cTn id="34" dur="500" fill="hold"/>
                                        <p:tgtEl>
                                          <p:spTgt spid="70"/>
                                        </p:tgtEl>
                                        <p:attrNameLst>
                                          <p:attrName>ppt_x</p:attrName>
                                        </p:attrNameLst>
                                      </p:cBhvr>
                                      <p:tavLst>
                                        <p:tav tm="0">
                                          <p:val>
                                            <p:strVal val="#ppt_x"/>
                                          </p:val>
                                        </p:tav>
                                        <p:tav tm="100000">
                                          <p:val>
                                            <p:strVal val="#ppt_x"/>
                                          </p:val>
                                        </p:tav>
                                      </p:tavLst>
                                    </p:anim>
                                    <p:anim calcmode="lin" valueType="num">
                                      <p:cBhvr>
                                        <p:cTn id="35" dur="500" fill="hold"/>
                                        <p:tgtEl>
                                          <p:spTgt spid="70"/>
                                        </p:tgtEl>
                                        <p:attrNameLst>
                                          <p:attrName>ppt_y</p:attrName>
                                        </p:attrNameLst>
                                      </p:cBhvr>
                                      <p:tavLst>
                                        <p:tav tm="0">
                                          <p:val>
                                            <p:strVal val="#ppt_y+.1"/>
                                          </p:val>
                                        </p:tav>
                                        <p:tav tm="100000">
                                          <p:val>
                                            <p:strVal val="#ppt_y"/>
                                          </p:val>
                                        </p:tav>
                                      </p:tavLst>
                                    </p:anim>
                                  </p:childTnLst>
                                </p:cTn>
                              </p:par>
                            </p:childTnLst>
                          </p:cTn>
                        </p:par>
                        <p:par>
                          <p:cTn id="36" fill="hold">
                            <p:stCondLst>
                              <p:cond delay="253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par>
                          <p:cTn id="40" fill="hold">
                            <p:stCondLst>
                              <p:cond delay="303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2"/>
                                        </p:tgtEl>
                                        <p:attrNameLst>
                                          <p:attrName>ppt_y</p:attrName>
                                        </p:attrNameLst>
                                      </p:cBhvr>
                                      <p:tavLst>
                                        <p:tav tm="0">
                                          <p:val>
                                            <p:strVal val="#ppt_y"/>
                                          </p:val>
                                        </p:tav>
                                        <p:tav tm="100000">
                                          <p:val>
                                            <p:strVal val="#ppt_y"/>
                                          </p:val>
                                        </p:tav>
                                      </p:tavLst>
                                    </p:anim>
                                    <p:anim calcmode="lin" valueType="num">
                                      <p:cBhvr>
                                        <p:cTn id="45"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2"/>
                                        </p:tgtEl>
                                      </p:cBhvr>
                                    </p:animEffect>
                                  </p:childTnLst>
                                </p:cTn>
                              </p:par>
                            </p:childTnLst>
                          </p:cTn>
                        </p:par>
                        <p:par>
                          <p:cTn id="48" fill="hold">
                            <p:stCondLst>
                              <p:cond delay="3730"/>
                            </p:stCondLst>
                            <p:childTnLst>
                              <p:par>
                                <p:cTn id="49" presetID="42" presetClass="entr" presetSubtype="0"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250"/>
                                        <p:tgtEl>
                                          <p:spTgt spid="84"/>
                                        </p:tgtEl>
                                      </p:cBhvr>
                                    </p:animEffect>
                                    <p:anim calcmode="lin" valueType="num">
                                      <p:cBhvr>
                                        <p:cTn id="52" dur="250" fill="hold"/>
                                        <p:tgtEl>
                                          <p:spTgt spid="84"/>
                                        </p:tgtEl>
                                        <p:attrNameLst>
                                          <p:attrName>ppt_x</p:attrName>
                                        </p:attrNameLst>
                                      </p:cBhvr>
                                      <p:tavLst>
                                        <p:tav tm="0">
                                          <p:val>
                                            <p:strVal val="#ppt_x"/>
                                          </p:val>
                                        </p:tav>
                                        <p:tav tm="100000">
                                          <p:val>
                                            <p:strVal val="#ppt_x"/>
                                          </p:val>
                                        </p:tav>
                                      </p:tavLst>
                                    </p:anim>
                                    <p:anim calcmode="lin" valueType="num">
                                      <p:cBhvr>
                                        <p:cTn id="53" dur="250" fill="hold"/>
                                        <p:tgtEl>
                                          <p:spTgt spid="84"/>
                                        </p:tgtEl>
                                        <p:attrNameLst>
                                          <p:attrName>ppt_y</p:attrName>
                                        </p:attrNameLst>
                                      </p:cBhvr>
                                      <p:tavLst>
                                        <p:tav tm="0">
                                          <p:val>
                                            <p:strVal val="#ppt_y+.1"/>
                                          </p:val>
                                        </p:tav>
                                        <p:tav tm="100000">
                                          <p:val>
                                            <p:strVal val="#ppt_y"/>
                                          </p:val>
                                        </p:tav>
                                      </p:tavLst>
                                    </p:anim>
                                  </p:childTnLst>
                                </p:cTn>
                              </p:par>
                            </p:childTnLst>
                          </p:cTn>
                        </p:par>
                        <p:par>
                          <p:cTn id="54" fill="hold">
                            <p:stCondLst>
                              <p:cond delay="398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7"/>
                                        </p:tgtEl>
                                        <p:attrNameLst>
                                          <p:attrName>ppt_y</p:attrName>
                                        </p:attrNameLst>
                                      </p:cBhvr>
                                      <p:tavLst>
                                        <p:tav tm="0">
                                          <p:val>
                                            <p:strVal val="#ppt_y"/>
                                          </p:val>
                                        </p:tav>
                                        <p:tav tm="100000">
                                          <p:val>
                                            <p:strVal val="#ppt_y"/>
                                          </p:val>
                                        </p:tav>
                                      </p:tavLst>
                                    </p:anim>
                                    <p:anim calcmode="lin" valueType="num">
                                      <p:cBhvr>
                                        <p:cTn id="59"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7"/>
                                        </p:tgtEl>
                                      </p:cBhvr>
                                    </p:animEffect>
                                  </p:childTnLst>
                                </p:cTn>
                              </p:par>
                            </p:childTnLst>
                          </p:cTn>
                        </p:par>
                        <p:par>
                          <p:cTn id="62" fill="hold">
                            <p:stCondLst>
                              <p:cond delay="4580"/>
                            </p:stCondLst>
                            <p:childTnLst>
                              <p:par>
                                <p:cTn id="63" presetID="53" presetClass="entr" presetSubtype="16"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250" fill="hold"/>
                                        <p:tgtEl>
                                          <p:spTgt spid="73"/>
                                        </p:tgtEl>
                                        <p:attrNameLst>
                                          <p:attrName>ppt_w</p:attrName>
                                        </p:attrNameLst>
                                      </p:cBhvr>
                                      <p:tavLst>
                                        <p:tav tm="0">
                                          <p:val>
                                            <p:fltVal val="0"/>
                                          </p:val>
                                        </p:tav>
                                        <p:tav tm="100000">
                                          <p:val>
                                            <p:strVal val="#ppt_w"/>
                                          </p:val>
                                        </p:tav>
                                      </p:tavLst>
                                    </p:anim>
                                    <p:anim calcmode="lin" valueType="num">
                                      <p:cBhvr>
                                        <p:cTn id="66" dur="250" fill="hold"/>
                                        <p:tgtEl>
                                          <p:spTgt spid="73"/>
                                        </p:tgtEl>
                                        <p:attrNameLst>
                                          <p:attrName>ppt_h</p:attrName>
                                        </p:attrNameLst>
                                      </p:cBhvr>
                                      <p:tavLst>
                                        <p:tav tm="0">
                                          <p:val>
                                            <p:fltVal val="0"/>
                                          </p:val>
                                        </p:tav>
                                        <p:tav tm="100000">
                                          <p:val>
                                            <p:strVal val="#ppt_h"/>
                                          </p:val>
                                        </p:tav>
                                      </p:tavLst>
                                    </p:anim>
                                    <p:animEffect transition="in" filter="fade">
                                      <p:cBhvr>
                                        <p:cTn id="67" dur="250"/>
                                        <p:tgtEl>
                                          <p:spTgt spid="73"/>
                                        </p:tgtEl>
                                      </p:cBhvr>
                                    </p:animEffect>
                                  </p:childTnLst>
                                </p:cTn>
                              </p:par>
                            </p:childTnLst>
                          </p:cTn>
                        </p:par>
                        <p:par>
                          <p:cTn id="68" fill="hold">
                            <p:stCondLst>
                              <p:cond delay="4830"/>
                            </p:stCondLst>
                            <p:childTnLst>
                              <p:par>
                                <p:cTn id="69" presetID="23" presetClass="entr" presetSubtype="16" fill="hold" grpId="0" nodeType="after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250" fill="hold"/>
                                        <p:tgtEl>
                                          <p:spTgt spid="78"/>
                                        </p:tgtEl>
                                        <p:attrNameLst>
                                          <p:attrName>ppt_w</p:attrName>
                                        </p:attrNameLst>
                                      </p:cBhvr>
                                      <p:tavLst>
                                        <p:tav tm="0">
                                          <p:val>
                                            <p:fltVal val="0"/>
                                          </p:val>
                                        </p:tav>
                                        <p:tav tm="100000">
                                          <p:val>
                                            <p:strVal val="#ppt_w"/>
                                          </p:val>
                                        </p:tav>
                                      </p:tavLst>
                                    </p:anim>
                                    <p:anim calcmode="lin" valueType="num">
                                      <p:cBhvr>
                                        <p:cTn id="72" dur="250" fill="hold"/>
                                        <p:tgtEl>
                                          <p:spTgt spid="78"/>
                                        </p:tgtEl>
                                        <p:attrNameLst>
                                          <p:attrName>ppt_h</p:attrName>
                                        </p:attrNameLst>
                                      </p:cBhvr>
                                      <p:tavLst>
                                        <p:tav tm="0">
                                          <p:val>
                                            <p:fltVal val="0"/>
                                          </p:val>
                                        </p:tav>
                                        <p:tav tm="100000">
                                          <p:val>
                                            <p:strVal val="#ppt_h"/>
                                          </p:val>
                                        </p:tav>
                                      </p:tavLst>
                                    </p:anim>
                                  </p:childTnLst>
                                </p:cTn>
                              </p:par>
                            </p:childTnLst>
                          </p:cTn>
                        </p:par>
                        <p:par>
                          <p:cTn id="73" fill="hold">
                            <p:stCondLst>
                              <p:cond delay="5080"/>
                            </p:stCondLst>
                            <p:childTnLst>
                              <p:par>
                                <p:cTn id="74" presetID="53" presetClass="entr" presetSubtype="16"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250" fill="hold"/>
                                        <p:tgtEl>
                                          <p:spTgt spid="74"/>
                                        </p:tgtEl>
                                        <p:attrNameLst>
                                          <p:attrName>ppt_w</p:attrName>
                                        </p:attrNameLst>
                                      </p:cBhvr>
                                      <p:tavLst>
                                        <p:tav tm="0">
                                          <p:val>
                                            <p:fltVal val="0"/>
                                          </p:val>
                                        </p:tav>
                                        <p:tav tm="100000">
                                          <p:val>
                                            <p:strVal val="#ppt_w"/>
                                          </p:val>
                                        </p:tav>
                                      </p:tavLst>
                                    </p:anim>
                                    <p:anim calcmode="lin" valueType="num">
                                      <p:cBhvr>
                                        <p:cTn id="77" dur="250" fill="hold"/>
                                        <p:tgtEl>
                                          <p:spTgt spid="74"/>
                                        </p:tgtEl>
                                        <p:attrNameLst>
                                          <p:attrName>ppt_h</p:attrName>
                                        </p:attrNameLst>
                                      </p:cBhvr>
                                      <p:tavLst>
                                        <p:tav tm="0">
                                          <p:val>
                                            <p:fltVal val="0"/>
                                          </p:val>
                                        </p:tav>
                                        <p:tav tm="100000">
                                          <p:val>
                                            <p:strVal val="#ppt_h"/>
                                          </p:val>
                                        </p:tav>
                                      </p:tavLst>
                                    </p:anim>
                                    <p:animEffect transition="in" filter="fade">
                                      <p:cBhvr>
                                        <p:cTn id="78" dur="250"/>
                                        <p:tgtEl>
                                          <p:spTgt spid="74"/>
                                        </p:tgtEl>
                                      </p:cBhvr>
                                    </p:animEffect>
                                  </p:childTnLst>
                                </p:cTn>
                              </p:par>
                            </p:childTnLst>
                          </p:cTn>
                        </p:par>
                        <p:par>
                          <p:cTn id="79" fill="hold">
                            <p:stCondLst>
                              <p:cond delay="5330"/>
                            </p:stCondLst>
                            <p:childTnLst>
                              <p:par>
                                <p:cTn id="80" presetID="23" presetClass="entr" presetSubtype="16" fill="hold" grpId="0" nodeType="afterEffect">
                                  <p:stCondLst>
                                    <p:cond delay="0"/>
                                  </p:stCondLst>
                                  <p:childTnLst>
                                    <p:set>
                                      <p:cBhvr>
                                        <p:cTn id="81" dur="1" fill="hold">
                                          <p:stCondLst>
                                            <p:cond delay="0"/>
                                          </p:stCondLst>
                                        </p:cTn>
                                        <p:tgtEl>
                                          <p:spTgt spid="81"/>
                                        </p:tgtEl>
                                        <p:attrNameLst>
                                          <p:attrName>style.visibility</p:attrName>
                                        </p:attrNameLst>
                                      </p:cBhvr>
                                      <p:to>
                                        <p:strVal val="visible"/>
                                      </p:to>
                                    </p:set>
                                    <p:anim calcmode="lin" valueType="num">
                                      <p:cBhvr>
                                        <p:cTn id="82" dur="250" fill="hold"/>
                                        <p:tgtEl>
                                          <p:spTgt spid="81"/>
                                        </p:tgtEl>
                                        <p:attrNameLst>
                                          <p:attrName>ppt_w</p:attrName>
                                        </p:attrNameLst>
                                      </p:cBhvr>
                                      <p:tavLst>
                                        <p:tav tm="0">
                                          <p:val>
                                            <p:fltVal val="0"/>
                                          </p:val>
                                        </p:tav>
                                        <p:tav tm="100000">
                                          <p:val>
                                            <p:strVal val="#ppt_w"/>
                                          </p:val>
                                        </p:tav>
                                      </p:tavLst>
                                    </p:anim>
                                    <p:anim calcmode="lin" valueType="num">
                                      <p:cBhvr>
                                        <p:cTn id="83" dur="250" fill="hold"/>
                                        <p:tgtEl>
                                          <p:spTgt spid="81"/>
                                        </p:tgtEl>
                                        <p:attrNameLst>
                                          <p:attrName>ppt_h</p:attrName>
                                        </p:attrNameLst>
                                      </p:cBhvr>
                                      <p:tavLst>
                                        <p:tav tm="0">
                                          <p:val>
                                            <p:fltVal val="0"/>
                                          </p:val>
                                        </p:tav>
                                        <p:tav tm="100000">
                                          <p:val>
                                            <p:strVal val="#ppt_h"/>
                                          </p:val>
                                        </p:tav>
                                      </p:tavLst>
                                    </p:anim>
                                  </p:childTnLst>
                                </p:cTn>
                              </p:par>
                            </p:childTnLst>
                          </p:cTn>
                        </p:par>
                        <p:par>
                          <p:cTn id="84" fill="hold">
                            <p:stCondLst>
                              <p:cond delay="5580"/>
                            </p:stCondLst>
                            <p:childTnLst>
                              <p:par>
                                <p:cTn id="85" presetID="53" presetClass="entr" presetSubtype="16"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 calcmode="lin" valueType="num">
                                      <p:cBhvr>
                                        <p:cTn id="87" dur="250" fill="hold"/>
                                        <p:tgtEl>
                                          <p:spTgt spid="75"/>
                                        </p:tgtEl>
                                        <p:attrNameLst>
                                          <p:attrName>ppt_w</p:attrName>
                                        </p:attrNameLst>
                                      </p:cBhvr>
                                      <p:tavLst>
                                        <p:tav tm="0">
                                          <p:val>
                                            <p:fltVal val="0"/>
                                          </p:val>
                                        </p:tav>
                                        <p:tav tm="100000">
                                          <p:val>
                                            <p:strVal val="#ppt_w"/>
                                          </p:val>
                                        </p:tav>
                                      </p:tavLst>
                                    </p:anim>
                                    <p:anim calcmode="lin" valueType="num">
                                      <p:cBhvr>
                                        <p:cTn id="88" dur="250" fill="hold"/>
                                        <p:tgtEl>
                                          <p:spTgt spid="75"/>
                                        </p:tgtEl>
                                        <p:attrNameLst>
                                          <p:attrName>ppt_h</p:attrName>
                                        </p:attrNameLst>
                                      </p:cBhvr>
                                      <p:tavLst>
                                        <p:tav tm="0">
                                          <p:val>
                                            <p:fltVal val="0"/>
                                          </p:val>
                                        </p:tav>
                                        <p:tav tm="100000">
                                          <p:val>
                                            <p:strVal val="#ppt_h"/>
                                          </p:val>
                                        </p:tav>
                                      </p:tavLst>
                                    </p:anim>
                                    <p:animEffect transition="in" filter="fade">
                                      <p:cBhvr>
                                        <p:cTn id="89" dur="250"/>
                                        <p:tgtEl>
                                          <p:spTgt spid="75"/>
                                        </p:tgtEl>
                                      </p:cBhvr>
                                    </p:animEffect>
                                  </p:childTnLst>
                                </p:cTn>
                              </p:par>
                            </p:childTnLst>
                          </p:cTn>
                        </p:par>
                        <p:par>
                          <p:cTn id="90" fill="hold">
                            <p:stCondLst>
                              <p:cond delay="5830"/>
                            </p:stCondLst>
                            <p:childTnLst>
                              <p:par>
                                <p:cTn id="91" presetID="23" presetClass="entr" presetSubtype="16"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 calcmode="lin" valueType="num">
                                      <p:cBhvr>
                                        <p:cTn id="93" dur="250" fill="hold"/>
                                        <p:tgtEl>
                                          <p:spTgt spid="79"/>
                                        </p:tgtEl>
                                        <p:attrNameLst>
                                          <p:attrName>ppt_w</p:attrName>
                                        </p:attrNameLst>
                                      </p:cBhvr>
                                      <p:tavLst>
                                        <p:tav tm="0">
                                          <p:val>
                                            <p:fltVal val="0"/>
                                          </p:val>
                                        </p:tav>
                                        <p:tav tm="100000">
                                          <p:val>
                                            <p:strVal val="#ppt_w"/>
                                          </p:val>
                                        </p:tav>
                                      </p:tavLst>
                                    </p:anim>
                                    <p:anim calcmode="lin" valueType="num">
                                      <p:cBhvr>
                                        <p:cTn id="94" dur="250" fill="hold"/>
                                        <p:tgtEl>
                                          <p:spTgt spid="79"/>
                                        </p:tgtEl>
                                        <p:attrNameLst>
                                          <p:attrName>ppt_h</p:attrName>
                                        </p:attrNameLst>
                                      </p:cBhvr>
                                      <p:tavLst>
                                        <p:tav tm="0">
                                          <p:val>
                                            <p:fltVal val="0"/>
                                          </p:val>
                                        </p:tav>
                                        <p:tav tm="100000">
                                          <p:val>
                                            <p:strVal val="#ppt_h"/>
                                          </p:val>
                                        </p:tav>
                                      </p:tavLst>
                                    </p:anim>
                                  </p:childTnLst>
                                </p:cTn>
                              </p:par>
                            </p:childTnLst>
                          </p:cTn>
                        </p:par>
                        <p:par>
                          <p:cTn id="95" fill="hold">
                            <p:stCondLst>
                              <p:cond delay="6080"/>
                            </p:stCondLst>
                            <p:childTnLst>
                              <p:par>
                                <p:cTn id="96" presetID="53" presetClass="entr" presetSubtype="16"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p:cTn id="98" dur="250" fill="hold"/>
                                        <p:tgtEl>
                                          <p:spTgt spid="76"/>
                                        </p:tgtEl>
                                        <p:attrNameLst>
                                          <p:attrName>ppt_w</p:attrName>
                                        </p:attrNameLst>
                                      </p:cBhvr>
                                      <p:tavLst>
                                        <p:tav tm="0">
                                          <p:val>
                                            <p:fltVal val="0"/>
                                          </p:val>
                                        </p:tav>
                                        <p:tav tm="100000">
                                          <p:val>
                                            <p:strVal val="#ppt_w"/>
                                          </p:val>
                                        </p:tav>
                                      </p:tavLst>
                                    </p:anim>
                                    <p:anim calcmode="lin" valueType="num">
                                      <p:cBhvr>
                                        <p:cTn id="99" dur="250" fill="hold"/>
                                        <p:tgtEl>
                                          <p:spTgt spid="76"/>
                                        </p:tgtEl>
                                        <p:attrNameLst>
                                          <p:attrName>ppt_h</p:attrName>
                                        </p:attrNameLst>
                                      </p:cBhvr>
                                      <p:tavLst>
                                        <p:tav tm="0">
                                          <p:val>
                                            <p:fltVal val="0"/>
                                          </p:val>
                                        </p:tav>
                                        <p:tav tm="100000">
                                          <p:val>
                                            <p:strVal val="#ppt_h"/>
                                          </p:val>
                                        </p:tav>
                                      </p:tavLst>
                                    </p:anim>
                                    <p:animEffect transition="in" filter="fade">
                                      <p:cBhvr>
                                        <p:cTn id="100" dur="250"/>
                                        <p:tgtEl>
                                          <p:spTgt spid="76"/>
                                        </p:tgtEl>
                                      </p:cBhvr>
                                    </p:animEffect>
                                  </p:childTnLst>
                                </p:cTn>
                              </p:par>
                            </p:childTnLst>
                          </p:cTn>
                        </p:par>
                        <p:par>
                          <p:cTn id="101" fill="hold">
                            <p:stCondLst>
                              <p:cond delay="6330"/>
                            </p:stCondLst>
                            <p:childTnLst>
                              <p:par>
                                <p:cTn id="102" presetID="23" presetClass="entr" presetSubtype="16" fill="hold" grpId="0" nodeType="afterEffect">
                                  <p:stCondLst>
                                    <p:cond delay="0"/>
                                  </p:stCondLst>
                                  <p:childTnLst>
                                    <p:set>
                                      <p:cBhvr>
                                        <p:cTn id="103" dur="1" fill="hold">
                                          <p:stCondLst>
                                            <p:cond delay="0"/>
                                          </p:stCondLst>
                                        </p:cTn>
                                        <p:tgtEl>
                                          <p:spTgt spid="80"/>
                                        </p:tgtEl>
                                        <p:attrNameLst>
                                          <p:attrName>style.visibility</p:attrName>
                                        </p:attrNameLst>
                                      </p:cBhvr>
                                      <p:to>
                                        <p:strVal val="visible"/>
                                      </p:to>
                                    </p:set>
                                    <p:anim calcmode="lin" valueType="num">
                                      <p:cBhvr>
                                        <p:cTn id="104" dur="250" fill="hold"/>
                                        <p:tgtEl>
                                          <p:spTgt spid="80"/>
                                        </p:tgtEl>
                                        <p:attrNameLst>
                                          <p:attrName>ppt_w</p:attrName>
                                        </p:attrNameLst>
                                      </p:cBhvr>
                                      <p:tavLst>
                                        <p:tav tm="0">
                                          <p:val>
                                            <p:fltVal val="0"/>
                                          </p:val>
                                        </p:tav>
                                        <p:tav tm="100000">
                                          <p:val>
                                            <p:strVal val="#ppt_w"/>
                                          </p:val>
                                        </p:tav>
                                      </p:tavLst>
                                    </p:anim>
                                    <p:anim calcmode="lin" valueType="num">
                                      <p:cBhvr>
                                        <p:cTn id="105" dur="250" fill="hold"/>
                                        <p:tgtEl>
                                          <p:spTgt spid="80"/>
                                        </p:tgtEl>
                                        <p:attrNameLst>
                                          <p:attrName>ppt_h</p:attrName>
                                        </p:attrNameLst>
                                      </p:cBhvr>
                                      <p:tavLst>
                                        <p:tav tm="0">
                                          <p:val>
                                            <p:fltVal val="0"/>
                                          </p:val>
                                        </p:tav>
                                        <p:tav tm="100000">
                                          <p:val>
                                            <p:strVal val="#ppt_h"/>
                                          </p:val>
                                        </p:tav>
                                      </p:tavLst>
                                    </p:anim>
                                  </p:childTnLst>
                                </p:cTn>
                              </p:par>
                            </p:childTnLst>
                          </p:cTn>
                        </p:par>
                        <p:par>
                          <p:cTn id="106" fill="hold">
                            <p:stCondLst>
                              <p:cond delay="6580"/>
                            </p:stCondLst>
                            <p:childTnLst>
                              <p:par>
                                <p:cTn id="107" presetID="42" presetClass="entr" presetSubtype="0" fill="hold" nodeType="after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250"/>
                                        <p:tgtEl>
                                          <p:spTgt spid="91"/>
                                        </p:tgtEl>
                                      </p:cBhvr>
                                    </p:animEffect>
                                    <p:anim calcmode="lin" valueType="num">
                                      <p:cBhvr>
                                        <p:cTn id="110" dur="250" fill="hold"/>
                                        <p:tgtEl>
                                          <p:spTgt spid="91"/>
                                        </p:tgtEl>
                                        <p:attrNameLst>
                                          <p:attrName>ppt_x</p:attrName>
                                        </p:attrNameLst>
                                      </p:cBhvr>
                                      <p:tavLst>
                                        <p:tav tm="0">
                                          <p:val>
                                            <p:strVal val="#ppt_x"/>
                                          </p:val>
                                        </p:tav>
                                        <p:tav tm="100000">
                                          <p:val>
                                            <p:strVal val="#ppt_x"/>
                                          </p:val>
                                        </p:tav>
                                      </p:tavLst>
                                    </p:anim>
                                    <p:anim calcmode="lin" valueType="num">
                                      <p:cBhvr>
                                        <p:cTn id="111" dur="250" fill="hold"/>
                                        <p:tgtEl>
                                          <p:spTgt spid="91"/>
                                        </p:tgtEl>
                                        <p:attrNameLst>
                                          <p:attrName>ppt_y</p:attrName>
                                        </p:attrNameLst>
                                      </p:cBhvr>
                                      <p:tavLst>
                                        <p:tav tm="0">
                                          <p:val>
                                            <p:strVal val="#ppt_y+.1"/>
                                          </p:val>
                                        </p:tav>
                                        <p:tav tm="100000">
                                          <p:val>
                                            <p:strVal val="#ppt_y"/>
                                          </p:val>
                                        </p:tav>
                                      </p:tavLst>
                                    </p:anim>
                                  </p:childTnLst>
                                </p:cTn>
                              </p:par>
                            </p:childTnLst>
                          </p:cTn>
                        </p:par>
                        <p:par>
                          <p:cTn id="112" fill="hold">
                            <p:stCondLst>
                              <p:cond delay="683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71"/>
                                        </p:tgtEl>
                                        <p:attrNameLst>
                                          <p:attrName>style.visibility</p:attrName>
                                        </p:attrNameLst>
                                      </p:cBhvr>
                                      <p:to>
                                        <p:strVal val="visible"/>
                                      </p:to>
                                    </p:set>
                                    <p:anim calcmode="lin" valueType="num">
                                      <p:cBhvr>
                                        <p:cTn id="115"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71"/>
                                        </p:tgtEl>
                                        <p:attrNameLst>
                                          <p:attrName>ppt_y</p:attrName>
                                        </p:attrNameLst>
                                      </p:cBhvr>
                                      <p:tavLst>
                                        <p:tav tm="0">
                                          <p:val>
                                            <p:strVal val="#ppt_y"/>
                                          </p:val>
                                        </p:tav>
                                        <p:tav tm="100000">
                                          <p:val>
                                            <p:strVal val="#ppt_y"/>
                                          </p:val>
                                        </p:tav>
                                      </p:tavLst>
                                    </p:anim>
                                    <p:anim calcmode="lin" valueType="num">
                                      <p:cBhvr>
                                        <p:cTn id="117"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71"/>
                                        </p:tgtEl>
                                      </p:cBhvr>
                                    </p:animEffect>
                                  </p:childTnLst>
                                </p:cTn>
                              </p:par>
                            </p:childTnLst>
                          </p:cTn>
                        </p:par>
                        <p:par>
                          <p:cTn id="120" fill="hold">
                            <p:stCondLst>
                              <p:cond delay="7430"/>
                            </p:stCondLst>
                            <p:childTnLst>
                              <p:par>
                                <p:cTn id="121" presetID="16" presetClass="entr" presetSubtype="21" fill="hold" nodeType="afterEffect">
                                  <p:stCondLst>
                                    <p:cond delay="0"/>
                                  </p:stCondLst>
                                  <p:childTnLst>
                                    <p:set>
                                      <p:cBhvr>
                                        <p:cTn id="122" dur="1" fill="hold">
                                          <p:stCondLst>
                                            <p:cond delay="0"/>
                                          </p:stCondLst>
                                        </p:cTn>
                                        <p:tgtEl>
                                          <p:spTgt spid="85"/>
                                        </p:tgtEl>
                                        <p:attrNameLst>
                                          <p:attrName>style.visibility</p:attrName>
                                        </p:attrNameLst>
                                      </p:cBhvr>
                                      <p:to>
                                        <p:strVal val="visible"/>
                                      </p:to>
                                    </p:set>
                                    <p:animEffect transition="in" filter="barn(inVertical)">
                                      <p:cBhvr>
                                        <p:cTn id="123" dur="250"/>
                                        <p:tgtEl>
                                          <p:spTgt spid="85"/>
                                        </p:tgtEl>
                                      </p:cBhvr>
                                    </p:animEffect>
                                  </p:childTnLst>
                                </p:cTn>
                              </p:par>
                            </p:childTnLst>
                          </p:cTn>
                        </p:par>
                        <p:par>
                          <p:cTn id="124" fill="hold">
                            <p:stCondLst>
                              <p:cond delay="7680"/>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86"/>
                                        </p:tgtEl>
                                        <p:attrNameLst>
                                          <p:attrName>style.visibility</p:attrName>
                                        </p:attrNameLst>
                                      </p:cBhvr>
                                      <p:to>
                                        <p:strVal val="visible"/>
                                      </p:to>
                                    </p:set>
                                    <p:anim calcmode="lin" valueType="num">
                                      <p:cBhvr>
                                        <p:cTn id="127"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86"/>
                                        </p:tgtEl>
                                        <p:attrNameLst>
                                          <p:attrName>ppt_y</p:attrName>
                                        </p:attrNameLst>
                                      </p:cBhvr>
                                      <p:tavLst>
                                        <p:tav tm="0">
                                          <p:val>
                                            <p:strVal val="#ppt_y"/>
                                          </p:val>
                                        </p:tav>
                                        <p:tav tm="100000">
                                          <p:val>
                                            <p:strVal val="#ppt_y"/>
                                          </p:val>
                                        </p:tav>
                                      </p:tavLst>
                                    </p:anim>
                                    <p:anim calcmode="lin" valueType="num">
                                      <p:cBhvr>
                                        <p:cTn id="129"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86"/>
                                        </p:tgtEl>
                                      </p:cBhvr>
                                    </p:animEffect>
                                  </p:childTnLst>
                                </p:cTn>
                              </p:par>
                            </p:childTnLst>
                          </p:cTn>
                        </p:par>
                        <p:par>
                          <p:cTn id="132" fill="hold">
                            <p:stCondLst>
                              <p:cond delay="8430"/>
                            </p:stCondLst>
                            <p:childTnLst>
                              <p:par>
                                <p:cTn id="133" presetID="16" presetClass="entr" presetSubtype="21" fill="hold" nodeType="afterEffect">
                                  <p:stCondLst>
                                    <p:cond delay="0"/>
                                  </p:stCondLst>
                                  <p:childTnLst>
                                    <p:set>
                                      <p:cBhvr>
                                        <p:cTn id="134" dur="1" fill="hold">
                                          <p:stCondLst>
                                            <p:cond delay="0"/>
                                          </p:stCondLst>
                                        </p:cTn>
                                        <p:tgtEl>
                                          <p:spTgt spid="87"/>
                                        </p:tgtEl>
                                        <p:attrNameLst>
                                          <p:attrName>style.visibility</p:attrName>
                                        </p:attrNameLst>
                                      </p:cBhvr>
                                      <p:to>
                                        <p:strVal val="visible"/>
                                      </p:to>
                                    </p:set>
                                    <p:animEffect transition="in" filter="barn(inVertical)">
                                      <p:cBhvr>
                                        <p:cTn id="135" dur="500"/>
                                        <p:tgtEl>
                                          <p:spTgt spid="87"/>
                                        </p:tgtEl>
                                      </p:cBhvr>
                                    </p:animEffect>
                                  </p:childTnLst>
                                </p:cTn>
                              </p:par>
                            </p:childTnLst>
                          </p:cTn>
                        </p:par>
                        <p:par>
                          <p:cTn id="136" fill="hold">
                            <p:stCondLst>
                              <p:cond delay="8930"/>
                            </p:stCondLst>
                            <p:childTnLst>
                              <p:par>
                                <p:cTn id="137" presetID="16" presetClass="entr" presetSubtype="21" fill="hold" nodeType="afterEffect">
                                  <p:stCondLst>
                                    <p:cond delay="0"/>
                                  </p:stCondLst>
                                  <p:childTnLst>
                                    <p:set>
                                      <p:cBhvr>
                                        <p:cTn id="138" dur="1" fill="hold">
                                          <p:stCondLst>
                                            <p:cond delay="0"/>
                                          </p:stCondLst>
                                        </p:cTn>
                                        <p:tgtEl>
                                          <p:spTgt spid="88"/>
                                        </p:tgtEl>
                                        <p:attrNameLst>
                                          <p:attrName>style.visibility</p:attrName>
                                        </p:attrNameLst>
                                      </p:cBhvr>
                                      <p:to>
                                        <p:strVal val="visible"/>
                                      </p:to>
                                    </p:set>
                                    <p:animEffect transition="in" filter="barn(inVertical)">
                                      <p:cBhvr>
                                        <p:cTn id="1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69" grpId="0" animBg="1"/>
      <p:bldP spid="71" grpId="0"/>
      <p:bldP spid="72" grpId="0" animBg="1"/>
      <p:bldP spid="73" grpId="0" animBg="1"/>
      <p:bldP spid="74" grpId="0" animBg="1"/>
      <p:bldP spid="75" grpId="0" animBg="1"/>
      <p:bldP spid="76" grpId="0" animBg="1"/>
      <p:bldP spid="77" grpId="0"/>
      <p:bldP spid="78" grpId="0"/>
      <p:bldP spid="79" grpId="0"/>
      <p:bldP spid="80" grpId="0"/>
      <p:bldP spid="81" grpId="0"/>
      <p:bldP spid="82" grpId="0"/>
      <p:bldP spid="84" grpId="0"/>
      <p:bldP spid="8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79f886d91965d3ffffa23f853ac6f55391e328f"/>
</p:tagLst>
</file>

<file path=ppt/tags/tag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244</TotalTime>
  <Words>1948</Words>
  <Application>Microsoft Office PowerPoint</Application>
  <PresentationFormat>自定义</PresentationFormat>
  <Paragraphs>423</Paragraphs>
  <Slides>28</Slides>
  <Notes>28</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Impact MT Std</vt:lpstr>
      <vt:lpstr>汉仪菱心体简</vt:lpstr>
      <vt:lpstr>华康俪金黑W8(P)</vt:lpstr>
      <vt:lpstr>宋体</vt:lpstr>
      <vt:lpstr>微软雅黑</vt:lpstr>
      <vt:lpstr>微软雅黑 Light</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72</cp:revision>
  <dcterms:created xsi:type="dcterms:W3CDTF">2015-10-14T02:42:14Z</dcterms:created>
  <dcterms:modified xsi:type="dcterms:W3CDTF">2022-01-20T07:05:13Z</dcterms:modified>
  <cp:category>wodezhiwu.com  老徐的网站</cp:category>
</cp:coreProperties>
</file>