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61" r:id="rId6"/>
    <p:sldId id="259" r:id="rId7"/>
  </p:sldIdLst>
  <p:sldSz cx="12192000" cy="6858000"/>
  <p:notesSz cx="6858000" cy="9144000"/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A70BEAE-C42C-4542-AAEF-E3883DE1FDB6}" styleName="表样式 1 12">
    <a:wholeTbl>
      <a:tcTxStyle>
        <a:fontRef idx="none">
          <a:srgbClr val="000000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  <a:prstDash val="solid"/>
            </a:ln>
          </a:top>
          <a:bottom>
            <a:ln w="12700" cmpd="sng">
              <a:solidFill>
                <a:schemeClr val="accent1"/>
              </a:solidFill>
              <a:prstDash val="solid"/>
            </a:ln>
          </a:bottom>
          <a:insideH>
            <a:ln w="9525" cmpd="sng">
              <a:solidFill>
                <a:schemeClr val="accent1">
                  <a:lumMod val="40000"/>
                  <a:lumOff val="60000"/>
                </a:schemeClr>
              </a:solidFill>
              <a:prstDash val="solid"/>
            </a:ln>
          </a:insideH>
          <a:insideV>
            <a:ln>
              <a:noFill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chemeClr val="accent1">
              <a:lumMod val="10000"/>
              <a:lumOff val="90000"/>
            </a:schemeClr>
          </a:solidFill>
        </a:fill>
      </a:tcStyle>
    </a:band2H>
    <a:band1V>
      <a:tcTxStyle/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  <a:prstDash val="solid"/>
            </a:ln>
          </a:top>
          <a:bottom>
            <a:ln w="12700" cmpd="sng">
              <a:solidFill>
                <a:schemeClr val="accent1"/>
              </a:solidFill>
              <a:prstDash val="solid"/>
            </a:ln>
          </a:bottom>
          <a:insideH>
            <a:ln w="9525" cmpd="sng">
              <a:solidFill>
                <a:schemeClr val="accent1">
                  <a:lumMod val="40000"/>
                  <a:lumOff val="60000"/>
                </a:schemeClr>
              </a:solidFill>
              <a:prstDash val="solid"/>
            </a:ln>
          </a:insideH>
          <a:insideV>
            <a:ln>
              <a:noFill/>
            </a:ln>
          </a:insideV>
        </a:tcBdr>
        <a:fill>
          <a:solidFill>
            <a:schemeClr val="accent1">
              <a:lumMod val="10000"/>
              <a:lumOff val="90000"/>
            </a:schemeClr>
          </a:solidFill>
        </a:fill>
      </a:tcStyle>
    </a:band1V>
    <a:lastCol>
      <a:tcTxStyle b="on">
        <a:fontRef idx="none">
          <a:srgbClr val="08090C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  <a:prstDash val="solid"/>
            </a:ln>
          </a:top>
          <a:bottom>
            <a:ln w="12700" cmpd="sng">
              <a:solidFill>
                <a:schemeClr val="accent1"/>
              </a:solidFill>
              <a:prstDash val="solid"/>
            </a:ln>
          </a:bottom>
          <a:insideH>
            <a:ln w="9525" cmpd="sng">
              <a:solidFill>
                <a:schemeClr val="accent1">
                  <a:lumMod val="40000"/>
                  <a:lumOff val="60000"/>
                </a:schemeClr>
              </a:solidFill>
              <a:prstDash val="solid"/>
            </a:ln>
          </a:insideH>
          <a:insideV>
            <a:ln>
              <a:noFill/>
            </a:ln>
          </a:insideV>
        </a:tcBdr>
        <a:fill>
          <a:solidFill>
            <a:schemeClr val="accent1">
              <a:lumMod val="20000"/>
              <a:lumOff val="80000"/>
            </a:schemeClr>
          </a:solidFill>
        </a:fill>
      </a:tcStyle>
    </a:lastCol>
    <a:firstCol>
      <a:tcTxStyle b="on">
        <a:fontRef idx="none">
          <a:srgbClr val="08090C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  <a:prstDash val="solid"/>
            </a:ln>
          </a:top>
          <a:bottom>
            <a:ln w="12700" cmpd="sng">
              <a:solidFill>
                <a:schemeClr val="accent1"/>
              </a:solidFill>
              <a:prstDash val="solid"/>
            </a:ln>
          </a:bottom>
          <a:insideH>
            <a:ln w="9525" cmpd="sng">
              <a:solidFill>
                <a:schemeClr val="accent1">
                  <a:lumMod val="40000"/>
                  <a:lumOff val="60000"/>
                </a:schemeClr>
              </a:solidFill>
              <a:prstDash val="solid"/>
            </a:ln>
          </a:insideH>
          <a:insideV>
            <a:ln>
              <a:noFill/>
            </a:ln>
          </a:insideV>
        </a:tcBdr>
        <a:fill>
          <a:solidFill>
            <a:schemeClr val="accent1">
              <a:lumMod val="20000"/>
              <a:lumOff val="80000"/>
            </a:schemeClr>
          </a:solidFill>
        </a:fill>
      </a:tcStyle>
    </a:firstCol>
    <a:lastRow>
      <a:tcTxStyle b="on">
        <a:fontRef idx="none">
          <a:schemeClr val="accent1"/>
        </a:fontRef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9525" cmpd="sng">
              <a:solidFill>
                <a:schemeClr val="accent1">
                  <a:lumMod val="40000"/>
                  <a:lumOff val="60000"/>
                </a:schemeClr>
              </a:solidFill>
              <a:prstDash val="solid"/>
            </a:ln>
          </a:top>
          <a:bottom>
            <a:ln w="12700" cmpd="sng">
              <a:solidFill>
                <a:schemeClr val="accent1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rgbClr val="FFFFFF"/>
          </a:solidFill>
        </a:fill>
      </a:tcStyle>
    </a:lastRow>
    <a:seCell>
      <a:tcTxStyle/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9525" cmpd="sng">
              <a:solidFill>
                <a:schemeClr val="accent1">
                  <a:lumMod val="40000"/>
                  <a:lumOff val="60000"/>
                </a:schemeClr>
              </a:solidFill>
              <a:prstDash val="solid"/>
            </a:ln>
          </a:top>
          <a:bottom>
            <a:ln w="12700" cmpd="sng">
              <a:solidFill>
                <a:schemeClr val="accent1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rgbClr val="FFFFFF"/>
          </a:solidFill>
        </a:fill>
      </a:tcStyle>
    </a:seCell>
    <a:swCell>
      <a:tcTxStyle/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9525" cmpd="sng">
              <a:solidFill>
                <a:schemeClr val="accent1">
                  <a:lumMod val="40000"/>
                  <a:lumOff val="60000"/>
                </a:schemeClr>
              </a:solidFill>
              <a:prstDash val="solid"/>
            </a:ln>
          </a:top>
          <a:bottom>
            <a:ln w="12700" cmpd="sng">
              <a:solidFill>
                <a:schemeClr val="accent1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rgbClr val="FFFFFF"/>
          </a:solidFill>
        </a:fill>
      </a:tcStyle>
    </a:swCell>
    <a:firstRow>
      <a:tcTxStyle b="on">
        <a:fontRef idx="none">
          <a:srgbClr val="FFFFFF"/>
        </a:fontRef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gs" Target="tags/tag72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5.xml"/><Relationship Id="rId1" Type="http://schemas.openxmlformats.org/officeDocument/2006/relationships/tags" Target="../tags/tag6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7.xml"/><Relationship Id="rId1" Type="http://schemas.openxmlformats.org/officeDocument/2006/relationships/tags" Target="../tags/tag6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9.xml"/><Relationship Id="rId1" Type="http://schemas.openxmlformats.org/officeDocument/2006/relationships/tags" Target="../tags/tag6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1.xml"/><Relationship Id="rId1" Type="http://schemas.openxmlformats.org/officeDocument/2006/relationships/tags" Target="../tags/tag7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/>
          <p:nvPr/>
        </p:nvSpPr>
        <p:spPr>
          <a:xfrm>
            <a:off x="2594797" y="2321517"/>
            <a:ext cx="7035426" cy="4308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p>
            <a:pPr algn="ctr">
              <a:buSzPct val="25000"/>
            </a:pPr>
            <a:r>
              <a:rPr lang="zh-CN" altLang="en-US" sz="2500" b="1" dirty="0">
                <a:solidFill>
                  <a:schemeClr val="accent1"/>
                </a:solidFill>
                <a:cs typeface="+mn-ea"/>
                <a:sym typeface="+mn-lt"/>
              </a:rPr>
              <a:t>对比</a:t>
            </a:r>
            <a:r>
              <a:rPr lang="en-US" altLang="zh-CN" sz="2500" b="1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  <a:r>
              <a:rPr lang="zh-CN" altLang="en-US" sz="2500" b="1" dirty="0">
                <a:solidFill>
                  <a:schemeClr val="accent1"/>
                </a:solidFill>
                <a:cs typeface="+mn-ea"/>
                <a:sym typeface="+mn-lt"/>
              </a:rPr>
              <a:t>北京世瑞佳</a:t>
            </a:r>
            <a:r>
              <a:rPr lang="en-US" altLang="zh-CN" sz="2500" b="1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r>
              <a:rPr lang="zh-CN" altLang="en-US" sz="2500" b="1" dirty="0">
                <a:solidFill>
                  <a:schemeClr val="accent1"/>
                </a:solidFill>
                <a:cs typeface="+mn-ea"/>
                <a:sym typeface="+mn-lt"/>
              </a:rPr>
              <a:t>与现有</a:t>
            </a:r>
            <a:endParaRPr lang="zh-CN" altLang="en-US" sz="25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cxnSp>
        <p:nvCxnSpPr>
          <p:cNvPr id="20" name="Shape 20"/>
          <p:cNvCxnSpPr/>
          <p:nvPr/>
        </p:nvCxnSpPr>
        <p:spPr>
          <a:xfrm>
            <a:off x="5509461" y="2834501"/>
            <a:ext cx="1173079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22" name="Shape 22"/>
          <p:cNvSpPr/>
          <p:nvPr/>
        </p:nvSpPr>
        <p:spPr>
          <a:xfrm>
            <a:off x="4361815" y="5278120"/>
            <a:ext cx="3501390" cy="44323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p>
            <a:pPr algn="ctr"/>
            <a:endParaRPr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23" name="Shape 23"/>
          <p:cNvSpPr txBox="1"/>
          <p:nvPr/>
        </p:nvSpPr>
        <p:spPr>
          <a:xfrm>
            <a:off x="4328795" y="5278120"/>
            <a:ext cx="3534410" cy="36195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ctr" anchorCtr="0">
            <a:noAutofit/>
          </a:bodyPr>
          <a:p>
            <a:pPr algn="ctr">
              <a:lnSpc>
                <a:spcPct val="150000"/>
              </a:lnSpc>
              <a:buSzPct val="25000"/>
            </a:pPr>
            <a:r>
              <a:rPr lang="zh-CN" altLang="en-US" dirty="0">
                <a:solidFill>
                  <a:schemeClr val="lt1"/>
                </a:solidFill>
                <a:cs typeface="+mn-ea"/>
                <a:sym typeface="+mn-lt"/>
              </a:rPr>
              <a:t>价格对比</a:t>
            </a:r>
            <a:endParaRPr lang="zh-CN" altLang="en-US" dirty="0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24" name="Shape 24"/>
          <p:cNvSpPr/>
          <p:nvPr/>
        </p:nvSpPr>
        <p:spPr>
          <a:xfrm>
            <a:off x="5474347" y="884681"/>
            <a:ext cx="1243306" cy="123235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p>
            <a:pPr algn="ctr"/>
            <a:endParaRPr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28945" y="1268730"/>
            <a:ext cx="11671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800"/>
              <a:t>SRJ</a:t>
            </a:r>
            <a:endParaRPr lang="en-US" altLang="zh-CN" sz="2800"/>
          </a:p>
        </p:txBody>
      </p:sp>
      <p:sp>
        <p:nvSpPr>
          <p:cNvPr id="5" name="Shape 19"/>
          <p:cNvSpPr txBox="1"/>
          <p:nvPr/>
        </p:nvSpPr>
        <p:spPr>
          <a:xfrm>
            <a:off x="2024380" y="3425874"/>
            <a:ext cx="7924800" cy="875030"/>
          </a:xfrm>
          <a:prstGeom prst="rect">
            <a:avLst/>
          </a:prstGeom>
          <a:noFill/>
          <a:ln>
            <a:noFill/>
          </a:ln>
        </p:spPr>
        <p:txBody>
          <a:bodyPr wrap="square" lIns="45713" tIns="22850" rIns="45713" bIns="22850" anchor="t" anchorCtr="0">
            <a:spAutoFit/>
          </a:bodyPr>
          <a:p>
            <a:pPr algn="ctr">
              <a:buSzPct val="25000"/>
            </a:pPr>
            <a:r>
              <a:rPr lang="zh-CN" altLang="en-US" sz="5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装订机及耗材</a:t>
            </a:r>
            <a:r>
              <a:rPr lang="zh-CN" altLang="en-US" sz="5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报价</a:t>
            </a:r>
            <a:endParaRPr lang="zh-CN" altLang="en-US" sz="5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3" name="Shape 843"/>
          <p:cNvSpPr txBox="1"/>
          <p:nvPr/>
        </p:nvSpPr>
        <p:spPr>
          <a:xfrm>
            <a:off x="3080385" y="325120"/>
            <a:ext cx="6416040" cy="431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 lIns="45713" tIns="22850" rIns="45713" bIns="22850" anchor="t" anchorCtr="0">
            <a:noAutofit/>
          </a:bodyPr>
          <a:p>
            <a:pPr algn="ctr">
              <a:buSzPct val="25000"/>
            </a:pPr>
            <a:r>
              <a:rPr lang="zh-CN" altLang="en-US" sz="2800" b="1" dirty="0">
                <a:solidFill>
                  <a:schemeClr val="accent1"/>
                </a:solidFill>
                <a:cs typeface="+mn-ea"/>
                <a:sym typeface="+mn-lt"/>
              </a:rPr>
              <a:t>供应商装订机</a:t>
            </a:r>
            <a:r>
              <a:rPr lang="zh-CN" altLang="en-US" sz="2800" b="1" dirty="0">
                <a:solidFill>
                  <a:schemeClr val="tx1"/>
                </a:solidFill>
                <a:cs typeface="+mn-ea"/>
                <a:sym typeface="+mn-lt"/>
              </a:rPr>
              <a:t>产品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n-ea"/>
                <a:sym typeface="+mn-lt"/>
              </a:rPr>
              <a:t>报价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+mn-ea"/>
              <a:sym typeface="+mn-lt"/>
            </a:endParaRPr>
          </a:p>
        </p:txBody>
      </p:sp>
      <p:cxnSp>
        <p:nvCxnSpPr>
          <p:cNvPr id="845" name="Shape 845"/>
          <p:cNvCxnSpPr/>
          <p:nvPr/>
        </p:nvCxnSpPr>
        <p:spPr>
          <a:xfrm flipV="1">
            <a:off x="5048885" y="821055"/>
            <a:ext cx="2494915" cy="762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graphicFrame>
        <p:nvGraphicFramePr>
          <p:cNvPr id="8" name="表格 7"/>
          <p:cNvGraphicFramePr/>
          <p:nvPr>
            <p:custDataLst>
              <p:tags r:id="rId1"/>
            </p:custDataLst>
          </p:nvPr>
        </p:nvGraphicFramePr>
        <p:xfrm>
          <a:off x="107315" y="894080"/>
          <a:ext cx="11997055" cy="56940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2675"/>
                <a:gridCol w="1902460"/>
                <a:gridCol w="1125855"/>
                <a:gridCol w="1223010"/>
                <a:gridCol w="2559050"/>
                <a:gridCol w="809625"/>
                <a:gridCol w="779145"/>
                <a:gridCol w="1077595"/>
                <a:gridCol w="1437640"/>
              </a:tblGrid>
              <a:tr h="503555"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品牌</a:t>
                      </a:r>
                      <a:endParaRPr lang="zh-CN" altLang="en-US" b="1"/>
                    </a:p>
                  </a:txBody>
                  <a:tcPr/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型号</a:t>
                      </a:r>
                      <a:endParaRPr lang="zh-CN" altLang="en-US" b="1"/>
                    </a:p>
                  </a:txBody>
                  <a:tcPr/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打孔方式</a:t>
                      </a:r>
                      <a:endParaRPr lang="zh-CN" altLang="en-US" b="1"/>
                    </a:p>
                  </a:txBody>
                  <a:tcPr/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打孔厚度</a:t>
                      </a:r>
                      <a:endParaRPr lang="zh-CN" altLang="en-US" b="1"/>
                    </a:p>
                  </a:txBody>
                  <a:tcPr/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使用耗材及</a:t>
                      </a:r>
                      <a:r>
                        <a:rPr lang="zh-CN" altLang="en-US" sz="1800">
                          <a:sym typeface="+mn-ea"/>
                        </a:rPr>
                        <a:t>装订厚度</a:t>
                      </a:r>
                      <a:endParaRPr lang="zh-CN" altLang="en-US" b="1"/>
                    </a:p>
                  </a:txBody>
                  <a:tcPr/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单位</a:t>
                      </a:r>
                      <a:endParaRPr lang="zh-CN" altLang="en-US" b="1"/>
                    </a:p>
                  </a:txBody>
                  <a:tcPr/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数量</a:t>
                      </a:r>
                      <a:endParaRPr lang="zh-CN" altLang="en-US" b="1"/>
                    </a:p>
                  </a:txBody>
                  <a:tcPr/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价格</a:t>
                      </a:r>
                      <a:endParaRPr lang="zh-CN" altLang="en-US" b="1"/>
                    </a:p>
                  </a:txBody>
                  <a:tcPr/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备注</a:t>
                      </a:r>
                      <a:endParaRPr lang="zh-CN" altLang="en-US" b="1"/>
                    </a:p>
                  </a:txBody>
                  <a:tcPr/>
                </a:tc>
              </a:tr>
              <a:tr h="822960"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千页百汇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S160</a:t>
                      </a:r>
                      <a:r>
                        <a:rPr lang="zh-CN" altLang="en-US" sz="1600" b="0"/>
                        <a:t>胶圈夹条</a:t>
                      </a:r>
                      <a:r>
                        <a:rPr lang="zh-CN" altLang="en-US" sz="1600" b="0"/>
                        <a:t>装订机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手动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25</a:t>
                      </a:r>
                      <a:r>
                        <a:rPr lang="zh-CN" altLang="en-US" sz="1600" b="0"/>
                        <a:t>张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>
                          <a:sym typeface="微软雅黑" panose="020B0503020204020204" charset="-122"/>
                        </a:rPr>
                        <a:t>21</a:t>
                      </a:r>
                      <a:r>
                        <a:rPr lang="zh-CN" altLang="en-US" sz="1600" b="0">
                          <a:sym typeface="微软雅黑" panose="020B0503020204020204" charset="-122"/>
                        </a:rPr>
                        <a:t>孔胶圈最大装订</a:t>
                      </a:r>
                      <a:r>
                        <a:rPr lang="en-US" altLang="zh-CN" sz="1600" b="0">
                          <a:sym typeface="微软雅黑" panose="020B0503020204020204" charset="-122"/>
                        </a:rPr>
                        <a:t>450</a:t>
                      </a:r>
                      <a:r>
                        <a:rPr lang="zh-CN" altLang="en-US" sz="1600" b="0">
                          <a:sym typeface="微软雅黑" panose="020B0503020204020204" charset="-122"/>
                        </a:rPr>
                        <a:t>张；</a:t>
                      </a:r>
                      <a:endParaRPr lang="zh-CN" altLang="en-US" sz="1600" b="0">
                        <a:sym typeface="微软雅黑" panose="020B0503020204020204" charset="-122"/>
                      </a:endParaRPr>
                    </a:p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>
                          <a:sym typeface="微软雅黑" panose="020B0503020204020204" charset="-122"/>
                        </a:rPr>
                        <a:t>10</a:t>
                      </a:r>
                      <a:r>
                        <a:rPr lang="zh-CN" altLang="en-US" sz="1600" b="0">
                          <a:sym typeface="微软雅黑" panose="020B0503020204020204" charset="-122"/>
                        </a:rPr>
                        <a:t>孔夹条最大装订</a:t>
                      </a:r>
                      <a:r>
                        <a:rPr lang="en-US" altLang="zh-CN" sz="1600" b="0">
                          <a:sym typeface="微软雅黑" panose="020B0503020204020204" charset="-122"/>
                        </a:rPr>
                        <a:t>320</a:t>
                      </a:r>
                      <a:r>
                        <a:rPr lang="zh-CN" altLang="en-US" sz="1600" b="0">
                          <a:sym typeface="微软雅黑" panose="020B0503020204020204" charset="-122"/>
                        </a:rPr>
                        <a:t>张</a:t>
                      </a:r>
                      <a:endParaRPr lang="zh-CN" altLang="en-US" sz="1600" b="0">
                        <a:sym typeface="微软雅黑" panose="020B0503020204020204" charset="-122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台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1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1050.00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现货（含运费）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822960"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爱可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EC250PRO</a:t>
                      </a:r>
                      <a:r>
                        <a:rPr lang="zh-CN" altLang="en-US" sz="1600">
                          <a:sym typeface="+mn-ea"/>
                        </a:rPr>
                        <a:t>胶圈夹条装订机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电动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25</a:t>
                      </a:r>
                      <a:r>
                        <a:rPr lang="zh-CN" altLang="en-US" sz="1600" b="0"/>
                        <a:t>张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>
                          <a:sym typeface="微软雅黑" panose="020B0503020204020204" charset="-122"/>
                        </a:rPr>
                        <a:t>21</a:t>
                      </a:r>
                      <a:r>
                        <a:rPr lang="zh-CN" altLang="en-US" sz="1600" b="0">
                          <a:sym typeface="微软雅黑" panose="020B0503020204020204" charset="-122"/>
                        </a:rPr>
                        <a:t>孔胶圈最大装订</a:t>
                      </a:r>
                      <a:r>
                        <a:rPr lang="en-US" altLang="zh-CN" sz="1600" b="0">
                          <a:sym typeface="微软雅黑" panose="020B0503020204020204" charset="-122"/>
                        </a:rPr>
                        <a:t>450</a:t>
                      </a:r>
                      <a:r>
                        <a:rPr lang="zh-CN" altLang="en-US" sz="1600" b="0">
                          <a:sym typeface="微软雅黑" panose="020B0503020204020204" charset="-122"/>
                        </a:rPr>
                        <a:t>张；</a:t>
                      </a:r>
                      <a:endParaRPr lang="zh-CN" altLang="en-US" sz="1600" b="0">
                        <a:sym typeface="微软雅黑" panose="020B0503020204020204" charset="-122"/>
                      </a:endParaRPr>
                    </a:p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>
                          <a:sym typeface="微软雅黑" panose="020B0503020204020204" charset="-122"/>
                        </a:rPr>
                        <a:t>10</a:t>
                      </a:r>
                      <a:r>
                        <a:rPr lang="zh-CN" altLang="en-US" sz="1600" b="0">
                          <a:sym typeface="微软雅黑" panose="020B0503020204020204" charset="-122"/>
                        </a:rPr>
                        <a:t>孔夹条最大装订</a:t>
                      </a:r>
                      <a:r>
                        <a:rPr lang="en-US" altLang="zh-CN" sz="1600" b="0">
                          <a:sym typeface="微软雅黑" panose="020B0503020204020204" charset="-122"/>
                        </a:rPr>
                        <a:t>320</a:t>
                      </a:r>
                      <a:r>
                        <a:rPr lang="zh-CN" altLang="en-US" sz="1600" b="0">
                          <a:sym typeface="微软雅黑" panose="020B0503020204020204" charset="-122"/>
                        </a:rPr>
                        <a:t>张</a:t>
                      </a:r>
                      <a:endParaRPr lang="zh-CN" altLang="en-US" sz="1600" b="0">
                        <a:sym typeface="微软雅黑" panose="020B0503020204020204" charset="-122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台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1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1780.00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>
                          <a:sym typeface="+mn-ea"/>
                        </a:rPr>
                        <a:t>现货（含运费）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822960"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千页百汇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>
                          <a:sym typeface="+mn-ea"/>
                        </a:rPr>
                        <a:t>D160</a:t>
                      </a:r>
                      <a:r>
                        <a:rPr lang="zh-CN" altLang="en-US" sz="1600">
                          <a:sym typeface="+mn-ea"/>
                        </a:rPr>
                        <a:t>胶圈夹条装订机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>
                          <a:sym typeface="+mn-ea"/>
                        </a:rPr>
                        <a:t>电动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25</a:t>
                      </a:r>
                      <a:r>
                        <a:rPr lang="zh-CN" altLang="en-US" sz="1600" b="0"/>
                        <a:t>张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>
                          <a:sym typeface="微软雅黑" panose="020B0503020204020204" charset="-122"/>
                        </a:rPr>
                        <a:t>21</a:t>
                      </a:r>
                      <a:r>
                        <a:rPr lang="zh-CN" altLang="en-US" sz="1600">
                          <a:sym typeface="微软雅黑" panose="020B0503020204020204" charset="-122"/>
                        </a:rPr>
                        <a:t>孔胶圈最大装订</a:t>
                      </a:r>
                      <a:r>
                        <a:rPr lang="en-US" altLang="zh-CN" sz="1600">
                          <a:sym typeface="微软雅黑" panose="020B0503020204020204" charset="-122"/>
                        </a:rPr>
                        <a:t>450</a:t>
                      </a:r>
                      <a:r>
                        <a:rPr lang="zh-CN" altLang="en-US" sz="1600">
                          <a:sym typeface="微软雅黑" panose="020B0503020204020204" charset="-122"/>
                        </a:rPr>
                        <a:t>张；</a:t>
                      </a:r>
                      <a:endParaRPr lang="zh-CN" altLang="en-US" sz="1600" b="0">
                        <a:sym typeface="微软雅黑" panose="020B0503020204020204" charset="-122"/>
                      </a:endParaRPr>
                    </a:p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>
                          <a:sym typeface="微软雅黑" panose="020B0503020204020204" charset="-122"/>
                        </a:rPr>
                        <a:t>10</a:t>
                      </a:r>
                      <a:r>
                        <a:rPr lang="zh-CN" altLang="en-US" sz="1600">
                          <a:sym typeface="微软雅黑" panose="020B0503020204020204" charset="-122"/>
                        </a:rPr>
                        <a:t>孔夹条最大装订</a:t>
                      </a:r>
                      <a:r>
                        <a:rPr lang="en-US" altLang="zh-CN" sz="1600">
                          <a:sym typeface="微软雅黑" panose="020B0503020204020204" charset="-122"/>
                        </a:rPr>
                        <a:t>320</a:t>
                      </a:r>
                      <a:r>
                        <a:rPr lang="zh-CN" altLang="en-US" sz="1600">
                          <a:sym typeface="微软雅黑" panose="020B0503020204020204" charset="-122"/>
                        </a:rPr>
                        <a:t>张</a:t>
                      </a:r>
                      <a:endParaRPr lang="zh-CN" altLang="en-US" sz="1600">
                        <a:sym typeface="+mn-ea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台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1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2600.00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现货（含运费）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822960"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千页百汇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>
                          <a:sym typeface="+mn-ea"/>
                        </a:rPr>
                        <a:t>D600+</a:t>
                      </a:r>
                      <a:r>
                        <a:rPr lang="zh-CN" altLang="en-US" sz="1600">
                          <a:sym typeface="+mn-ea"/>
                        </a:rPr>
                        <a:t>胶圈夹条刀模</a:t>
                      </a:r>
                      <a:r>
                        <a:rPr lang="en-US" altLang="zh-CN" sz="1600">
                          <a:sym typeface="+mn-ea"/>
                        </a:rPr>
                        <a:t>=</a:t>
                      </a:r>
                      <a:r>
                        <a:rPr lang="zh-CN" altLang="en-US" sz="1600">
                          <a:sym typeface="+mn-ea"/>
                        </a:rPr>
                        <a:t>打孔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>
                          <a:sym typeface="+mn-ea"/>
                        </a:rPr>
                        <a:t>电动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25</a:t>
                      </a:r>
                      <a:r>
                        <a:rPr lang="zh-CN" altLang="en-US" sz="1600" b="0"/>
                        <a:t>张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>
                          <a:sym typeface="微软雅黑" panose="020B0503020204020204" charset="-122"/>
                        </a:rPr>
                        <a:t>21</a:t>
                      </a:r>
                      <a:r>
                        <a:rPr lang="zh-CN" altLang="en-US" sz="1600">
                          <a:sym typeface="微软雅黑" panose="020B0503020204020204" charset="-122"/>
                        </a:rPr>
                        <a:t>孔胶圈或</a:t>
                      </a:r>
                      <a:r>
                        <a:rPr lang="en-US" altLang="zh-CN" sz="1600">
                          <a:sym typeface="微软雅黑" panose="020B0503020204020204" charset="-122"/>
                        </a:rPr>
                        <a:t>10</a:t>
                      </a:r>
                      <a:r>
                        <a:rPr lang="zh-CN" altLang="en-US" sz="1600">
                          <a:sym typeface="微软雅黑" panose="020B0503020204020204" charset="-122"/>
                        </a:rPr>
                        <a:t>孔夹条</a:t>
                      </a:r>
                      <a:endParaRPr lang="zh-CN" altLang="en-US" sz="1600">
                        <a:sym typeface="+mn-ea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台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1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3100.00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现货（含运费）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610870"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千页百汇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1600">
                          <a:sym typeface="+mn-ea"/>
                        </a:rPr>
                        <a:t>S600</a:t>
                      </a:r>
                      <a:r>
                        <a:rPr lang="zh-CN" altLang="en-US" sz="1600">
                          <a:sym typeface="+mn-ea"/>
                        </a:rPr>
                        <a:t>胶圈装订部分</a:t>
                      </a:r>
                      <a:endParaRPr lang="zh-CN" altLang="en-US" sz="1600" b="0">
                        <a:sym typeface="+mn-ea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>
                          <a:sym typeface="+mn-ea"/>
                        </a:rPr>
                        <a:t>电动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无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>
                          <a:sym typeface="微软雅黑" panose="020B0503020204020204" charset="-122"/>
                        </a:rPr>
                        <a:t>21</a:t>
                      </a:r>
                      <a:r>
                        <a:rPr lang="zh-CN" altLang="en-US" sz="1600">
                          <a:sym typeface="微软雅黑" panose="020B0503020204020204" charset="-122"/>
                        </a:rPr>
                        <a:t>孔胶圈最大装订</a:t>
                      </a:r>
                      <a:r>
                        <a:rPr lang="en-US" altLang="zh-CN" sz="1600">
                          <a:sym typeface="微软雅黑" panose="020B0503020204020204" charset="-122"/>
                        </a:rPr>
                        <a:t>450</a:t>
                      </a:r>
                      <a:r>
                        <a:rPr lang="zh-CN" altLang="en-US" sz="1600">
                          <a:sym typeface="微软雅黑" panose="020B0503020204020204" charset="-122"/>
                        </a:rPr>
                        <a:t>张</a:t>
                      </a:r>
                      <a:endParaRPr lang="zh-CN" altLang="en-US" sz="1600">
                        <a:sym typeface="+mn-ea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台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1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780.00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现货（含运费）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287780">
                <a:tc gridSpan="9">
                  <a:txBody>
                    <a:bodyPr/>
                    <a:p>
                      <a:pPr algn="l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1">
                          <a:solidFill>
                            <a:schemeClr val="tx1"/>
                          </a:solidFill>
                        </a:rPr>
                        <a:t>交货期：</a:t>
                      </a:r>
                      <a:r>
                        <a:rPr lang="zh-CN" altLang="en-US" sz="1600">
                          <a:solidFill>
                            <a:schemeClr val="tx1"/>
                          </a:solidFill>
                        </a:rPr>
                        <a:t>以上机器均为现货，订货后随时可以发货；</a:t>
                      </a:r>
                      <a:endParaRPr lang="zh-CN" altLang="en-US" sz="1600">
                        <a:solidFill>
                          <a:schemeClr val="tx1"/>
                        </a:solidFill>
                      </a:endParaRPr>
                    </a:p>
                    <a:p>
                      <a:pPr algn="l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1">
                          <a:solidFill>
                            <a:schemeClr val="tx1"/>
                          </a:solidFill>
                        </a:rPr>
                        <a:t>备注：</a:t>
                      </a:r>
                      <a:r>
                        <a:rPr lang="zh-CN" altLang="en-US" sz="1600" b="0">
                          <a:solidFill>
                            <a:schemeClr val="tx1"/>
                          </a:solidFill>
                        </a:rPr>
                        <a:t>以上价格为含税含运费价格。</a:t>
                      </a:r>
                      <a:endParaRPr lang="zh-CN" altLang="en-US" sz="16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3" name="Shape 843"/>
          <p:cNvSpPr txBox="1"/>
          <p:nvPr/>
        </p:nvSpPr>
        <p:spPr>
          <a:xfrm>
            <a:off x="4525010" y="324485"/>
            <a:ext cx="3779520" cy="431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 lIns="45713" tIns="22850" rIns="45713" bIns="22850" anchor="t" anchorCtr="0">
            <a:noAutofit/>
          </a:bodyPr>
          <a:p>
            <a:pPr algn="ctr">
              <a:buSzPct val="25000"/>
            </a:pPr>
            <a:r>
              <a:rPr lang="zh-CN" altLang="en-US" sz="2800" b="1" dirty="0">
                <a:solidFill>
                  <a:schemeClr val="accent1"/>
                </a:solidFill>
                <a:cs typeface="+mn-ea"/>
                <a:sym typeface="+mn-lt"/>
              </a:rPr>
              <a:t>供应商</a:t>
            </a:r>
            <a:r>
              <a:rPr lang="zh-CN" altLang="en-US" sz="2800" b="1" dirty="0">
                <a:solidFill>
                  <a:schemeClr val="accent1"/>
                </a:solidFill>
                <a:cs typeface="+mn-ea"/>
                <a:sym typeface="+mn-lt"/>
              </a:rPr>
              <a:t>胶圈</a:t>
            </a:r>
            <a:r>
              <a:rPr lang="zh-CN" altLang="en-US" sz="2800" b="1" dirty="0">
                <a:solidFill>
                  <a:schemeClr val="tx1"/>
                </a:solidFill>
                <a:cs typeface="+mn-ea"/>
                <a:sym typeface="+mn-lt"/>
              </a:rPr>
              <a:t>产品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n-ea"/>
                <a:sym typeface="+mn-lt"/>
              </a:rPr>
              <a:t>报价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+mn-ea"/>
              <a:sym typeface="+mn-lt"/>
            </a:endParaRPr>
          </a:p>
        </p:txBody>
      </p:sp>
      <p:cxnSp>
        <p:nvCxnSpPr>
          <p:cNvPr id="845" name="Shape 845"/>
          <p:cNvCxnSpPr/>
          <p:nvPr/>
        </p:nvCxnSpPr>
        <p:spPr>
          <a:xfrm flipV="1">
            <a:off x="5048885" y="821055"/>
            <a:ext cx="2494915" cy="762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513080" y="976630"/>
          <a:ext cx="11507470" cy="5353050"/>
        </p:xfrm>
        <a:graphic>
          <a:graphicData uri="http://schemas.openxmlformats.org/drawingml/2006/table">
            <a:tbl>
              <a:tblPr/>
              <a:tblGrid>
                <a:gridCol w="692150"/>
                <a:gridCol w="1323975"/>
                <a:gridCol w="1609090"/>
                <a:gridCol w="1143000"/>
                <a:gridCol w="1474470"/>
                <a:gridCol w="1970405"/>
                <a:gridCol w="1474470"/>
                <a:gridCol w="1819910"/>
              </a:tblGrid>
              <a:tr h="309245"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序号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品牌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规格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包装</a:t>
                      </a:r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              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颜色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装订厚度（张）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单价（元）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备注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718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1-20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12.80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28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20-40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15.20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40-55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55-70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23.60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70-90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28.60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16mm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90-110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35.60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110-120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36.60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120-140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41.60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140-180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26.40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25mm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180-210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31.20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11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210-245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36.00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245-280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13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38mm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280-340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48.00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45mm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340-410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56.00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51mm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410-450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3"/>
          <p:cNvGraphicFramePr/>
          <p:nvPr>
            <p:custDataLst>
              <p:tags r:id="rId1"/>
            </p:custDataLst>
          </p:nvPr>
        </p:nvGraphicFramePr>
        <p:xfrm>
          <a:off x="607060" y="1673860"/>
          <a:ext cx="10975975" cy="45764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660"/>
                <a:gridCol w="990600"/>
                <a:gridCol w="1629410"/>
                <a:gridCol w="984250"/>
                <a:gridCol w="1362075"/>
                <a:gridCol w="1002665"/>
                <a:gridCol w="1002665"/>
                <a:gridCol w="1002030"/>
                <a:gridCol w="1418590"/>
                <a:gridCol w="1002030"/>
              </a:tblGrid>
              <a:tr h="795020"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100" b="1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序号</a:t>
                      </a:r>
                      <a:endParaRPr lang="zh-CN" altLang="en-US" sz="1100" b="1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100" b="1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品牌</a:t>
                      </a:r>
                      <a:endParaRPr lang="zh-CN" altLang="en-US" sz="1100" b="1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100" b="1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规格</a:t>
                      </a:r>
                      <a:endParaRPr lang="zh-CN" altLang="en-US" sz="1100" b="1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100" b="1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包装</a:t>
                      </a:r>
                      <a:endParaRPr lang="zh-CN" altLang="en-US" sz="1100" b="1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100" b="1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颜色</a:t>
                      </a:r>
                      <a:endParaRPr lang="zh-CN" altLang="en-US" sz="1100" b="1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100" b="1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装订厚度（张）</a:t>
                      </a:r>
                      <a:endParaRPr lang="zh-CN" altLang="en-US" sz="1100" b="1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100" b="1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杭州报价</a:t>
                      </a:r>
                      <a:endParaRPr lang="zh-CN" altLang="en-US" sz="1100" b="1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1100" b="1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本次报价</a:t>
                      </a:r>
                      <a:endParaRPr lang="zh-CN" altLang="en-US" sz="1100" b="1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100" b="1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原铁圈报价</a:t>
                      </a:r>
                      <a:endParaRPr lang="zh-CN" altLang="en-US" sz="1100" b="1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100" b="1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省钱比例</a:t>
                      </a:r>
                      <a:endParaRPr lang="zh-CN" altLang="en-US" sz="1100" b="1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</a:tr>
              <a:tr h="377825"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1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ECHO 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爱可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6mm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100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支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盒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黑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白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红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蓝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1-20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13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12.80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</a:tr>
              <a:tr h="377825"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2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ECHO 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爱可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10mm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100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支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盒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黑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白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红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蓝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20-40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20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15.20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9.5mm 35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元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</a:tr>
              <a:tr h="378460"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3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ECHO 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爱可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12mm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100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支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盒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黑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白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红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蓝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40-55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26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20.00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11.1mm 40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元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</a:tr>
              <a:tr h="377825"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4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ECHO 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爱可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14mm0.32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元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支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100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支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盒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黑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白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红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蓝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55-70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32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23.60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</a:tr>
              <a:tr h="378460"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5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ECHO 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爱可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16mm0.38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元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支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100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支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盒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黑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白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红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蓝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70-90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38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28.60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12.7 45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元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</a:tr>
              <a:tr h="378460"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6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ECHO 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爱可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20mm0.54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元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支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100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支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盒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黑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白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红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蓝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90-110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54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35.60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14.3 50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元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</a:tr>
              <a:tr h="377825"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7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ECHO 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爱可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22mm0.60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元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支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100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支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盒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黑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白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红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蓝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110-120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60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36.60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</a:tr>
              <a:tr h="377825"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8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ECHO 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爱可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25mm0.74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元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支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100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支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盒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黑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白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红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蓝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120-140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74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41.60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</a:tr>
              <a:tr h="379095"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9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ECHO 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爱可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28mm0.84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元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支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50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支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盒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黑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白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140-180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42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26.40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</a:tr>
              <a:tr h="377825"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10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ECHO 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爱可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32mm1.08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元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支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50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支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盒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黑</a:t>
                      </a: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900" b="0" spc="6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白</a:t>
                      </a:r>
                      <a:endParaRPr lang="zh-CN" altLang="en-US" sz="900" b="0" spc="6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180-210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54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CN" sz="900" b="0" spc="60">
                          <a:latin typeface="微软雅黑" panose="020B0503020204020204" charset="-122"/>
                          <a:ea typeface="微软雅黑" panose="020B0503020204020204" charset="-122"/>
                        </a:rPr>
                        <a:t>31.20</a:t>
                      </a: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  <a:tc>
                  <a:txBody>
                    <a:bodyPr/>
                    <a:p>
                      <a:pPr algn="ctr" font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zh-CN" sz="900" b="0" spc="6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25400" marR="25400" marT="25400" marB="25400" anchor="ctr" anchorCtr="0"/>
                </a:tc>
              </a:tr>
            </a:tbl>
          </a:graphicData>
        </a:graphic>
      </p:graphicFrame>
      <p:sp>
        <p:nvSpPr>
          <p:cNvPr id="843" name="Shape 843"/>
          <p:cNvSpPr txBox="1"/>
          <p:nvPr/>
        </p:nvSpPr>
        <p:spPr>
          <a:xfrm>
            <a:off x="1934210" y="847725"/>
            <a:ext cx="8879840" cy="431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 lIns="45713" tIns="22850" rIns="45713" bIns="22850" anchor="t" anchorCtr="0">
            <a:noAutofit/>
          </a:bodyPr>
          <a:p>
            <a:pPr algn="ctr">
              <a:buClrTx/>
              <a:buSzPct val="25000"/>
              <a:buFontTx/>
            </a:pPr>
            <a:r>
              <a:rPr lang="zh-CN" altLang="en-US" sz="2800" b="1" dirty="0">
                <a:solidFill>
                  <a:schemeClr val="accent1"/>
                </a:solidFill>
                <a:cs typeface="+mn-ea"/>
                <a:sym typeface="+mn-ea"/>
              </a:rPr>
              <a:t>胶圈产品</a:t>
            </a:r>
            <a:r>
              <a:rPr lang="zh-CN" altLang="en-US" sz="2800" b="1" dirty="0">
                <a:solidFill>
                  <a:schemeClr val="tx1"/>
                </a:solidFill>
                <a:cs typeface="+mn-ea"/>
                <a:sym typeface="+mn-ea"/>
              </a:rPr>
              <a:t>报价对比杭报价</a:t>
            </a:r>
            <a:r>
              <a:rPr lang="zh-CN" altLang="en-US" sz="2800" b="1" dirty="0">
                <a:solidFill>
                  <a:schemeClr val="tx1"/>
                </a:solidFill>
                <a:cs typeface="+mn-ea"/>
                <a:sym typeface="+mn-lt"/>
              </a:rPr>
              <a:t>价对比</a:t>
            </a:r>
            <a:endParaRPr lang="zh-CN" altLang="en-US" sz="2800" b="1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cxnSp>
        <p:nvCxnSpPr>
          <p:cNvPr id="845" name="Shape 845"/>
          <p:cNvCxnSpPr/>
          <p:nvPr/>
        </p:nvCxnSpPr>
        <p:spPr>
          <a:xfrm flipV="1">
            <a:off x="5109845" y="1400175"/>
            <a:ext cx="2494915" cy="762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8" name="表格 7"/>
          <p:cNvGraphicFramePr/>
          <p:nvPr>
            <p:custDataLst>
              <p:tags r:id="rId1"/>
            </p:custDataLst>
          </p:nvPr>
        </p:nvGraphicFramePr>
        <p:xfrm>
          <a:off x="420370" y="1416685"/>
          <a:ext cx="11507470" cy="2698115"/>
        </p:xfrm>
        <a:graphic>
          <a:graphicData uri="http://schemas.openxmlformats.org/drawingml/2006/table">
            <a:tbl>
              <a:tblPr firstRow="1" bandRow="1">
                <a:tableStyleId>{EA70BEAE-C42C-4542-AAEF-E3883DE1FDB6}</a:tableStyleId>
              </a:tblPr>
              <a:tblGrid>
                <a:gridCol w="356498"/>
                <a:gridCol w="696971"/>
                <a:gridCol w="813732"/>
                <a:gridCol w="897255"/>
                <a:gridCol w="1221105"/>
                <a:gridCol w="1132205"/>
                <a:gridCol w="1591945"/>
                <a:gridCol w="1783564"/>
                <a:gridCol w="822503"/>
                <a:gridCol w="913765"/>
                <a:gridCol w="1277927"/>
              </a:tblGrid>
              <a:tr h="309245">
                <a:tc>
                  <a:txBody>
                    <a:bodyPr/>
                    <a:p>
                      <a:pPr algn="ctr" fontAlgn="ctr"/>
                      <a:r>
                        <a:rPr lang="zh-CN" altLang="en-US" sz="1100"/>
                        <a:t>序号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/>
                        <a:t>规格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/>
                        <a:t>价格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/>
                        <a:t>包装                 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/>
                        <a:t>铁圈年总采购金额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/>
                        <a:t>更换塑圈后采购单价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/>
                        <a:t>塑圈节约差价金额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/>
                        <a:t>更塑圈后年节约金额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r>
                        <a:rPr lang="zh-CN" altLang="en-US" sz="1100"/>
                        <a:t>年节约比例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r>
                        <a:rPr lang="zh-CN" altLang="en-US" sz="1100"/>
                        <a:t>对比杭州同款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r>
                        <a:rPr lang="zh-CN" altLang="en-US" sz="1100"/>
                        <a:t>节约单价金额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</a:tr>
              <a:tr h="337185">
                <a:tc>
                  <a:txBody>
                    <a:bodyPr/>
                    <a:p>
                      <a:pPr algn="ctr" fontAlgn="ctr"/>
                      <a:r>
                        <a:rPr lang="en-US" altLang="zh-CN" sz="1100"/>
                        <a:t>1</a:t>
                      </a:r>
                      <a:endParaRPr lang="en-US" altLang="zh-CN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ClrTx/>
                        <a:buSzTx/>
                        <a:buFontTx/>
                      </a:pPr>
                      <a:r>
                        <a:rPr lang="zh-CN" altLang="en-US" sz="1100"/>
                        <a:t>9.5</a:t>
                      </a:r>
                      <a:r>
                        <a:rPr lang="en-US" altLang="zh-CN" sz="1100"/>
                        <a:t>mm</a:t>
                      </a:r>
                      <a:endParaRPr lang="en-US" altLang="zh-CN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ClrTx/>
                        <a:buSzTx/>
                        <a:buFontTx/>
                      </a:pPr>
                      <a:r>
                        <a:rPr lang="zh-CN" altLang="en-US" sz="1100"/>
                        <a:t>35元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ClrTx/>
                        <a:buSzTx/>
                        <a:buFontTx/>
                      </a:pPr>
                      <a:r>
                        <a:rPr lang="zh-CN" altLang="en-US" sz="1100"/>
                        <a:t>100支/盒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sz="1100"/>
                        <a:t>3500</a:t>
                      </a:r>
                      <a:r>
                        <a:rPr lang="zh-CN" altLang="en-US" sz="1100"/>
                        <a:t>元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/>
                        <a:t>20</a:t>
                      </a:r>
                      <a:r>
                        <a:rPr lang="zh-CN" altLang="en-US" sz="1100"/>
                        <a:t>元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/>
                        <a:t>15</a:t>
                      </a:r>
                      <a:r>
                        <a:rPr lang="zh-CN" altLang="en-US" sz="1200"/>
                        <a:t>元</a:t>
                      </a:r>
                      <a:endParaRPr lang="zh-CN" altLang="en-US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/>
                        <a:t>1500</a:t>
                      </a:r>
                      <a:r>
                        <a:rPr lang="zh-CN" altLang="en-US" sz="1200"/>
                        <a:t>元</a:t>
                      </a:r>
                      <a:endParaRPr lang="zh-CN" altLang="en-US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r>
                        <a:rPr lang="en-US" altLang="zh-CN" sz="1200"/>
                        <a:t>42%</a:t>
                      </a:r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r>
                        <a:rPr lang="en-US" altLang="zh-CN" sz="1200"/>
                        <a:t>20</a:t>
                      </a:r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r>
                        <a:rPr lang="en-US" altLang="zh-CN" sz="1200"/>
                        <a:t>0</a:t>
                      </a:r>
                      <a:r>
                        <a:rPr lang="zh-CN" altLang="en-US" sz="1200"/>
                        <a:t>元</a:t>
                      </a:r>
                      <a:endParaRPr lang="zh-CN" altLang="en-US" sz="1200"/>
                    </a:p>
                  </a:txBody>
                  <a:tcPr marL="9842" marR="9842" marT="9842" marB="0" anchor="ctr" anchorCtr="0"/>
                </a:tc>
              </a:tr>
              <a:tr h="335280">
                <a:tc>
                  <a:txBody>
                    <a:bodyPr/>
                    <a:p>
                      <a:pPr algn="ctr" fontAlgn="ctr"/>
                      <a:r>
                        <a:rPr lang="en-US" altLang="zh-CN" sz="1100"/>
                        <a:t>2</a:t>
                      </a:r>
                      <a:endParaRPr lang="en-US" altLang="zh-CN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ClrTx/>
                        <a:buSzTx/>
                        <a:buFontTx/>
                      </a:pPr>
                      <a:r>
                        <a:rPr lang="zh-CN" altLang="en-US" sz="1100"/>
                        <a:t>11.1</a:t>
                      </a:r>
                      <a:r>
                        <a:rPr lang="en-US" altLang="zh-CN" sz="1100"/>
                        <a:t>mm</a:t>
                      </a:r>
                      <a:endParaRPr lang="en-US" altLang="zh-CN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ClrTx/>
                        <a:buSzTx/>
                        <a:buFontTx/>
                      </a:pPr>
                      <a:r>
                        <a:rPr lang="zh-CN" altLang="en-US" sz="1100"/>
                        <a:t>40元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ClrTx/>
                        <a:buSzTx/>
                        <a:buFontTx/>
                      </a:pPr>
                      <a:r>
                        <a:rPr lang="zh-CN" altLang="en-US" sz="1100"/>
                        <a:t>100支/盒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sz="1100"/>
                        <a:t>4000</a:t>
                      </a:r>
                      <a:r>
                        <a:rPr lang="zh-CN" altLang="en-US" sz="1100"/>
                        <a:t>元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/>
                        <a:t>23.6</a:t>
                      </a:r>
                      <a:r>
                        <a:rPr lang="zh-CN" altLang="en-US" sz="1100"/>
                        <a:t>元</a:t>
                      </a:r>
                      <a:r>
                        <a:rPr lang="en-US" altLang="zh-CN" sz="1100"/>
                        <a:t> </a:t>
                      </a:r>
                      <a:endParaRPr lang="en-US" altLang="zh-CN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/>
                        <a:t>16.4</a:t>
                      </a:r>
                      <a:r>
                        <a:rPr lang="zh-CN" altLang="en-US" sz="1200"/>
                        <a:t>元</a:t>
                      </a:r>
                      <a:endParaRPr lang="zh-CN" altLang="en-US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/>
                        <a:t>1640</a:t>
                      </a:r>
                      <a:r>
                        <a:rPr lang="zh-CN" altLang="en-US" sz="1200"/>
                        <a:t>元</a:t>
                      </a:r>
                      <a:endParaRPr lang="zh-CN" altLang="en-US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r>
                        <a:rPr lang="en-US" altLang="zh-CN" sz="1200"/>
                        <a:t>41%</a:t>
                      </a:r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r>
                        <a:rPr lang="en-US" altLang="zh-CN" sz="1200"/>
                        <a:t>26</a:t>
                      </a:r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r>
                        <a:rPr lang="en-US" altLang="zh-CN" sz="1200"/>
                        <a:t>2.4</a:t>
                      </a:r>
                      <a:r>
                        <a:rPr lang="zh-CN" altLang="en-US" sz="1200"/>
                        <a:t>元</a:t>
                      </a:r>
                      <a:endParaRPr lang="zh-CN" altLang="en-US" sz="1200"/>
                    </a:p>
                  </a:txBody>
                  <a:tcPr marL="9842" marR="9842" marT="9842" marB="0" anchor="ctr" anchorCtr="0"/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/>
                        <a:t>3</a:t>
                      </a:r>
                      <a:endParaRPr lang="en-US" altLang="zh-CN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ClrTx/>
                        <a:buSzTx/>
                        <a:buFontTx/>
                      </a:pPr>
                      <a:r>
                        <a:rPr lang="zh-CN" altLang="en-US" sz="1100"/>
                        <a:t>12.7</a:t>
                      </a:r>
                      <a:r>
                        <a:rPr lang="en-US" altLang="zh-CN" sz="1100"/>
                        <a:t>mm</a:t>
                      </a:r>
                      <a:endParaRPr lang="en-US" altLang="zh-CN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ClrTx/>
                        <a:buSzTx/>
                        <a:buFontTx/>
                      </a:pPr>
                      <a:r>
                        <a:rPr lang="zh-CN" altLang="en-US" sz="1100"/>
                        <a:t>45元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ClrTx/>
                        <a:buSzTx/>
                        <a:buFontTx/>
                      </a:pPr>
                      <a:r>
                        <a:rPr lang="zh-CN" altLang="en-US" sz="1100"/>
                        <a:t>100支/盒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sz="1100"/>
                        <a:t>4500</a:t>
                      </a:r>
                      <a:r>
                        <a:rPr lang="zh-CN" altLang="en-US" sz="1100"/>
                        <a:t>元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/>
                        <a:t>28.6</a:t>
                      </a:r>
                      <a:r>
                        <a:rPr lang="zh-CN" altLang="en-US" sz="1100"/>
                        <a:t>元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/>
                        <a:t>16.4</a:t>
                      </a:r>
                      <a:r>
                        <a:rPr lang="zh-CN" altLang="en-US" sz="1200"/>
                        <a:t>元</a:t>
                      </a:r>
                      <a:endParaRPr lang="zh-CN" altLang="en-US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/>
                        <a:t>1640</a:t>
                      </a:r>
                      <a:r>
                        <a:rPr lang="zh-CN" altLang="en-US" sz="1200"/>
                        <a:t>元</a:t>
                      </a:r>
                      <a:endParaRPr lang="zh-CN" altLang="en-US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r>
                        <a:rPr lang="en-US" altLang="zh-CN" sz="1200"/>
                        <a:t>36%</a:t>
                      </a:r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r>
                        <a:rPr lang="en-US" altLang="zh-CN" sz="1200"/>
                        <a:t>38</a:t>
                      </a:r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r>
                        <a:rPr lang="en-US" altLang="zh-CN" sz="1200"/>
                        <a:t>9.4</a:t>
                      </a:r>
                      <a:r>
                        <a:rPr lang="zh-CN" altLang="en-US" sz="1200"/>
                        <a:t>元</a:t>
                      </a:r>
                      <a:endParaRPr lang="zh-CN" altLang="en-US" sz="1200"/>
                    </a:p>
                  </a:txBody>
                  <a:tcPr marL="9842" marR="9842" marT="9842" marB="0" anchor="ctr" anchorCtr="0"/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/>
                        <a:t>4</a:t>
                      </a:r>
                      <a:endParaRPr lang="en-US" altLang="zh-CN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ClrTx/>
                        <a:buSzTx/>
                        <a:buFontTx/>
                      </a:pPr>
                      <a:r>
                        <a:rPr lang="zh-CN" altLang="en-US" sz="1100"/>
                        <a:t>14.3</a:t>
                      </a:r>
                      <a:r>
                        <a:rPr lang="en-US" altLang="zh-CN" sz="1100"/>
                        <a:t>mm</a:t>
                      </a:r>
                      <a:endParaRPr lang="en-US" altLang="zh-CN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ClrTx/>
                        <a:buSzTx/>
                        <a:buFontTx/>
                      </a:pPr>
                      <a:r>
                        <a:rPr lang="zh-CN" altLang="en-US" sz="1100"/>
                        <a:t>50元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ClrTx/>
                        <a:buSzTx/>
                        <a:buFontTx/>
                      </a:pPr>
                      <a:r>
                        <a:rPr lang="zh-CN" altLang="en-US" sz="1100"/>
                        <a:t>100支/盒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sz="1100"/>
                        <a:t>2500</a:t>
                      </a:r>
                      <a:r>
                        <a:rPr lang="zh-CN" altLang="en-US" sz="1100"/>
                        <a:t>元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/>
                        <a:t>35.6</a:t>
                      </a:r>
                      <a:r>
                        <a:rPr lang="zh-CN" altLang="en-US" sz="1100"/>
                        <a:t>元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/>
                        <a:t>14.4</a:t>
                      </a:r>
                      <a:r>
                        <a:rPr lang="zh-CN" altLang="en-US" sz="1200"/>
                        <a:t>元</a:t>
                      </a:r>
                      <a:endParaRPr lang="zh-CN" altLang="en-US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/>
                        <a:t>720</a:t>
                      </a:r>
                      <a:r>
                        <a:rPr lang="zh-CN" altLang="en-US" sz="1200"/>
                        <a:t>元</a:t>
                      </a:r>
                      <a:endParaRPr lang="zh-CN" altLang="en-US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r>
                        <a:rPr lang="en-US" altLang="zh-CN" sz="1200"/>
                        <a:t>28%</a:t>
                      </a:r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r>
                        <a:rPr lang="en-US" altLang="zh-CN" sz="1200"/>
                        <a:t>54</a:t>
                      </a:r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r>
                        <a:rPr lang="en-US" altLang="zh-CN" sz="1200"/>
                        <a:t>18.4</a:t>
                      </a:r>
                      <a:r>
                        <a:rPr lang="zh-CN" altLang="en-US" sz="1200"/>
                        <a:t>元</a:t>
                      </a:r>
                      <a:endParaRPr lang="zh-CN" altLang="en-US" sz="1200"/>
                    </a:p>
                  </a:txBody>
                  <a:tcPr marL="9842" marR="9842" marT="9842" marB="0" anchor="ctr" anchorCtr="0"/>
                </a:tc>
              </a:tr>
              <a:tr h="335915">
                <a:tc>
                  <a:txBody>
                    <a:bodyPr/>
                    <a:p>
                      <a:pPr algn="ctr" fontAlgn="ctr"/>
                      <a:endParaRPr lang="en-US" altLang="zh-CN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l" fontAlgn="t"/>
                      <a:endParaRPr lang="zh-CN" altLang="en-US" sz="1100"/>
                    </a:p>
                  </a:txBody>
                  <a:tcPr marL="9842" marR="9842" marT="9842" marB="0" anchor="t" anchorCtr="0"/>
                </a:tc>
                <a:tc>
                  <a:txBody>
                    <a:bodyPr/>
                    <a:p>
                      <a:pPr algn="ctr" fontAlgn="ctr"/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endParaRPr lang="en-US" altLang="zh-CN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endParaRPr lang="en-US" altLang="zh-CN" sz="1200"/>
                    </a:p>
                  </a:txBody>
                  <a:tcPr marL="9842" marR="9842" marT="9842" marB="0" anchor="ctr" anchorCtr="0"/>
                </a:tc>
              </a:tr>
              <a:tr h="336550">
                <a:tc>
                  <a:txBody>
                    <a:bodyPr/>
                    <a:p>
                      <a:pPr algn="ctr" fontAlgn="ctr"/>
                      <a:endParaRPr lang="en-US" altLang="zh-CN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l" fontAlgn="t"/>
                      <a:endParaRPr lang="zh-CN" altLang="en-US" sz="1100"/>
                    </a:p>
                  </a:txBody>
                  <a:tcPr marL="9842" marR="9842" marT="9842" marB="0" anchor="t" anchorCtr="0"/>
                </a:tc>
                <a:tc>
                  <a:txBody>
                    <a:bodyPr/>
                    <a:p>
                      <a:pPr algn="ctr" fontAlgn="ctr"/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endParaRPr lang="en-US" altLang="zh-CN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endParaRPr lang="en-US" altLang="zh-CN" sz="1200"/>
                    </a:p>
                  </a:txBody>
                  <a:tcPr marL="9842" marR="9842" marT="9842" marB="0" anchor="ctr" anchorCtr="0"/>
                </a:tc>
              </a:tr>
              <a:tr h="335915">
                <a:tc>
                  <a:txBody>
                    <a:bodyPr/>
                    <a:p>
                      <a:pPr algn="ctr" fontAlgn="ctr"/>
                      <a:endParaRPr lang="en-US" altLang="zh-CN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/>
                        <a:t>总计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l" fontAlgn="t"/>
                      <a:endParaRPr lang="zh-CN" altLang="en-US" sz="1100"/>
                    </a:p>
                  </a:txBody>
                  <a:tcPr marL="9842" marR="9842" marT="9842" marB="0" anchor="t" anchorCtr="0"/>
                </a:tc>
                <a:tc>
                  <a:txBody>
                    <a:bodyPr/>
                    <a:p>
                      <a:pPr algn="ctr" fontAlgn="ctr"/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/>
                        <a:t>14500</a:t>
                      </a:r>
                      <a:r>
                        <a:rPr lang="zh-CN" altLang="en-US" sz="1100"/>
                        <a:t>元</a:t>
                      </a:r>
                      <a:endParaRPr lang="zh-CN" altLang="en-US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endParaRPr lang="en-US" altLang="zh-CN" sz="11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/>
                        <a:t>5500</a:t>
                      </a:r>
                      <a:r>
                        <a:rPr lang="zh-CN" altLang="en-US" sz="1200"/>
                        <a:t>元</a:t>
                      </a:r>
                      <a:endParaRPr lang="zh-CN" altLang="en-US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r>
                        <a:rPr lang="en-US" altLang="zh-CN" sz="1200"/>
                        <a:t>37%</a:t>
                      </a:r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endParaRPr lang="en-US" altLang="zh-CN" sz="1200"/>
                    </a:p>
                  </a:txBody>
                  <a:tcPr marL="9842" marR="9842" marT="9842" marB="0" anchor="ctr" anchorCtr="0"/>
                </a:tc>
                <a:tc>
                  <a:txBody>
                    <a:bodyPr/>
                    <a:p>
                      <a:pPr algn="ctr" fontAlgn="ctr">
                        <a:buNone/>
                      </a:pPr>
                      <a:endParaRPr lang="en-US" altLang="zh-CN" sz="1200"/>
                    </a:p>
                  </a:txBody>
                  <a:tcPr marL="9842" marR="9842" marT="9842" marB="0" anchor="ctr" anchorCtr="0"/>
                </a:tc>
              </a:tr>
            </a:tbl>
          </a:graphicData>
        </a:graphic>
      </p:graphicFrame>
      <p:sp>
        <p:nvSpPr>
          <p:cNvPr id="843" name="Shape 843"/>
          <p:cNvSpPr txBox="1"/>
          <p:nvPr/>
        </p:nvSpPr>
        <p:spPr>
          <a:xfrm>
            <a:off x="4791074" y="561055"/>
            <a:ext cx="3165476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 lIns="45713" tIns="22850" rIns="45713" bIns="22850" anchor="t" anchorCtr="0">
            <a:noAutofit/>
          </a:bodyPr>
          <a:p>
            <a:pPr algn="ctr">
              <a:buSzPct val="25000"/>
            </a:pPr>
            <a:r>
              <a:rPr lang="zh-CN" altLang="en-US" sz="2800" b="1" dirty="0">
                <a:solidFill>
                  <a:schemeClr val="accent1"/>
                </a:solidFill>
                <a:cs typeface="+mn-ea"/>
                <a:sym typeface="+mn-lt"/>
              </a:rPr>
              <a:t>胶圈</a:t>
            </a:r>
            <a:r>
              <a:rPr lang="zh-CN" altLang="en-US" sz="2800" b="1" dirty="0">
                <a:solidFill>
                  <a:schemeClr val="tx1"/>
                </a:solidFill>
                <a:cs typeface="+mn-ea"/>
                <a:sym typeface="+mn-lt"/>
              </a:rPr>
              <a:t>产品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n-ea"/>
                <a:sym typeface="+mn-lt"/>
              </a:rPr>
              <a:t>报价对比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+mn-ea"/>
              <a:sym typeface="+mn-lt"/>
            </a:endParaRPr>
          </a:p>
        </p:txBody>
      </p:sp>
      <p:cxnSp>
        <p:nvCxnSpPr>
          <p:cNvPr id="845" name="Shape 845"/>
          <p:cNvCxnSpPr/>
          <p:nvPr/>
        </p:nvCxnSpPr>
        <p:spPr>
          <a:xfrm flipV="1">
            <a:off x="5109845" y="1057910"/>
            <a:ext cx="2494915" cy="762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9" name="文本框 8"/>
          <p:cNvSpPr txBox="1"/>
          <p:nvPr/>
        </p:nvSpPr>
        <p:spPr>
          <a:xfrm>
            <a:off x="510540" y="4572635"/>
            <a:ext cx="11456670" cy="1599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/>
              <a:t>对比结论：</a:t>
            </a:r>
            <a:endParaRPr lang="zh-CN" altLang="en-US" b="1"/>
          </a:p>
          <a:p>
            <a:pPr indent="457200"/>
            <a:endParaRPr lang="zh-CN" altLang="en-US" sz="160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457200"/>
            <a:r>
              <a:rPr lang="zh-CN" altLang="en-US" sz="160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更换塑圈后：</a:t>
            </a:r>
            <a:r>
              <a:rPr lang="zh-CN" altLang="en-US" sz="16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按近一年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同等数量条件下计算，每年节约</a:t>
            </a:r>
            <a:r>
              <a:rPr lang="en-US" altLang="zh-CN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37%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金额比例，计</a:t>
            </a:r>
            <a:r>
              <a:rPr lang="en-US" altLang="zh-CN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5500</a:t>
            </a:r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元。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457200"/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塑圈可二次使用的特性，可能节约更多一些，实际节约及使用实际情况与当年数量环境可能有关。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457200"/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使用的装订机，同样的数量和新购耗材刀头数量无冲突变化。故不用做对比预算。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4.xml><?xml version="1.0" encoding="utf-8"?>
<p:tagLst xmlns:p="http://schemas.openxmlformats.org/presentationml/2006/main">
  <p:tag name="KSO_WM_UNIT_TABLE_BEAUTIFY" val="smartTable{97f6e0a0-30d2-40b4-b06b-93ce98142230}"/>
  <p:tag name="TABLE_ENDDRAG_ORIGIN_RECT" val="944*438"/>
  <p:tag name="TABLE_ENDDRAG_RECT" val="8*70*944*438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6.xml><?xml version="1.0" encoding="utf-8"?>
<p:tagLst xmlns:p="http://schemas.openxmlformats.org/presentationml/2006/main">
  <p:tag name="TABLE_ENDDRAG_ORIGIN_RECT" val="906*421"/>
  <p:tag name="TABLE_ENDDRAG_RECT" val="40*86*906*421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TABLE_ENDDRAG_ORIGIN_RECT" val="906*421"/>
  <p:tag name="TABLE_ENDDRAG_RECT" val="40*86*906*421"/>
</p:tagLst>
</file>

<file path=ppt/tags/tag69.xml><?xml version="1.0" encoding="utf-8"?>
<p:tagLst xmlns:p="http://schemas.openxmlformats.org/presentationml/2006/main">
  <p:tag name="KSO_WM_SLIDE_ID" val="custom20235626_1"/>
  <p:tag name="KSO_WM_TEMPLATE_SUBCATEGORY" val="0"/>
  <p:tag name="KSO_WM_TEMPLATE_MASTER_TYPE" val="0"/>
  <p:tag name="KSO_WM_TEMPLATE_COLOR_TYPE" val="0"/>
  <p:tag name="KSO_WM_SLIDE_ITEM_CNT" val="0"/>
  <p:tag name="KSO_WM_SLIDE_INDEX" val="1"/>
  <p:tag name="KSO_WM_TAG_VERSION" val="3.0"/>
  <p:tag name="KSO_WM_BEAUTIFY_FLAG" val="#wm#"/>
  <p:tag name="KSO_WM_TEMPLATE_CATEGORY" val="custom"/>
  <p:tag name="KSO_WM_TEMPLATE_INDEX" val="20235626"/>
  <p:tag name="KSO_WM_SLIDE_TYPE" val="text"/>
  <p:tag name="KSO_WM_SLIDE_SUBTYPE" val="picTxt"/>
  <p:tag name="KSO_WM_SLIDE_SIZE" val="865*444"/>
  <p:tag name="KSO_WM_SLIDE_POSITION" val="47*47"/>
  <p:tag name="KSO_WM_SLIDE_LAYOUT" val="a_β"/>
  <p:tag name="KSO_WM_SLIDE_LAYOUT_CNT" val="1_1"/>
  <p:tag name="KSO_WM_SPECIAL_SOURCE" val="bdnull"/>
</p:tagLst>
</file>

<file path=ppt/tags/tag70.xml><?xml version="1.0" encoding="utf-8"?>
<p:tagLst xmlns:p="http://schemas.openxmlformats.org/presentationml/2006/main">
  <p:tag name="TABLE_ENDDRAG_ORIGIN_RECT" val="906*421"/>
  <p:tag name="TABLE_ENDDRAG_RECT" val="40*86*906*421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resource_record_key" val="{&quot;29&quot;:[50000162,50000047],&quot;65&quot;:[20205081]}"/>
</p:tagLst>
</file>

<file path=ppt/tags/tag72.xml><?xml version="1.0" encoding="utf-8"?>
<p:tagLst xmlns:p="http://schemas.openxmlformats.org/presentationml/2006/main">
  <p:tag name="resource_record_key" val="{&quot;29&quot;:[50000162,50000047],&quot;65&quot;:[20205081]}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2207</Words>
  <Application>WPS 演示</Application>
  <PresentationFormat>宽屏</PresentationFormat>
  <Paragraphs>693</Paragraphs>
  <Slides>5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4" baseType="lpstr">
      <vt:lpstr>Arial</vt:lpstr>
      <vt:lpstr>宋体</vt:lpstr>
      <vt:lpstr>Wingdings</vt:lpstr>
      <vt:lpstr>Wingdings</vt:lpstr>
      <vt:lpstr>微软雅黑</vt:lpstr>
      <vt:lpstr>Arial Unicode MS</vt:lpstr>
      <vt:lpstr>Calibri</vt:lpstr>
      <vt:lpstr>Arial</vt:lpstr>
      <vt:lpstr>WPS</vt:lpstr>
      <vt:lpstr>PowerPoint 演示文稿</vt:lpstr>
      <vt:lpstr>PowerPoint 演示文稿</vt:lpstr>
      <vt:lpstr>PowerPoint 演示文稿</vt:lpstr>
      <vt:lpstr>胶圈产品报价对比杭报价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徐国</cp:lastModifiedBy>
  <cp:revision>158</cp:revision>
  <dcterms:created xsi:type="dcterms:W3CDTF">2019-06-19T02:08:00Z</dcterms:created>
  <dcterms:modified xsi:type="dcterms:W3CDTF">2025-06-10T05:37:04Z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2052-12.1.0.21171</vt:lpwstr>
  </property>
  <property fmtid="{D5CDD505-2E9C-101B-9397-08002B2CF9AE}" pid="3" name="ICV">
    <vt:lpwstr>0261236553FC4D398A4B908601039C3F_11</vt:lpwstr>
  </property>
</Properties>
</file>