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2" r:id="rId3"/>
    <p:sldId id="266" r:id="rId5"/>
    <p:sldId id="380" r:id="rId6"/>
    <p:sldId id="392" r:id="rId7"/>
    <p:sldId id="350" r:id="rId8"/>
    <p:sldId id="381" r:id="rId9"/>
    <p:sldId id="390" r:id="rId10"/>
    <p:sldId id="391" r:id="rId11"/>
    <p:sldId id="387" r:id="rId12"/>
    <p:sldId id="389" r:id="rId13"/>
    <p:sldId id="388" r:id="rId14"/>
    <p:sldId id="383" r:id="rId15"/>
    <p:sldId id="340" r:id="rId16"/>
    <p:sldId id="257" r:id="rId17"/>
    <p:sldId id="393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nzh" initials="n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63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26" y="270"/>
      </p:cViewPr>
      <p:guideLst>
        <p:guide orient="horz" pos="2160"/>
        <p:guide pos="38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commentAuthors" Target="commentAuthors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B92B7-575A-45A5-8E74-6BD076C9221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D6A18A-56A8-42C2-8C5D-73B6763CB6D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5" name="Shape 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24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</a:fld>
            <a:endParaRPr lang="en-US" sz="12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24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27" name="Shape 22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</a:fld>
            <a:endParaRPr lang="en-US" sz="1200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24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27" name="Shape 22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</a:fld>
            <a:endParaRPr lang="en-US" sz="1200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8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" name="Shape 8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</a:p>
        </p:txBody>
      </p:sp>
      <p:sp>
        <p:nvSpPr>
          <p:cNvPr id="840" name="Shape 8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26" name="Shape 2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24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27" name="Shape 22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</a:fld>
            <a:endParaRPr lang="en-US" sz="1200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24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  <p:sp>
        <p:nvSpPr>
          <p:cNvPr id="29" name="Shape 29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rPr>
            </a:fld>
            <a:endParaRPr lang="en-US" sz="1200" b="0" i="0" u="none" strike="noStrike" cap="none">
              <a:solidFill>
                <a:schemeClr val="dk1"/>
              </a:solidFill>
              <a:latin typeface="Calibri" panose="020F0502020204030204"/>
              <a:ea typeface="Calibri" panose="020F0502020204030204"/>
              <a:cs typeface="Calibri" panose="020F0502020204030204"/>
              <a:sym typeface="Calibri" panose="020F050202020403020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1A190-8555-42B6-9238-AD7C07BEBA4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433A9-65E6-4082-A8D7-D692088863B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jpeg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tags" Target="../tags/tag6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/>
        </p:nvSpPr>
        <p:spPr>
          <a:xfrm>
            <a:off x="2594797" y="2321517"/>
            <a:ext cx="703542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500" b="1" dirty="0">
                <a:solidFill>
                  <a:schemeClr val="accent1"/>
                </a:solidFill>
                <a:cs typeface="+mn-ea"/>
                <a:sym typeface="+mn-lt"/>
              </a:rPr>
              <a:t>北京世瑞佳</a:t>
            </a:r>
            <a:endParaRPr lang="zh-CN" altLang="en-US" sz="25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20" name="Shape 20"/>
          <p:cNvCxnSpPr/>
          <p:nvPr/>
        </p:nvCxnSpPr>
        <p:spPr>
          <a:xfrm>
            <a:off x="5509461" y="2834501"/>
            <a:ext cx="117307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22" name="Shape 22"/>
          <p:cNvSpPr/>
          <p:nvPr/>
        </p:nvSpPr>
        <p:spPr>
          <a:xfrm>
            <a:off x="5108056" y="5278280"/>
            <a:ext cx="2008909" cy="4433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23" name="Shape 23"/>
          <p:cNvSpPr txBox="1"/>
          <p:nvPr/>
        </p:nvSpPr>
        <p:spPr>
          <a:xfrm>
            <a:off x="5379085" y="5278120"/>
            <a:ext cx="1433830" cy="36195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zh-CN" altLang="en-US" dirty="0">
                <a:solidFill>
                  <a:schemeClr val="lt1"/>
                </a:solidFill>
                <a:cs typeface="+mn-ea"/>
                <a:sym typeface="+mn-lt"/>
              </a:rPr>
              <a:t> 项 目 报 价</a:t>
            </a:r>
            <a:endParaRPr lang="zh-CN" alt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24" name="Shape 24"/>
          <p:cNvSpPr/>
          <p:nvPr/>
        </p:nvSpPr>
        <p:spPr>
          <a:xfrm>
            <a:off x="5474347" y="884681"/>
            <a:ext cx="1243306" cy="123235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28945" y="1268730"/>
            <a:ext cx="11671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zh-CN" sz="2800"/>
              <a:t>SRJ</a:t>
            </a:r>
            <a:endParaRPr lang="en-US" altLang="zh-CN" sz="2800"/>
          </a:p>
        </p:txBody>
      </p:sp>
      <p:sp>
        <p:nvSpPr>
          <p:cNvPr id="5" name="Shape 19"/>
          <p:cNvSpPr txBox="1"/>
          <p:nvPr/>
        </p:nvSpPr>
        <p:spPr>
          <a:xfrm>
            <a:off x="2024380" y="3425874"/>
            <a:ext cx="7924800" cy="875030"/>
          </a:xfrm>
          <a:prstGeom prst="rect">
            <a:avLst/>
          </a:prstGeom>
          <a:noFill/>
          <a:ln>
            <a:noFill/>
          </a:ln>
        </p:spPr>
        <p:txBody>
          <a:bodyPr wrap="square" lIns="45713" tIns="22850" rIns="45713" bIns="22850" anchor="t" anchorCtr="0">
            <a:spAutoFit/>
          </a:bodyPr>
          <a:p>
            <a:pPr algn="ctr">
              <a:buSzPct val="25000"/>
            </a:pP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装订机及耗材</a:t>
            </a:r>
            <a:r>
              <a:rPr lang="zh-CN" altLang="en-US" sz="5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报价</a:t>
            </a:r>
            <a:endParaRPr lang="zh-CN" altLang="en-US" sz="5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/>
          <p:nvPr/>
        </p:nvSpPr>
        <p:spPr>
          <a:xfrm>
            <a:off x="5378668" y="1958209"/>
            <a:ext cx="1424034" cy="142403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r>
              <a:rPr lang="en-US" altLang="zh-CN" sz="6000" dirty="0">
                <a:solidFill>
                  <a:schemeClr val="accent1"/>
                </a:solidFill>
                <a:cs typeface="+mn-ea"/>
                <a:sym typeface="+mn-lt"/>
              </a:rPr>
              <a:t>01</a:t>
            </a:r>
            <a:endParaRPr sz="6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32" name="Shape 232"/>
          <p:cNvSpPr txBox="1"/>
          <p:nvPr/>
        </p:nvSpPr>
        <p:spPr>
          <a:xfrm>
            <a:off x="4159604" y="3608510"/>
            <a:ext cx="3862162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产品报价</a:t>
            </a:r>
            <a:endParaRPr lang="zh-CN" altLang="en-US" sz="40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234" name="Shape 234"/>
          <p:cNvCxnSpPr/>
          <p:nvPr/>
        </p:nvCxnSpPr>
        <p:spPr>
          <a:xfrm>
            <a:off x="5742342" y="4344197"/>
            <a:ext cx="696686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235" name="Shape 235"/>
          <p:cNvGrpSpPr/>
          <p:nvPr/>
        </p:nvGrpSpPr>
        <p:grpSpPr>
          <a:xfrm>
            <a:off x="948165" y="2982592"/>
            <a:ext cx="10285041" cy="918941"/>
            <a:chOff x="1736400" y="5654828"/>
            <a:chExt cx="27266892" cy="2436225"/>
          </a:xfrm>
          <a:solidFill>
            <a:schemeClr val="accent1"/>
          </a:solidFill>
        </p:grpSpPr>
        <p:sp>
          <p:nvSpPr>
            <p:cNvPr id="236" name="Shape 236"/>
            <p:cNvSpPr/>
            <p:nvPr/>
          </p:nvSpPr>
          <p:spPr>
            <a:xfrm>
              <a:off x="1736400" y="5654828"/>
              <a:ext cx="1218115" cy="24362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4261" y="60000"/>
                  </a:moveTo>
                  <a:lnTo>
                    <a:pt x="118244" y="5122"/>
                  </a:lnTo>
                  <a:cubicBezTo>
                    <a:pt x="119333" y="4577"/>
                    <a:pt x="120000" y="3827"/>
                    <a:pt x="120000" y="3000"/>
                  </a:cubicBezTo>
                  <a:cubicBezTo>
                    <a:pt x="120000" y="1344"/>
                    <a:pt x="117316" y="0"/>
                    <a:pt x="114000" y="0"/>
                  </a:cubicBezTo>
                  <a:cubicBezTo>
                    <a:pt x="112344" y="0"/>
                    <a:pt x="110850" y="338"/>
                    <a:pt x="109755" y="877"/>
                  </a:cubicBezTo>
                  <a:lnTo>
                    <a:pt x="1755" y="57877"/>
                  </a:lnTo>
                  <a:cubicBezTo>
                    <a:pt x="672" y="58422"/>
                    <a:pt x="0" y="59172"/>
                    <a:pt x="0" y="60000"/>
                  </a:cubicBezTo>
                  <a:cubicBezTo>
                    <a:pt x="0" y="60827"/>
                    <a:pt x="666" y="61577"/>
                    <a:pt x="1755" y="62122"/>
                  </a:cubicBezTo>
                  <a:lnTo>
                    <a:pt x="109755" y="119122"/>
                  </a:lnTo>
                  <a:cubicBezTo>
                    <a:pt x="110850" y="119666"/>
                    <a:pt x="112344" y="120000"/>
                    <a:pt x="114000" y="120000"/>
                  </a:cubicBezTo>
                  <a:cubicBezTo>
                    <a:pt x="117316" y="120000"/>
                    <a:pt x="120000" y="118655"/>
                    <a:pt x="120000" y="117000"/>
                  </a:cubicBezTo>
                  <a:cubicBezTo>
                    <a:pt x="120000" y="116172"/>
                    <a:pt x="119333" y="115422"/>
                    <a:pt x="118244" y="114877"/>
                  </a:cubicBezTo>
                  <a:cubicBezTo>
                    <a:pt x="118244" y="114877"/>
                    <a:pt x="14261" y="60000"/>
                    <a:pt x="14261" y="60000"/>
                  </a:cubicBezTo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lIns="19038" tIns="19038" rIns="19038" bIns="19038" anchor="ctr" anchorCtr="0">
              <a:noAutofit/>
            </a:bodyPr>
            <a:lstStyle/>
            <a:p>
              <a:endParaRPr sz="15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237" name="Shape 237"/>
            <p:cNvSpPr/>
            <p:nvPr/>
          </p:nvSpPr>
          <p:spPr>
            <a:xfrm>
              <a:off x="27785178" y="5654828"/>
              <a:ext cx="1218115" cy="24362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44" y="57877"/>
                  </a:moveTo>
                  <a:lnTo>
                    <a:pt x="10244" y="877"/>
                  </a:lnTo>
                  <a:cubicBezTo>
                    <a:pt x="9155" y="338"/>
                    <a:pt x="7655" y="0"/>
                    <a:pt x="6000" y="0"/>
                  </a:cubicBezTo>
                  <a:cubicBezTo>
                    <a:pt x="2683" y="0"/>
                    <a:pt x="0" y="1344"/>
                    <a:pt x="0" y="3000"/>
                  </a:cubicBezTo>
                  <a:cubicBezTo>
                    <a:pt x="0" y="3827"/>
                    <a:pt x="672" y="4577"/>
                    <a:pt x="1755" y="5122"/>
                  </a:cubicBezTo>
                  <a:lnTo>
                    <a:pt x="105738" y="60000"/>
                  </a:lnTo>
                  <a:lnTo>
                    <a:pt x="1755" y="114877"/>
                  </a:lnTo>
                  <a:cubicBezTo>
                    <a:pt x="672" y="115422"/>
                    <a:pt x="0" y="116172"/>
                    <a:pt x="0" y="117000"/>
                  </a:cubicBezTo>
                  <a:cubicBezTo>
                    <a:pt x="0" y="118655"/>
                    <a:pt x="2683" y="120000"/>
                    <a:pt x="6000" y="120000"/>
                  </a:cubicBezTo>
                  <a:cubicBezTo>
                    <a:pt x="7655" y="120000"/>
                    <a:pt x="9155" y="119666"/>
                    <a:pt x="10244" y="119122"/>
                  </a:cubicBezTo>
                  <a:lnTo>
                    <a:pt x="118244" y="62122"/>
                  </a:lnTo>
                  <a:cubicBezTo>
                    <a:pt x="119327" y="61577"/>
                    <a:pt x="120000" y="60827"/>
                    <a:pt x="120000" y="60000"/>
                  </a:cubicBezTo>
                  <a:cubicBezTo>
                    <a:pt x="120000" y="59172"/>
                    <a:pt x="119327" y="58422"/>
                    <a:pt x="118244" y="57877"/>
                  </a:cubicBezTo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lIns="19038" tIns="19038" rIns="19038" bIns="19038" anchor="ctr" anchorCtr="0">
              <a:noAutofit/>
            </a:bodyPr>
            <a:lstStyle/>
            <a:p>
              <a:endParaRPr sz="15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40958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724399" y="324835"/>
            <a:ext cx="316547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装订机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报价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 flipV="1">
            <a:off x="5048885" y="821055"/>
            <a:ext cx="2494915" cy="76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8" name="表格 7"/>
          <p:cNvGraphicFramePr/>
          <p:nvPr>
            <p:custDataLst>
              <p:tags r:id="rId1"/>
            </p:custDataLst>
          </p:nvPr>
        </p:nvGraphicFramePr>
        <p:xfrm>
          <a:off x="107315" y="894080"/>
          <a:ext cx="11997055" cy="56940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2675"/>
                <a:gridCol w="1902460"/>
                <a:gridCol w="1125855"/>
                <a:gridCol w="1223010"/>
                <a:gridCol w="2559050"/>
                <a:gridCol w="809625"/>
                <a:gridCol w="779145"/>
                <a:gridCol w="1077595"/>
                <a:gridCol w="1437640"/>
              </a:tblGrid>
              <a:tr h="503555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品牌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型号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打孔方式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打孔厚度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使用耗材及</a:t>
                      </a:r>
                      <a:r>
                        <a:rPr lang="zh-CN" altLang="en-US" sz="1800">
                          <a:sym typeface="+mn-ea"/>
                        </a:rPr>
                        <a:t>装订厚度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单位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数量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价格</a:t>
                      </a:r>
                      <a:endParaRPr lang="zh-CN" altLang="en-US" b="1"/>
                    </a:p>
                  </a:txBody>
                  <a:tcPr/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b="1"/>
                        <a:t>备注</a:t>
                      </a:r>
                      <a:endParaRPr lang="zh-CN" altLang="en-US" b="1"/>
                    </a:p>
                  </a:txBody>
                  <a:tcPr/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S160</a:t>
                      </a:r>
                      <a:r>
                        <a:rPr lang="zh-CN" altLang="en-US" sz="1600" b="0"/>
                        <a:t>胶圈夹条</a:t>
                      </a:r>
                      <a:r>
                        <a:rPr lang="zh-CN" altLang="en-US" sz="1600" b="0"/>
                        <a:t>装订机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手动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张；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孔夹条最大装订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320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1050.00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爱可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EC250PRO</a:t>
                      </a:r>
                      <a:r>
                        <a:rPr lang="zh-CN" altLang="en-US" sz="1600">
                          <a:sym typeface="+mn-ea"/>
                        </a:rPr>
                        <a:t>胶圈夹条装订机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张；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孔夹条最大装订</a:t>
                      </a:r>
                      <a:r>
                        <a:rPr lang="en-US" altLang="zh-CN" sz="1600" b="0">
                          <a:sym typeface="微软雅黑" panose="020B0503020204020204" charset="-122"/>
                        </a:rPr>
                        <a:t>320</a:t>
                      </a:r>
                      <a:r>
                        <a:rPr lang="zh-CN" altLang="en-US" sz="1600" b="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1780.00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D160</a:t>
                      </a:r>
                      <a:r>
                        <a:rPr lang="zh-CN" altLang="en-US" sz="1600">
                          <a:sym typeface="+mn-ea"/>
                        </a:rPr>
                        <a:t>胶圈夹条装订机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张；</a:t>
                      </a:r>
                      <a:endParaRPr lang="zh-CN" altLang="en-US" sz="1600" b="0">
                        <a:sym typeface="微软雅黑" panose="020B0503020204020204" charset="-122"/>
                      </a:endParaRPr>
                    </a:p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孔夹条最大装订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320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2600.00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+mn-ea"/>
                        </a:rPr>
                        <a:t>D600+</a:t>
                      </a:r>
                      <a:r>
                        <a:rPr lang="zh-CN" altLang="en-US" sz="1600">
                          <a:sym typeface="+mn-ea"/>
                        </a:rPr>
                        <a:t>胶圈夹条刀模</a:t>
                      </a:r>
                      <a:r>
                        <a:rPr lang="en-US" altLang="zh-CN" sz="1600">
                          <a:sym typeface="+mn-ea"/>
                        </a:rPr>
                        <a:t>=</a:t>
                      </a:r>
                      <a:r>
                        <a:rPr lang="zh-CN" altLang="en-US" sz="1600">
                          <a:sym typeface="+mn-ea"/>
                        </a:rPr>
                        <a:t>打孔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25</a:t>
                      </a:r>
                      <a:r>
                        <a:rPr lang="zh-CN" altLang="en-US" sz="1600" b="0"/>
                        <a:t>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孔胶圈或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10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孔夹条</a:t>
                      </a:r>
                      <a:endParaRPr lang="zh-CN" altLang="en-US" sz="160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3100.00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610870"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千页百汇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sz="1600">
                          <a:sym typeface="+mn-ea"/>
                        </a:rPr>
                        <a:t>S600</a:t>
                      </a:r>
                      <a:r>
                        <a:rPr lang="zh-CN" altLang="en-US" sz="1600">
                          <a:sym typeface="+mn-ea"/>
                        </a:rPr>
                        <a:t>胶圈装订部分</a:t>
                      </a:r>
                      <a:endParaRPr lang="zh-CN" altLang="en-US" sz="1600" b="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>
                          <a:sym typeface="+mn-ea"/>
                        </a:rPr>
                        <a:t>电动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无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>
                          <a:sym typeface="微软雅黑" panose="020B0503020204020204" charset="-122"/>
                        </a:rPr>
                        <a:t>21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孔胶圈最大装订</a:t>
                      </a:r>
                      <a:r>
                        <a:rPr lang="en-US" altLang="zh-CN" sz="1600">
                          <a:sym typeface="微软雅黑" panose="020B0503020204020204" charset="-122"/>
                        </a:rPr>
                        <a:t>450</a:t>
                      </a:r>
                      <a:r>
                        <a:rPr lang="zh-CN" altLang="en-US" sz="1600">
                          <a:sym typeface="微软雅黑" panose="020B0503020204020204" charset="-122"/>
                        </a:rPr>
                        <a:t>张</a:t>
                      </a:r>
                      <a:endParaRPr lang="zh-CN" altLang="en-US" sz="1600">
                        <a:sym typeface="+mn-ea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台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1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en-US" altLang="zh-CN" sz="1600" b="0"/>
                        <a:t>780.00</a:t>
                      </a:r>
                      <a:endParaRPr lang="en-US" altLang="zh-CN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0"/>
                        <a:t>现货（含运费）</a:t>
                      </a:r>
                      <a:endParaRPr lang="zh-CN" altLang="en-US" sz="1600" b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287780">
                <a:tc gridSpan="9">
                  <a:txBody>
                    <a:bodyPr/>
                    <a:p>
                      <a:pPr algn="l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solidFill>
                            <a:schemeClr val="tx1"/>
                          </a:solidFill>
                        </a:rPr>
                        <a:t>交货期：</a:t>
                      </a:r>
                      <a:r>
                        <a:rPr lang="zh-CN" altLang="en-US" sz="1600">
                          <a:solidFill>
                            <a:schemeClr val="tx1"/>
                          </a:solidFill>
                        </a:rPr>
                        <a:t>以上机器均为现货，订货后随时可以发货；</a:t>
                      </a:r>
                      <a:endParaRPr lang="zh-CN" altLang="en-US" sz="1600">
                        <a:solidFill>
                          <a:schemeClr val="tx1"/>
                        </a:solidFill>
                      </a:endParaRPr>
                    </a:p>
                    <a:p>
                      <a:pPr algn="l" fontAlgn="auto">
                        <a:lnSpc>
                          <a:spcPct val="150000"/>
                        </a:lnSpc>
                        <a:buNone/>
                      </a:pPr>
                      <a:r>
                        <a:rPr lang="zh-CN" altLang="en-US" sz="1600" b="1">
                          <a:solidFill>
                            <a:schemeClr val="tx1"/>
                          </a:solidFill>
                        </a:rPr>
                        <a:t>备注：</a:t>
                      </a:r>
                      <a:r>
                        <a:rPr lang="zh-CN" altLang="en-US" sz="1600" b="0">
                          <a:solidFill>
                            <a:schemeClr val="tx1"/>
                          </a:solidFill>
                        </a:rPr>
                        <a:t>以上价格为含税含运费价格。</a:t>
                      </a:r>
                      <a:endParaRPr lang="zh-CN" altLang="en-US" sz="16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  <a:tc hMerge="1"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Shape 843"/>
          <p:cNvSpPr txBox="1"/>
          <p:nvPr/>
        </p:nvSpPr>
        <p:spPr>
          <a:xfrm>
            <a:off x="4831714" y="324200"/>
            <a:ext cx="316547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胶圈</a:t>
            </a:r>
            <a:r>
              <a:rPr lang="zh-CN" altLang="en-US" sz="2800" b="1" dirty="0">
                <a:solidFill>
                  <a:schemeClr val="tx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报价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 flipV="1">
            <a:off x="5048885" y="821055"/>
            <a:ext cx="2494915" cy="762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513080" y="976630"/>
          <a:ext cx="11507470" cy="5353050"/>
        </p:xfrm>
        <a:graphic>
          <a:graphicData uri="http://schemas.openxmlformats.org/drawingml/2006/table">
            <a:tbl>
              <a:tblPr/>
              <a:tblGrid>
                <a:gridCol w="692150"/>
                <a:gridCol w="1323975"/>
                <a:gridCol w="1609090"/>
                <a:gridCol w="1143000"/>
                <a:gridCol w="1474470"/>
                <a:gridCol w="1970405"/>
                <a:gridCol w="1474470"/>
                <a:gridCol w="1819910"/>
              </a:tblGrid>
              <a:tr h="309245"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序号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品牌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规格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包装</a:t>
                      </a:r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      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颜色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装订厚度（张）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单价（元）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备注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718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1-20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12.80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28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20-40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15.20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40-55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55-70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70-90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90-110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35.60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110-120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120-140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140-180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26.40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180-210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31.20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210-245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245-280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280-340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340-410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410-450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/>
          <p:nvPr/>
        </p:nvSpPr>
        <p:spPr>
          <a:xfrm>
            <a:off x="5378668" y="1958209"/>
            <a:ext cx="1424034" cy="142403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r>
              <a:rPr lang="en-US" altLang="zh-CN" sz="6000" dirty="0">
                <a:solidFill>
                  <a:schemeClr val="accent1"/>
                </a:solidFill>
                <a:cs typeface="+mn-ea"/>
                <a:sym typeface="+mn-lt"/>
              </a:rPr>
              <a:t>02</a:t>
            </a:r>
            <a:endParaRPr sz="6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32" name="Shape 232"/>
          <p:cNvSpPr txBox="1"/>
          <p:nvPr/>
        </p:nvSpPr>
        <p:spPr>
          <a:xfrm>
            <a:off x="4159604" y="3608510"/>
            <a:ext cx="3862162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产品参数</a:t>
            </a:r>
            <a:endParaRPr lang="zh-CN" altLang="en-US" sz="40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234" name="Shape 234"/>
          <p:cNvCxnSpPr/>
          <p:nvPr/>
        </p:nvCxnSpPr>
        <p:spPr>
          <a:xfrm>
            <a:off x="5742342" y="4344197"/>
            <a:ext cx="696686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235" name="Shape 235"/>
          <p:cNvGrpSpPr/>
          <p:nvPr/>
        </p:nvGrpSpPr>
        <p:grpSpPr>
          <a:xfrm>
            <a:off x="948165" y="2982592"/>
            <a:ext cx="10285041" cy="918941"/>
            <a:chOff x="1736400" y="5654828"/>
            <a:chExt cx="27266892" cy="2436225"/>
          </a:xfrm>
          <a:solidFill>
            <a:schemeClr val="accent1"/>
          </a:solidFill>
        </p:grpSpPr>
        <p:sp>
          <p:nvSpPr>
            <p:cNvPr id="236" name="Shape 236"/>
            <p:cNvSpPr/>
            <p:nvPr/>
          </p:nvSpPr>
          <p:spPr>
            <a:xfrm>
              <a:off x="1736400" y="5654828"/>
              <a:ext cx="1218115" cy="24362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4261" y="60000"/>
                  </a:moveTo>
                  <a:lnTo>
                    <a:pt x="118244" y="5122"/>
                  </a:lnTo>
                  <a:cubicBezTo>
                    <a:pt x="119333" y="4577"/>
                    <a:pt x="120000" y="3827"/>
                    <a:pt x="120000" y="3000"/>
                  </a:cubicBezTo>
                  <a:cubicBezTo>
                    <a:pt x="120000" y="1344"/>
                    <a:pt x="117316" y="0"/>
                    <a:pt x="114000" y="0"/>
                  </a:cubicBezTo>
                  <a:cubicBezTo>
                    <a:pt x="112344" y="0"/>
                    <a:pt x="110850" y="338"/>
                    <a:pt x="109755" y="877"/>
                  </a:cubicBezTo>
                  <a:lnTo>
                    <a:pt x="1755" y="57877"/>
                  </a:lnTo>
                  <a:cubicBezTo>
                    <a:pt x="672" y="58422"/>
                    <a:pt x="0" y="59172"/>
                    <a:pt x="0" y="60000"/>
                  </a:cubicBezTo>
                  <a:cubicBezTo>
                    <a:pt x="0" y="60827"/>
                    <a:pt x="666" y="61577"/>
                    <a:pt x="1755" y="62122"/>
                  </a:cubicBezTo>
                  <a:lnTo>
                    <a:pt x="109755" y="119122"/>
                  </a:lnTo>
                  <a:cubicBezTo>
                    <a:pt x="110850" y="119666"/>
                    <a:pt x="112344" y="120000"/>
                    <a:pt x="114000" y="120000"/>
                  </a:cubicBezTo>
                  <a:cubicBezTo>
                    <a:pt x="117316" y="120000"/>
                    <a:pt x="120000" y="118655"/>
                    <a:pt x="120000" y="117000"/>
                  </a:cubicBezTo>
                  <a:cubicBezTo>
                    <a:pt x="120000" y="116172"/>
                    <a:pt x="119333" y="115422"/>
                    <a:pt x="118244" y="114877"/>
                  </a:cubicBezTo>
                  <a:cubicBezTo>
                    <a:pt x="118244" y="114877"/>
                    <a:pt x="14261" y="60000"/>
                    <a:pt x="14261" y="60000"/>
                  </a:cubicBezTo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lIns="19038" tIns="19038" rIns="19038" bIns="19038" anchor="ctr" anchorCtr="0">
              <a:noAutofit/>
            </a:bodyPr>
            <a:lstStyle/>
            <a:p>
              <a:endParaRPr sz="15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237" name="Shape 237"/>
            <p:cNvSpPr/>
            <p:nvPr/>
          </p:nvSpPr>
          <p:spPr>
            <a:xfrm>
              <a:off x="27785178" y="5654828"/>
              <a:ext cx="1218115" cy="24362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44" y="57877"/>
                  </a:moveTo>
                  <a:lnTo>
                    <a:pt x="10244" y="877"/>
                  </a:lnTo>
                  <a:cubicBezTo>
                    <a:pt x="9155" y="338"/>
                    <a:pt x="7655" y="0"/>
                    <a:pt x="6000" y="0"/>
                  </a:cubicBezTo>
                  <a:cubicBezTo>
                    <a:pt x="2683" y="0"/>
                    <a:pt x="0" y="1344"/>
                    <a:pt x="0" y="3000"/>
                  </a:cubicBezTo>
                  <a:cubicBezTo>
                    <a:pt x="0" y="3827"/>
                    <a:pt x="672" y="4577"/>
                    <a:pt x="1755" y="5122"/>
                  </a:cubicBezTo>
                  <a:lnTo>
                    <a:pt x="105738" y="60000"/>
                  </a:lnTo>
                  <a:lnTo>
                    <a:pt x="1755" y="114877"/>
                  </a:lnTo>
                  <a:cubicBezTo>
                    <a:pt x="672" y="115422"/>
                    <a:pt x="0" y="116172"/>
                    <a:pt x="0" y="117000"/>
                  </a:cubicBezTo>
                  <a:cubicBezTo>
                    <a:pt x="0" y="118655"/>
                    <a:pt x="2683" y="120000"/>
                    <a:pt x="6000" y="120000"/>
                  </a:cubicBezTo>
                  <a:cubicBezTo>
                    <a:pt x="7655" y="120000"/>
                    <a:pt x="9155" y="119666"/>
                    <a:pt x="10244" y="119122"/>
                  </a:cubicBezTo>
                  <a:lnTo>
                    <a:pt x="118244" y="62122"/>
                  </a:lnTo>
                  <a:cubicBezTo>
                    <a:pt x="119327" y="61577"/>
                    <a:pt x="120000" y="60827"/>
                    <a:pt x="120000" y="60000"/>
                  </a:cubicBezTo>
                  <a:cubicBezTo>
                    <a:pt x="120000" y="59172"/>
                    <a:pt x="119327" y="58422"/>
                    <a:pt x="118244" y="57877"/>
                  </a:cubicBezTo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lIns="19038" tIns="19038" rIns="19038" bIns="19038" anchor="ctr" anchorCtr="0">
              <a:noAutofit/>
            </a:bodyPr>
            <a:lstStyle/>
            <a:p>
              <a:endParaRPr sz="15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-115887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r>
              <a:rPr lang="en-US">
                <a:solidFill>
                  <a:schemeClr val="lt1"/>
                </a:solidFill>
                <a:cs typeface="+mn-ea"/>
                <a:sym typeface="+mn-lt"/>
              </a:rPr>
              <a:t>0</a:t>
            </a:r>
            <a:endParaRPr 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258944" y="295625"/>
            <a:ext cx="316547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  <a:sym typeface="+mn-lt"/>
              </a:rPr>
              <a:t>产品图片</a:t>
            </a: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及参数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>
            <a:off x="5315633" y="828747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383540" y="1250950"/>
          <a:ext cx="5447030" cy="5355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300"/>
                <a:gridCol w="2919730"/>
              </a:tblGrid>
              <a:tr h="375285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千页百汇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sym typeface="+mn-ea"/>
                        </a:rPr>
                        <a:t> S160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胶圈夹条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装订机</a:t>
                      </a:r>
                      <a:r>
                        <a:rPr lang="zh-CN" sz="1800" b="1">
                          <a:solidFill>
                            <a:schemeClr val="tx1"/>
                          </a:solidFill>
                          <a:sym typeface="+mn-ea"/>
                        </a:rPr>
                        <a:t>参数表</a:t>
                      </a:r>
                      <a:endParaRPr lang="zh-CN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品       牌：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400" b="0">
                          <a:solidFill>
                            <a:schemeClr val="tx1"/>
                          </a:solidFill>
                        </a:rPr>
                        <a:t>千页百汇</a:t>
                      </a:r>
                      <a:endParaRPr lang="zh-CN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产品名称：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胶圈夹条装订机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型       号：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1400">
                          <a:sym typeface="+mn-ea"/>
                        </a:rPr>
                        <a:t>S160</a:t>
                      </a:r>
                      <a:endParaRPr lang="en-US" sz="1400">
                        <a:sym typeface="+mn-ea"/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       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中国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打孔方式：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手动</a:t>
                      </a:r>
                      <a:endParaRPr lang="zh-CN" altLang="en-US" sz="1400"/>
                    </a:p>
                  </a:txBody>
                  <a:tcPr/>
                </a:tc>
              </a:tr>
              <a:tr h="32639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25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装订厚度：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胶圈装订：</a:t>
                      </a:r>
                      <a:r>
                        <a:rPr lang="en-US" altLang="zh-CN" sz="1400"/>
                        <a:t>1-450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  <a:p>
                      <a:pPr algn="ctr">
                        <a:buNone/>
                      </a:pPr>
                      <a:r>
                        <a:rPr lang="zh-CN" altLang="en-US" sz="1400"/>
                        <a:t>夹条装订：</a:t>
                      </a:r>
                      <a:r>
                        <a:rPr lang="en-US" altLang="zh-CN" sz="1400"/>
                        <a:t>1-320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打孔孔型：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长方孔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边距调节：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抽刀不打孔：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包装尺寸：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380*420*290mm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机器重量：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17kg</a:t>
                      </a:r>
                      <a:endParaRPr lang="en-US" altLang="zh-CN" sz="14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图片 3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7120" y="930910"/>
            <a:ext cx="5142230" cy="514223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-115887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r>
              <a:rPr lang="en-US">
                <a:solidFill>
                  <a:schemeClr val="lt1"/>
                </a:solidFill>
                <a:cs typeface="+mn-ea"/>
                <a:sym typeface="+mn-lt"/>
              </a:rPr>
              <a:t>0</a:t>
            </a:r>
            <a:endParaRPr 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258944" y="295625"/>
            <a:ext cx="316547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  <a:sym typeface="+mn-lt"/>
              </a:rPr>
              <a:t>产品图片</a:t>
            </a: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及参数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>
            <a:off x="5315633" y="828747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6096000" y="1367790"/>
          <a:ext cx="5447030" cy="5355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300"/>
                <a:gridCol w="2919730"/>
              </a:tblGrid>
              <a:tr h="375285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sz="1800" b="1">
                          <a:solidFill>
                            <a:schemeClr val="tx1"/>
                          </a:solidFill>
                          <a:sym typeface="+mn-ea"/>
                        </a:rPr>
                        <a:t>爱可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sym typeface="+mn-ea"/>
                        </a:rPr>
                        <a:t> EC250PRO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胶圈夹条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装订机</a:t>
                      </a:r>
                      <a:r>
                        <a:rPr lang="zh-CN" sz="1800" b="1">
                          <a:solidFill>
                            <a:schemeClr val="tx1"/>
                          </a:solidFill>
                          <a:sym typeface="+mn-ea"/>
                        </a:rPr>
                        <a:t>参数表</a:t>
                      </a:r>
                      <a:endParaRPr lang="zh-CN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品       牌：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400" b="0">
                          <a:solidFill>
                            <a:schemeClr val="tx1"/>
                          </a:solidFill>
                        </a:rPr>
                        <a:t>千页百汇</a:t>
                      </a:r>
                      <a:endParaRPr lang="zh-CN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产品名称：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胶圈夹条装订机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型       号：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altLang="zh-CN" sz="1400" b="1">
                          <a:solidFill>
                            <a:schemeClr val="tx1"/>
                          </a:solidFill>
                          <a:sym typeface="+mn-ea"/>
                        </a:rPr>
                        <a:t> EC250PRO</a:t>
                      </a:r>
                      <a:endParaRPr lang="en-US" sz="1400">
                        <a:sym typeface="+mn-ea"/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       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中国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打孔方式：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手动</a:t>
                      </a:r>
                      <a:endParaRPr lang="zh-CN" altLang="en-US" sz="1400"/>
                    </a:p>
                  </a:txBody>
                  <a:tcPr/>
                </a:tc>
              </a:tr>
              <a:tr h="32639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25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装订厚度：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胶圈装订：</a:t>
                      </a:r>
                      <a:r>
                        <a:rPr lang="en-US" altLang="zh-CN" sz="1400"/>
                        <a:t>1-450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  <a:p>
                      <a:pPr algn="ctr">
                        <a:buNone/>
                      </a:pPr>
                      <a:r>
                        <a:rPr lang="zh-CN" altLang="en-US" sz="1400"/>
                        <a:t>夹条装订：</a:t>
                      </a:r>
                      <a:r>
                        <a:rPr lang="en-US" altLang="zh-CN" sz="1400"/>
                        <a:t>1-320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打孔孔型：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长方孔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边距调节：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抽刀不打孔：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包装尺寸：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460*420*360mm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机器重量：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18kg</a:t>
                      </a:r>
                      <a:endParaRPr lang="en-US" altLang="zh-CN" sz="14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图片 1" descr="EC250PRO透明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5570" y="212725"/>
            <a:ext cx="6499860" cy="649986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-115887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r>
              <a:rPr lang="en-US">
                <a:solidFill>
                  <a:schemeClr val="lt1"/>
                </a:solidFill>
                <a:cs typeface="+mn-ea"/>
                <a:sym typeface="+mn-lt"/>
              </a:rPr>
              <a:t>0</a:t>
            </a:r>
            <a:endParaRPr 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258944" y="295625"/>
            <a:ext cx="316547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+mn-ea"/>
                <a:sym typeface="+mn-lt"/>
              </a:rPr>
              <a:t>产品图片</a:t>
            </a: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及参数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>
            <a:off x="5315633" y="828747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383540" y="1250950"/>
          <a:ext cx="5447030" cy="5355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300"/>
                <a:gridCol w="2919730"/>
              </a:tblGrid>
              <a:tr h="375285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千页百汇</a:t>
                      </a:r>
                      <a:r>
                        <a:rPr lang="en-US" altLang="zh-CN" sz="1800" b="1">
                          <a:solidFill>
                            <a:schemeClr val="tx1"/>
                          </a:solidFill>
                          <a:sym typeface="+mn-ea"/>
                        </a:rPr>
                        <a:t> D160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胶圈夹条</a:t>
                      </a:r>
                      <a:r>
                        <a:rPr lang="zh-CN" altLang="en-US" sz="1800" b="1">
                          <a:solidFill>
                            <a:schemeClr val="tx1"/>
                          </a:solidFill>
                          <a:sym typeface="+mn-ea"/>
                        </a:rPr>
                        <a:t>装订机</a:t>
                      </a:r>
                      <a:r>
                        <a:rPr lang="zh-CN" sz="1800" b="1">
                          <a:solidFill>
                            <a:schemeClr val="tx1"/>
                          </a:solidFill>
                          <a:sym typeface="+mn-ea"/>
                        </a:rPr>
                        <a:t>参数表</a:t>
                      </a:r>
                      <a:endParaRPr lang="zh-CN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品       牌：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400" b="0">
                          <a:solidFill>
                            <a:schemeClr val="tx1"/>
                          </a:solidFill>
                        </a:rPr>
                        <a:t>千页百汇</a:t>
                      </a:r>
                      <a:endParaRPr lang="zh-CN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产品名称：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胶圈夹条装订机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型       号：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1400">
                          <a:sym typeface="+mn-ea"/>
                        </a:rPr>
                        <a:t>D160</a:t>
                      </a:r>
                      <a:endParaRPr lang="en-US" sz="1400">
                        <a:sym typeface="+mn-ea"/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       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中国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打孔方式：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手动</a:t>
                      </a:r>
                      <a:endParaRPr lang="zh-CN" altLang="en-US" sz="1400"/>
                    </a:p>
                  </a:txBody>
                  <a:tcPr/>
                </a:tc>
              </a:tr>
              <a:tr h="32639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25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装订厚度：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胶圈装订：</a:t>
                      </a:r>
                      <a:r>
                        <a:rPr lang="en-US" altLang="zh-CN" sz="1400"/>
                        <a:t>1-450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  <a:p>
                      <a:pPr algn="ctr">
                        <a:buNone/>
                      </a:pPr>
                      <a:r>
                        <a:rPr lang="zh-CN" altLang="en-US" sz="1400"/>
                        <a:t>夹条装订：</a:t>
                      </a:r>
                      <a:r>
                        <a:rPr lang="en-US" altLang="zh-CN" sz="1400"/>
                        <a:t>1-320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打孔孔型：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长方孔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边距调节：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抽刀不打孔：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包装尺寸：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380*420*290mm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机器重量：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25kg</a:t>
                      </a:r>
                      <a:endParaRPr lang="en-US" altLang="zh-CN" sz="14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图片 2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260" y="1250950"/>
            <a:ext cx="4850765" cy="48507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1588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513579" y="324835"/>
            <a:ext cx="316547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图片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及参数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>
            <a:off x="5315633" y="828747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6378575" y="1703705"/>
          <a:ext cx="5447030" cy="3317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300"/>
                <a:gridCol w="2919730"/>
              </a:tblGrid>
              <a:tr h="36576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sz="1800">
                          <a:solidFill>
                            <a:schemeClr val="tx1"/>
                          </a:solidFill>
                          <a:sym typeface="+mn-ea"/>
                        </a:rPr>
                        <a:t>千页百汇</a:t>
                      </a: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 D600</a:t>
                      </a:r>
                      <a:r>
                        <a:rPr lang="zh-CN" sz="1800">
                          <a:solidFill>
                            <a:schemeClr val="tx1"/>
                          </a:solidFill>
                          <a:sym typeface="+mn-ea"/>
                        </a:rPr>
                        <a:t>参数表</a:t>
                      </a:r>
                      <a:endParaRPr lang="zh-CN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品       牌：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千页百汇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产品名称：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电动打孔机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型       号：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sym typeface="+mn-ea"/>
                        </a:rPr>
                        <a:t>D600</a:t>
                      </a:r>
                      <a:r>
                        <a:rPr lang="zh-CN" altLang="en-US" sz="1400">
                          <a:solidFill>
                            <a:schemeClr val="tx1"/>
                          </a:solidFill>
                          <a:sym typeface="+mn-ea"/>
                        </a:rPr>
                        <a:t>（不含刀模）</a:t>
                      </a:r>
                      <a:endParaRPr lang="zh-CN" altLang="en-US" sz="1400" b="0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       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中国</a:t>
                      </a:r>
                      <a:endParaRPr lang="zh-CN" altLang="en-US" sz="1400"/>
                    </a:p>
                  </a:txBody>
                  <a:tcPr/>
                </a:tc>
              </a:tr>
              <a:tr h="34798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打孔方式：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400"/>
                        <a:t>电动</a:t>
                      </a:r>
                      <a:endParaRPr lang="zh-CN" sz="1400"/>
                    </a:p>
                  </a:txBody>
                  <a:tcPr/>
                </a:tc>
              </a:tr>
              <a:tr h="3378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打孔厚度：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25</a:t>
                      </a:r>
                      <a:r>
                        <a:rPr lang="zh-CN" altLang="en-US" sz="1400"/>
                        <a:t>张</a:t>
                      </a:r>
                      <a:endParaRPr lang="zh-CN" altLang="en-US" sz="1400"/>
                    </a:p>
                  </a:txBody>
                  <a:tcPr/>
                </a:tc>
              </a:tr>
              <a:tr h="3378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边距调节：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有</a:t>
                      </a:r>
                      <a:endParaRPr lang="zh-CN" altLang="en-US" sz="1400"/>
                    </a:p>
                  </a:txBody>
                  <a:tcPr/>
                </a:tc>
              </a:tr>
              <a:tr h="3378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包装尺寸：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440*400*220mm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机器重量：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27kg</a:t>
                      </a:r>
                      <a:endParaRPr lang="en-US" altLang="zh-CN" sz="14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图片 2" descr="d6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285" y="1085850"/>
            <a:ext cx="5104765" cy="510476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1588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513579" y="324835"/>
            <a:ext cx="316547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图片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及参数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>
            <a:off x="5315633" y="828747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543560" y="2540000"/>
          <a:ext cx="5447030" cy="1012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300"/>
                <a:gridCol w="2919730"/>
              </a:tblGrid>
              <a:tr h="37592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sz="1800">
                          <a:solidFill>
                            <a:schemeClr val="tx1"/>
                          </a:solidFill>
                          <a:sym typeface="+mn-ea"/>
                        </a:rPr>
                        <a:t>千页百汇</a:t>
                      </a: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 </a:t>
                      </a:r>
                      <a:r>
                        <a:rPr lang="zh-CN" altLang="en-US" sz="1800">
                          <a:solidFill>
                            <a:schemeClr val="tx1"/>
                          </a:solidFill>
                          <a:sym typeface="+mn-ea"/>
                        </a:rPr>
                        <a:t>刀模</a:t>
                      </a:r>
                      <a:endParaRPr lang="zh-CN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品       牌：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千页百汇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产品名称：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sz="1400"/>
                        <a:t>F21</a:t>
                      </a:r>
                      <a:r>
                        <a:rPr lang="zh-CN" altLang="en-US" sz="1400"/>
                        <a:t>胶圈刀模搭配</a:t>
                      </a:r>
                      <a:r>
                        <a:rPr lang="en-US" altLang="zh-CN" sz="1400"/>
                        <a:t>D600</a:t>
                      </a:r>
                      <a:r>
                        <a:rPr lang="zh-CN" altLang="en-US" sz="1400"/>
                        <a:t>使用</a:t>
                      </a:r>
                      <a:endParaRPr lang="zh-CN" altLang="en-US" sz="14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图片 1" descr="刀透明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7505" y="-301625"/>
            <a:ext cx="7037070" cy="703707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Shape 842"/>
          <p:cNvSpPr/>
          <p:nvPr/>
        </p:nvSpPr>
        <p:spPr>
          <a:xfrm>
            <a:off x="1588" y="0"/>
            <a:ext cx="6094412" cy="6858000"/>
          </a:xfrm>
          <a:prstGeom prst="rect">
            <a:avLst/>
          </a:prstGeom>
          <a:solidFill>
            <a:srgbClr val="D8D8D8">
              <a:alpha val="40000"/>
            </a:srgb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843" name="Shape 843"/>
          <p:cNvSpPr txBox="1"/>
          <p:nvPr/>
        </p:nvSpPr>
        <p:spPr>
          <a:xfrm>
            <a:off x="4513579" y="324835"/>
            <a:ext cx="316547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产品</a:t>
            </a:r>
            <a:r>
              <a:rPr lang="zh-CN" altLang="en-US" sz="2800" b="1" dirty="0"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图片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+mn-ea"/>
                <a:sym typeface="+mn-lt"/>
              </a:rPr>
              <a:t>及参数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+mn-ea"/>
              <a:sym typeface="+mn-lt"/>
            </a:endParaRPr>
          </a:p>
        </p:txBody>
      </p:sp>
      <p:cxnSp>
        <p:nvCxnSpPr>
          <p:cNvPr id="845" name="Shape 845"/>
          <p:cNvCxnSpPr/>
          <p:nvPr/>
        </p:nvCxnSpPr>
        <p:spPr>
          <a:xfrm>
            <a:off x="5315633" y="828747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6" name="表格 5"/>
          <p:cNvGraphicFramePr/>
          <p:nvPr>
            <p:custDataLst>
              <p:tags r:id="rId1"/>
            </p:custDataLst>
          </p:nvPr>
        </p:nvGraphicFramePr>
        <p:xfrm>
          <a:off x="6407150" y="1703705"/>
          <a:ext cx="5447030" cy="291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7300"/>
                <a:gridCol w="2919730"/>
              </a:tblGrid>
              <a:tr h="365760">
                <a:tc gridSpan="2">
                  <a:txBody>
                    <a:bodyPr/>
                    <a:p>
                      <a:pPr algn="ctr">
                        <a:buNone/>
                      </a:pPr>
                      <a:r>
                        <a:rPr lang="zh-CN" sz="1800">
                          <a:solidFill>
                            <a:schemeClr val="tx1"/>
                          </a:solidFill>
                          <a:sym typeface="+mn-ea"/>
                        </a:rPr>
                        <a:t>千页百汇</a:t>
                      </a:r>
                      <a:r>
                        <a:rPr lang="en-US" altLang="zh-CN" sz="1800">
                          <a:solidFill>
                            <a:schemeClr val="tx1"/>
                          </a:solidFill>
                          <a:sym typeface="+mn-ea"/>
                        </a:rPr>
                        <a:t> S600</a:t>
                      </a:r>
                      <a:r>
                        <a:rPr lang="zh-CN" sz="1800">
                          <a:solidFill>
                            <a:schemeClr val="tx1"/>
                          </a:solidFill>
                          <a:sym typeface="+mn-ea"/>
                        </a:rPr>
                        <a:t>参数表</a:t>
                      </a:r>
                      <a:endParaRPr lang="zh-CN" sz="1800" b="1">
                        <a:solidFill>
                          <a:schemeClr val="tx1"/>
                        </a:solidFill>
                        <a:sym typeface="+mn-ea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品       牌：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</a:rPr>
                        <a:t>千页百汇</a:t>
                      </a:r>
                      <a:endParaRPr lang="zh-CN" altLang="en-US" sz="1400" b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产品名称：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多功能装订机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型       号：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sym typeface="+mn-ea"/>
                        </a:rPr>
                        <a:t>S600</a:t>
                      </a:r>
                      <a:endParaRPr lang="zh-CN" altLang="en-US" sz="1400" b="0">
                        <a:sym typeface="+mn-ea"/>
                      </a:endParaRPr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产       地：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中国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装订方式：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/>
                        <a:t>手动装订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装订形式：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3:1/2:1</a:t>
                      </a:r>
                      <a:r>
                        <a:rPr lang="zh-CN" altLang="en-US" sz="1400"/>
                        <a:t>铁圈</a:t>
                      </a:r>
                      <a:r>
                        <a:rPr lang="en-US" altLang="zh-CN" sz="1400"/>
                        <a:t>/</a:t>
                      </a:r>
                      <a:r>
                        <a:rPr lang="zh-CN" altLang="en-US" sz="1400"/>
                        <a:t>胶圈</a:t>
                      </a:r>
                      <a:endParaRPr lang="zh-CN" altLang="en-US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体积：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390*345*325mm</a:t>
                      </a:r>
                      <a:endParaRPr lang="en-US" altLang="zh-CN" sz="1400"/>
                    </a:p>
                  </a:txBody>
                  <a:tcPr/>
                </a:tc>
              </a:tr>
              <a:tr h="3181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/>
                        <a:t>重量：</a:t>
                      </a:r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/>
                        <a:t>8kg</a:t>
                      </a:r>
                      <a:endParaRPr lang="en-US" altLang="zh-CN" sz="14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图片 2" descr="S600透明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690" y="627380"/>
            <a:ext cx="5603240" cy="560324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Shape 231"/>
          <p:cNvSpPr/>
          <p:nvPr/>
        </p:nvSpPr>
        <p:spPr>
          <a:xfrm>
            <a:off x="5378668" y="1958209"/>
            <a:ext cx="1424034" cy="142403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r>
              <a:rPr lang="en-US" altLang="zh-CN" sz="6000" dirty="0">
                <a:solidFill>
                  <a:schemeClr val="accent1"/>
                </a:solidFill>
                <a:cs typeface="+mn-ea"/>
                <a:sym typeface="+mn-lt"/>
              </a:rPr>
              <a:t>03</a:t>
            </a:r>
            <a:endParaRPr sz="6000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232" name="Shape 232"/>
          <p:cNvSpPr txBox="1"/>
          <p:nvPr/>
        </p:nvSpPr>
        <p:spPr>
          <a:xfrm>
            <a:off x="4159604" y="3608510"/>
            <a:ext cx="3862162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4000" b="1" dirty="0">
                <a:solidFill>
                  <a:schemeClr val="accent1"/>
                </a:solidFill>
                <a:cs typeface="+mn-ea"/>
                <a:sym typeface="+mn-lt"/>
              </a:rPr>
              <a:t>售后服务</a:t>
            </a:r>
            <a:endParaRPr lang="zh-CN" altLang="en-US" sz="40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cxnSp>
        <p:nvCxnSpPr>
          <p:cNvPr id="234" name="Shape 234"/>
          <p:cNvCxnSpPr/>
          <p:nvPr/>
        </p:nvCxnSpPr>
        <p:spPr>
          <a:xfrm>
            <a:off x="5742342" y="4344197"/>
            <a:ext cx="696686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235" name="Shape 235"/>
          <p:cNvGrpSpPr/>
          <p:nvPr/>
        </p:nvGrpSpPr>
        <p:grpSpPr>
          <a:xfrm>
            <a:off x="948165" y="2982592"/>
            <a:ext cx="10285041" cy="918941"/>
            <a:chOff x="1736400" y="5654828"/>
            <a:chExt cx="27266892" cy="2436225"/>
          </a:xfrm>
          <a:solidFill>
            <a:schemeClr val="accent1"/>
          </a:solidFill>
        </p:grpSpPr>
        <p:sp>
          <p:nvSpPr>
            <p:cNvPr id="236" name="Shape 236"/>
            <p:cNvSpPr/>
            <p:nvPr/>
          </p:nvSpPr>
          <p:spPr>
            <a:xfrm>
              <a:off x="1736400" y="5654828"/>
              <a:ext cx="1218115" cy="24362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4261" y="60000"/>
                  </a:moveTo>
                  <a:lnTo>
                    <a:pt x="118244" y="5122"/>
                  </a:lnTo>
                  <a:cubicBezTo>
                    <a:pt x="119333" y="4577"/>
                    <a:pt x="120000" y="3827"/>
                    <a:pt x="120000" y="3000"/>
                  </a:cubicBezTo>
                  <a:cubicBezTo>
                    <a:pt x="120000" y="1344"/>
                    <a:pt x="117316" y="0"/>
                    <a:pt x="114000" y="0"/>
                  </a:cubicBezTo>
                  <a:cubicBezTo>
                    <a:pt x="112344" y="0"/>
                    <a:pt x="110850" y="338"/>
                    <a:pt x="109755" y="877"/>
                  </a:cubicBezTo>
                  <a:lnTo>
                    <a:pt x="1755" y="57877"/>
                  </a:lnTo>
                  <a:cubicBezTo>
                    <a:pt x="672" y="58422"/>
                    <a:pt x="0" y="59172"/>
                    <a:pt x="0" y="60000"/>
                  </a:cubicBezTo>
                  <a:cubicBezTo>
                    <a:pt x="0" y="60827"/>
                    <a:pt x="666" y="61577"/>
                    <a:pt x="1755" y="62122"/>
                  </a:cubicBezTo>
                  <a:lnTo>
                    <a:pt x="109755" y="119122"/>
                  </a:lnTo>
                  <a:cubicBezTo>
                    <a:pt x="110850" y="119666"/>
                    <a:pt x="112344" y="120000"/>
                    <a:pt x="114000" y="120000"/>
                  </a:cubicBezTo>
                  <a:cubicBezTo>
                    <a:pt x="117316" y="120000"/>
                    <a:pt x="120000" y="118655"/>
                    <a:pt x="120000" y="117000"/>
                  </a:cubicBezTo>
                  <a:cubicBezTo>
                    <a:pt x="120000" y="116172"/>
                    <a:pt x="119333" y="115422"/>
                    <a:pt x="118244" y="114877"/>
                  </a:cubicBezTo>
                  <a:cubicBezTo>
                    <a:pt x="118244" y="114877"/>
                    <a:pt x="14261" y="60000"/>
                    <a:pt x="14261" y="60000"/>
                  </a:cubicBezTo>
                  <a:close/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lIns="19038" tIns="19038" rIns="19038" bIns="19038" anchor="ctr" anchorCtr="0">
              <a:noAutofit/>
            </a:bodyPr>
            <a:lstStyle/>
            <a:p>
              <a:endParaRPr sz="15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237" name="Shape 237"/>
            <p:cNvSpPr/>
            <p:nvPr/>
          </p:nvSpPr>
          <p:spPr>
            <a:xfrm>
              <a:off x="27785178" y="5654828"/>
              <a:ext cx="1218115" cy="243622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18244" y="57877"/>
                  </a:moveTo>
                  <a:lnTo>
                    <a:pt x="10244" y="877"/>
                  </a:lnTo>
                  <a:cubicBezTo>
                    <a:pt x="9155" y="338"/>
                    <a:pt x="7655" y="0"/>
                    <a:pt x="6000" y="0"/>
                  </a:cubicBezTo>
                  <a:cubicBezTo>
                    <a:pt x="2683" y="0"/>
                    <a:pt x="0" y="1344"/>
                    <a:pt x="0" y="3000"/>
                  </a:cubicBezTo>
                  <a:cubicBezTo>
                    <a:pt x="0" y="3827"/>
                    <a:pt x="672" y="4577"/>
                    <a:pt x="1755" y="5122"/>
                  </a:cubicBezTo>
                  <a:lnTo>
                    <a:pt x="105738" y="60000"/>
                  </a:lnTo>
                  <a:lnTo>
                    <a:pt x="1755" y="114877"/>
                  </a:lnTo>
                  <a:cubicBezTo>
                    <a:pt x="672" y="115422"/>
                    <a:pt x="0" y="116172"/>
                    <a:pt x="0" y="117000"/>
                  </a:cubicBezTo>
                  <a:cubicBezTo>
                    <a:pt x="0" y="118655"/>
                    <a:pt x="2683" y="120000"/>
                    <a:pt x="6000" y="120000"/>
                  </a:cubicBezTo>
                  <a:cubicBezTo>
                    <a:pt x="7655" y="120000"/>
                    <a:pt x="9155" y="119666"/>
                    <a:pt x="10244" y="119122"/>
                  </a:cubicBezTo>
                  <a:lnTo>
                    <a:pt x="118244" y="62122"/>
                  </a:lnTo>
                  <a:cubicBezTo>
                    <a:pt x="119327" y="61577"/>
                    <a:pt x="120000" y="60827"/>
                    <a:pt x="120000" y="60000"/>
                  </a:cubicBezTo>
                  <a:cubicBezTo>
                    <a:pt x="120000" y="59172"/>
                    <a:pt x="119327" y="58422"/>
                    <a:pt x="118244" y="57877"/>
                  </a:cubicBezTo>
                </a:path>
              </a:pathLst>
            </a:custGeom>
            <a:grpFill/>
            <a:ln>
              <a:solidFill>
                <a:schemeClr val="accent1"/>
              </a:solidFill>
            </a:ln>
          </p:spPr>
          <p:txBody>
            <a:bodyPr lIns="19038" tIns="19038" rIns="19038" bIns="19038" anchor="ctr" anchorCtr="0">
              <a:noAutofit/>
            </a:bodyPr>
            <a:lstStyle/>
            <a:p>
              <a:endParaRPr sz="150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"/>
          <p:cNvSpPr txBox="1">
            <a:spLocks noChangeArrowheads="1"/>
          </p:cNvSpPr>
          <p:nvPr/>
        </p:nvSpPr>
        <p:spPr bwMode="auto">
          <a:xfrm>
            <a:off x="2293653" y="3460648"/>
            <a:ext cx="10972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产品配送</a:t>
            </a:r>
            <a:endParaRPr lang="zh-CN" altLang="en-US" sz="1800" b="1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/>
        </p:nvSpPr>
        <p:spPr bwMode="auto">
          <a:xfrm>
            <a:off x="5548927" y="3460648"/>
            <a:ext cx="10972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响应报修</a:t>
            </a:r>
            <a:endParaRPr lang="zh-CN" altLang="en-US" sz="1800" b="1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9019469" y="3460648"/>
            <a:ext cx="109728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5143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51435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产品质保</a:t>
            </a:r>
            <a:endParaRPr lang="zh-CN" altLang="en-US" sz="1800" b="1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087152" y="2005305"/>
            <a:ext cx="1303780" cy="1303780"/>
          </a:xfrm>
          <a:prstGeom prst="ellipse">
            <a:avLst/>
          </a:prstGeom>
          <a:solidFill>
            <a:schemeClr val="bg1"/>
          </a:soli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/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444026" y="2048485"/>
            <a:ext cx="1303780" cy="1303780"/>
          </a:xfrm>
          <a:prstGeom prst="ellipse">
            <a:avLst/>
          </a:prstGeom>
          <a:solidFill>
            <a:schemeClr val="bg1"/>
          </a:soli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/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8916473" y="2048485"/>
            <a:ext cx="1303780" cy="1303780"/>
          </a:xfrm>
          <a:prstGeom prst="ellipse">
            <a:avLst/>
          </a:prstGeom>
          <a:solidFill>
            <a:schemeClr val="bg1"/>
          </a:solidFill>
          <a:ln w="12700" cap="flat" cmpd="sng" algn="ctr">
            <a:gradFill>
              <a:gsLst>
                <a:gs pos="89000">
                  <a:sysClr val="window" lastClr="FFFFFF">
                    <a:lumMod val="85000"/>
                  </a:sysClr>
                </a:gs>
                <a:gs pos="0">
                  <a:sysClr val="window" lastClr="FFFFFF"/>
                </a:gs>
              </a:gsLst>
              <a:lin ang="7200000" scaled="0"/>
            </a:gradFill>
            <a:prstDash val="solid"/>
          </a:ln>
          <a:effectLst/>
        </p:spPr>
        <p:txBody>
          <a:bodyPr anchor="ctr"/>
          <a:lstStyle/>
          <a:p>
            <a:pPr algn="ctr" defTabSz="914400">
              <a:defRPr/>
            </a:pPr>
            <a:endParaRPr lang="zh-CN" altLang="en-US" sz="1800" kern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10" name="Freeform 23"/>
          <p:cNvSpPr>
            <a:spLocks noEditPoints="1"/>
          </p:cNvSpPr>
          <p:nvPr/>
        </p:nvSpPr>
        <p:spPr bwMode="auto">
          <a:xfrm>
            <a:off x="5718224" y="2386819"/>
            <a:ext cx="755383" cy="626723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1" name="Group 73"/>
          <p:cNvGrpSpPr/>
          <p:nvPr/>
        </p:nvGrpSpPr>
        <p:grpSpPr>
          <a:xfrm>
            <a:off x="2351793" y="2387129"/>
            <a:ext cx="709729" cy="626715"/>
            <a:chOff x="2549886" y="800334"/>
            <a:chExt cx="355053" cy="313526"/>
          </a:xfrm>
          <a:solidFill>
            <a:schemeClr val="accent1"/>
          </a:solidFill>
        </p:grpSpPr>
        <p:sp>
          <p:nvSpPr>
            <p:cNvPr id="12" name="Freeform 88"/>
            <p:cNvSpPr/>
            <p:nvPr/>
          </p:nvSpPr>
          <p:spPr bwMode="auto">
            <a:xfrm>
              <a:off x="2653702" y="1055723"/>
              <a:ext cx="58137" cy="58137"/>
            </a:xfrm>
            <a:custGeom>
              <a:avLst/>
              <a:gdLst/>
              <a:ahLst/>
              <a:cxnLst>
                <a:cxn ang="0">
                  <a:pos x="27" y="0"/>
                </a:cxn>
                <a:cxn ang="0">
                  <a:pos x="27" y="0"/>
                </a:cxn>
                <a:cxn ang="0">
                  <a:pos x="34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4" y="19"/>
                </a:cxn>
                <a:cxn ang="0">
                  <a:pos x="56" y="24"/>
                </a:cxn>
                <a:cxn ang="0">
                  <a:pos x="56" y="30"/>
                </a:cxn>
                <a:cxn ang="0">
                  <a:pos x="56" y="30"/>
                </a:cxn>
                <a:cxn ang="0">
                  <a:pos x="56" y="35"/>
                </a:cxn>
                <a:cxn ang="0">
                  <a:pos x="54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4" y="57"/>
                </a:cxn>
                <a:cxn ang="0">
                  <a:pos x="27" y="57"/>
                </a:cxn>
                <a:cxn ang="0">
                  <a:pos x="27" y="57"/>
                </a:cxn>
                <a:cxn ang="0">
                  <a:pos x="22" y="57"/>
                </a:cxn>
                <a:cxn ang="0">
                  <a:pos x="16" y="55"/>
                </a:cxn>
                <a:cxn ang="0">
                  <a:pos x="7" y="49"/>
                </a:cxn>
                <a:cxn ang="0">
                  <a:pos x="2" y="40"/>
                </a:cxn>
                <a:cxn ang="0">
                  <a:pos x="0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9"/>
                </a:cxn>
                <a:cxn ang="0">
                  <a:pos x="7" y="10"/>
                </a:cxn>
                <a:cxn ang="0">
                  <a:pos x="16" y="2"/>
                </a:cxn>
                <a:cxn ang="0">
                  <a:pos x="22" y="0"/>
                </a:cxn>
                <a:cxn ang="0">
                  <a:pos x="27" y="0"/>
                </a:cxn>
                <a:cxn ang="0">
                  <a:pos x="27" y="0"/>
                </a:cxn>
              </a:cxnLst>
              <a:rect l="0" t="0" r="r" b="b"/>
              <a:pathLst>
                <a:path w="56" h="57">
                  <a:moveTo>
                    <a:pt x="27" y="0"/>
                  </a:moveTo>
                  <a:lnTo>
                    <a:pt x="27" y="0"/>
                  </a:lnTo>
                  <a:lnTo>
                    <a:pt x="34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4" y="19"/>
                  </a:lnTo>
                  <a:lnTo>
                    <a:pt x="56" y="24"/>
                  </a:lnTo>
                  <a:lnTo>
                    <a:pt x="56" y="30"/>
                  </a:lnTo>
                  <a:lnTo>
                    <a:pt x="56" y="30"/>
                  </a:lnTo>
                  <a:lnTo>
                    <a:pt x="56" y="35"/>
                  </a:lnTo>
                  <a:lnTo>
                    <a:pt x="54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4" y="57"/>
                  </a:lnTo>
                  <a:lnTo>
                    <a:pt x="27" y="57"/>
                  </a:lnTo>
                  <a:lnTo>
                    <a:pt x="27" y="57"/>
                  </a:lnTo>
                  <a:lnTo>
                    <a:pt x="22" y="57"/>
                  </a:lnTo>
                  <a:lnTo>
                    <a:pt x="16" y="55"/>
                  </a:lnTo>
                  <a:lnTo>
                    <a:pt x="7" y="49"/>
                  </a:lnTo>
                  <a:lnTo>
                    <a:pt x="2" y="40"/>
                  </a:lnTo>
                  <a:lnTo>
                    <a:pt x="0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19"/>
                  </a:lnTo>
                  <a:lnTo>
                    <a:pt x="7" y="10"/>
                  </a:lnTo>
                  <a:lnTo>
                    <a:pt x="16" y="2"/>
                  </a:lnTo>
                  <a:lnTo>
                    <a:pt x="22" y="0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3" name="Freeform 89"/>
            <p:cNvSpPr/>
            <p:nvPr/>
          </p:nvSpPr>
          <p:spPr bwMode="auto">
            <a:xfrm>
              <a:off x="2782435" y="1055723"/>
              <a:ext cx="60214" cy="58137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9" y="0"/>
                </a:cxn>
                <a:cxn ang="0">
                  <a:pos x="35" y="0"/>
                </a:cxn>
                <a:cxn ang="0">
                  <a:pos x="40" y="2"/>
                </a:cxn>
                <a:cxn ang="0">
                  <a:pos x="49" y="10"/>
                </a:cxn>
                <a:cxn ang="0">
                  <a:pos x="55" y="19"/>
                </a:cxn>
                <a:cxn ang="0">
                  <a:pos x="56" y="24"/>
                </a:cxn>
                <a:cxn ang="0">
                  <a:pos x="58" y="30"/>
                </a:cxn>
                <a:cxn ang="0">
                  <a:pos x="58" y="30"/>
                </a:cxn>
                <a:cxn ang="0">
                  <a:pos x="56" y="35"/>
                </a:cxn>
                <a:cxn ang="0">
                  <a:pos x="55" y="40"/>
                </a:cxn>
                <a:cxn ang="0">
                  <a:pos x="49" y="49"/>
                </a:cxn>
                <a:cxn ang="0">
                  <a:pos x="40" y="55"/>
                </a:cxn>
                <a:cxn ang="0">
                  <a:pos x="35" y="57"/>
                </a:cxn>
                <a:cxn ang="0">
                  <a:pos x="29" y="57"/>
                </a:cxn>
                <a:cxn ang="0">
                  <a:pos x="29" y="57"/>
                </a:cxn>
                <a:cxn ang="0">
                  <a:pos x="24" y="57"/>
                </a:cxn>
                <a:cxn ang="0">
                  <a:pos x="18" y="55"/>
                </a:cxn>
                <a:cxn ang="0">
                  <a:pos x="9" y="49"/>
                </a:cxn>
                <a:cxn ang="0">
                  <a:pos x="4" y="40"/>
                </a:cxn>
                <a:cxn ang="0">
                  <a:pos x="2" y="35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2" y="24"/>
                </a:cxn>
                <a:cxn ang="0">
                  <a:pos x="4" y="19"/>
                </a:cxn>
                <a:cxn ang="0">
                  <a:pos x="9" y="10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29" y="0"/>
                </a:cxn>
                <a:cxn ang="0">
                  <a:pos x="29" y="0"/>
                </a:cxn>
              </a:cxnLst>
              <a:rect l="0" t="0" r="r" b="b"/>
              <a:pathLst>
                <a:path w="58" h="57">
                  <a:moveTo>
                    <a:pt x="29" y="0"/>
                  </a:moveTo>
                  <a:lnTo>
                    <a:pt x="29" y="0"/>
                  </a:lnTo>
                  <a:lnTo>
                    <a:pt x="35" y="0"/>
                  </a:lnTo>
                  <a:lnTo>
                    <a:pt x="40" y="2"/>
                  </a:lnTo>
                  <a:lnTo>
                    <a:pt x="49" y="10"/>
                  </a:lnTo>
                  <a:lnTo>
                    <a:pt x="55" y="19"/>
                  </a:lnTo>
                  <a:lnTo>
                    <a:pt x="56" y="24"/>
                  </a:lnTo>
                  <a:lnTo>
                    <a:pt x="58" y="30"/>
                  </a:lnTo>
                  <a:lnTo>
                    <a:pt x="58" y="30"/>
                  </a:lnTo>
                  <a:lnTo>
                    <a:pt x="56" y="35"/>
                  </a:lnTo>
                  <a:lnTo>
                    <a:pt x="55" y="40"/>
                  </a:lnTo>
                  <a:lnTo>
                    <a:pt x="49" y="49"/>
                  </a:lnTo>
                  <a:lnTo>
                    <a:pt x="40" y="55"/>
                  </a:lnTo>
                  <a:lnTo>
                    <a:pt x="35" y="57"/>
                  </a:lnTo>
                  <a:lnTo>
                    <a:pt x="29" y="57"/>
                  </a:lnTo>
                  <a:lnTo>
                    <a:pt x="29" y="57"/>
                  </a:lnTo>
                  <a:lnTo>
                    <a:pt x="24" y="57"/>
                  </a:lnTo>
                  <a:lnTo>
                    <a:pt x="18" y="55"/>
                  </a:lnTo>
                  <a:lnTo>
                    <a:pt x="9" y="49"/>
                  </a:lnTo>
                  <a:lnTo>
                    <a:pt x="4" y="40"/>
                  </a:lnTo>
                  <a:lnTo>
                    <a:pt x="2" y="35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2" y="24"/>
                  </a:lnTo>
                  <a:lnTo>
                    <a:pt x="4" y="19"/>
                  </a:lnTo>
                  <a:lnTo>
                    <a:pt x="9" y="10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29" y="0"/>
                  </a:lnTo>
                  <a:lnTo>
                    <a:pt x="2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4" name="Freeform 90"/>
            <p:cNvSpPr/>
            <p:nvPr/>
          </p:nvSpPr>
          <p:spPr bwMode="auto">
            <a:xfrm>
              <a:off x="2549886" y="800334"/>
              <a:ext cx="355053" cy="247084"/>
            </a:xfrm>
            <a:custGeom>
              <a:avLst/>
              <a:gdLst/>
              <a:ahLst/>
              <a:cxnLst>
                <a:cxn ang="0">
                  <a:pos x="325" y="91"/>
                </a:cxn>
                <a:cxn ang="0">
                  <a:pos x="149" y="91"/>
                </a:cxn>
                <a:cxn ang="0">
                  <a:pos x="140" y="98"/>
                </a:cxn>
                <a:cxn ang="0">
                  <a:pos x="138" y="105"/>
                </a:cxn>
                <a:cxn ang="0">
                  <a:pos x="143" y="116"/>
                </a:cxn>
                <a:cxn ang="0">
                  <a:pos x="307" y="120"/>
                </a:cxn>
                <a:cxn ang="0">
                  <a:pos x="297" y="149"/>
                </a:cxn>
                <a:cxn ang="0">
                  <a:pos x="143" y="149"/>
                </a:cxn>
                <a:cxn ang="0">
                  <a:pos x="134" y="156"/>
                </a:cxn>
                <a:cxn ang="0">
                  <a:pos x="132" y="161"/>
                </a:cxn>
                <a:cxn ang="0">
                  <a:pos x="138" y="172"/>
                </a:cxn>
                <a:cxn ang="0">
                  <a:pos x="290" y="176"/>
                </a:cxn>
                <a:cxn ang="0">
                  <a:pos x="281" y="203"/>
                </a:cxn>
                <a:cxn ang="0">
                  <a:pos x="111" y="120"/>
                </a:cxn>
                <a:cxn ang="0">
                  <a:pos x="107" y="91"/>
                </a:cxn>
                <a:cxn ang="0">
                  <a:pos x="103" y="53"/>
                </a:cxn>
                <a:cxn ang="0">
                  <a:pos x="96" y="45"/>
                </a:cxn>
                <a:cxn ang="0">
                  <a:pos x="53" y="20"/>
                </a:cxn>
                <a:cxn ang="0">
                  <a:pos x="15" y="2"/>
                </a:cxn>
                <a:cxn ang="0">
                  <a:pos x="6" y="2"/>
                </a:cxn>
                <a:cxn ang="0">
                  <a:pos x="0" y="11"/>
                </a:cxn>
                <a:cxn ang="0">
                  <a:pos x="2" y="22"/>
                </a:cxn>
                <a:cxn ang="0">
                  <a:pos x="15" y="34"/>
                </a:cxn>
                <a:cxn ang="0">
                  <a:pos x="62" y="56"/>
                </a:cxn>
                <a:cxn ang="0">
                  <a:pos x="71" y="63"/>
                </a:cxn>
                <a:cxn ang="0">
                  <a:pos x="73" y="71"/>
                </a:cxn>
                <a:cxn ang="0">
                  <a:pos x="93" y="217"/>
                </a:cxn>
                <a:cxn ang="0">
                  <a:pos x="94" y="227"/>
                </a:cxn>
                <a:cxn ang="0">
                  <a:pos x="100" y="234"/>
                </a:cxn>
                <a:cxn ang="0">
                  <a:pos x="111" y="237"/>
                </a:cxn>
                <a:cxn ang="0">
                  <a:pos x="288" y="237"/>
                </a:cxn>
                <a:cxn ang="0">
                  <a:pos x="292" y="236"/>
                </a:cxn>
                <a:cxn ang="0">
                  <a:pos x="303" y="230"/>
                </a:cxn>
                <a:cxn ang="0">
                  <a:pos x="305" y="221"/>
                </a:cxn>
                <a:cxn ang="0">
                  <a:pos x="341" y="118"/>
                </a:cxn>
                <a:cxn ang="0">
                  <a:pos x="343" y="103"/>
                </a:cxn>
                <a:cxn ang="0">
                  <a:pos x="337" y="94"/>
                </a:cxn>
                <a:cxn ang="0">
                  <a:pos x="325" y="91"/>
                </a:cxn>
              </a:cxnLst>
              <a:rect l="0" t="0" r="r" b="b"/>
              <a:pathLst>
                <a:path w="343" h="237">
                  <a:moveTo>
                    <a:pt x="325" y="91"/>
                  </a:moveTo>
                  <a:lnTo>
                    <a:pt x="325" y="91"/>
                  </a:lnTo>
                  <a:lnTo>
                    <a:pt x="149" y="91"/>
                  </a:lnTo>
                  <a:lnTo>
                    <a:pt x="149" y="91"/>
                  </a:lnTo>
                  <a:lnTo>
                    <a:pt x="143" y="92"/>
                  </a:lnTo>
                  <a:lnTo>
                    <a:pt x="140" y="98"/>
                  </a:lnTo>
                  <a:lnTo>
                    <a:pt x="138" y="105"/>
                  </a:lnTo>
                  <a:lnTo>
                    <a:pt x="138" y="105"/>
                  </a:lnTo>
                  <a:lnTo>
                    <a:pt x="140" y="111"/>
                  </a:lnTo>
                  <a:lnTo>
                    <a:pt x="143" y="116"/>
                  </a:lnTo>
                  <a:lnTo>
                    <a:pt x="149" y="120"/>
                  </a:lnTo>
                  <a:lnTo>
                    <a:pt x="307" y="120"/>
                  </a:lnTo>
                  <a:lnTo>
                    <a:pt x="297" y="149"/>
                  </a:lnTo>
                  <a:lnTo>
                    <a:pt x="297" y="149"/>
                  </a:lnTo>
                  <a:lnTo>
                    <a:pt x="143" y="149"/>
                  </a:lnTo>
                  <a:lnTo>
                    <a:pt x="143" y="149"/>
                  </a:lnTo>
                  <a:lnTo>
                    <a:pt x="138" y="152"/>
                  </a:lnTo>
                  <a:lnTo>
                    <a:pt x="134" y="156"/>
                  </a:lnTo>
                  <a:lnTo>
                    <a:pt x="132" y="161"/>
                  </a:lnTo>
                  <a:lnTo>
                    <a:pt x="132" y="161"/>
                  </a:lnTo>
                  <a:lnTo>
                    <a:pt x="134" y="169"/>
                  </a:lnTo>
                  <a:lnTo>
                    <a:pt x="138" y="172"/>
                  </a:lnTo>
                  <a:lnTo>
                    <a:pt x="143" y="176"/>
                  </a:lnTo>
                  <a:lnTo>
                    <a:pt x="290" y="176"/>
                  </a:lnTo>
                  <a:lnTo>
                    <a:pt x="290" y="176"/>
                  </a:lnTo>
                  <a:lnTo>
                    <a:pt x="281" y="203"/>
                  </a:lnTo>
                  <a:lnTo>
                    <a:pt x="122" y="203"/>
                  </a:lnTo>
                  <a:lnTo>
                    <a:pt x="111" y="120"/>
                  </a:lnTo>
                  <a:lnTo>
                    <a:pt x="107" y="91"/>
                  </a:lnTo>
                  <a:lnTo>
                    <a:pt x="107" y="91"/>
                  </a:lnTo>
                  <a:lnTo>
                    <a:pt x="103" y="53"/>
                  </a:lnTo>
                  <a:lnTo>
                    <a:pt x="103" y="53"/>
                  </a:lnTo>
                  <a:lnTo>
                    <a:pt x="102" y="49"/>
                  </a:lnTo>
                  <a:lnTo>
                    <a:pt x="96" y="45"/>
                  </a:lnTo>
                  <a:lnTo>
                    <a:pt x="80" y="33"/>
                  </a:lnTo>
                  <a:lnTo>
                    <a:pt x="53" y="20"/>
                  </a:ln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6" y="2"/>
                  </a:lnTo>
                  <a:lnTo>
                    <a:pt x="2" y="5"/>
                  </a:lnTo>
                  <a:lnTo>
                    <a:pt x="0" y="11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7" y="29"/>
                  </a:lnTo>
                  <a:lnTo>
                    <a:pt x="15" y="34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67" y="60"/>
                  </a:lnTo>
                  <a:lnTo>
                    <a:pt x="71" y="63"/>
                  </a:lnTo>
                  <a:lnTo>
                    <a:pt x="73" y="71"/>
                  </a:lnTo>
                  <a:lnTo>
                    <a:pt x="73" y="71"/>
                  </a:lnTo>
                  <a:lnTo>
                    <a:pt x="93" y="217"/>
                  </a:lnTo>
                  <a:lnTo>
                    <a:pt x="93" y="217"/>
                  </a:lnTo>
                  <a:lnTo>
                    <a:pt x="93" y="221"/>
                  </a:lnTo>
                  <a:lnTo>
                    <a:pt x="94" y="227"/>
                  </a:lnTo>
                  <a:lnTo>
                    <a:pt x="98" y="230"/>
                  </a:lnTo>
                  <a:lnTo>
                    <a:pt x="100" y="234"/>
                  </a:lnTo>
                  <a:lnTo>
                    <a:pt x="105" y="236"/>
                  </a:lnTo>
                  <a:lnTo>
                    <a:pt x="111" y="237"/>
                  </a:lnTo>
                  <a:lnTo>
                    <a:pt x="111" y="237"/>
                  </a:lnTo>
                  <a:lnTo>
                    <a:pt x="288" y="237"/>
                  </a:lnTo>
                  <a:lnTo>
                    <a:pt x="288" y="237"/>
                  </a:lnTo>
                  <a:lnTo>
                    <a:pt x="292" y="236"/>
                  </a:lnTo>
                  <a:lnTo>
                    <a:pt x="297" y="234"/>
                  </a:lnTo>
                  <a:lnTo>
                    <a:pt x="303" y="230"/>
                  </a:lnTo>
                  <a:lnTo>
                    <a:pt x="305" y="225"/>
                  </a:lnTo>
                  <a:lnTo>
                    <a:pt x="305" y="221"/>
                  </a:lnTo>
                  <a:lnTo>
                    <a:pt x="341" y="118"/>
                  </a:lnTo>
                  <a:lnTo>
                    <a:pt x="341" y="118"/>
                  </a:lnTo>
                  <a:lnTo>
                    <a:pt x="341" y="114"/>
                  </a:lnTo>
                  <a:lnTo>
                    <a:pt x="343" y="103"/>
                  </a:lnTo>
                  <a:lnTo>
                    <a:pt x="341" y="100"/>
                  </a:lnTo>
                  <a:lnTo>
                    <a:pt x="337" y="94"/>
                  </a:lnTo>
                  <a:lnTo>
                    <a:pt x="334" y="92"/>
                  </a:lnTo>
                  <a:lnTo>
                    <a:pt x="325" y="91"/>
                  </a:lnTo>
                  <a:lnTo>
                    <a:pt x="325" y="9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5" name="Freeform 95"/>
          <p:cNvSpPr>
            <a:spLocks noEditPoints="1"/>
          </p:cNvSpPr>
          <p:nvPr/>
        </p:nvSpPr>
        <p:spPr bwMode="auto">
          <a:xfrm>
            <a:off x="9228026" y="2356091"/>
            <a:ext cx="680673" cy="601819"/>
          </a:xfrm>
          <a:custGeom>
            <a:avLst/>
            <a:gdLst/>
            <a:ahLst/>
            <a:cxnLst>
              <a:cxn ang="0">
                <a:pos x="296" y="7"/>
              </a:cxn>
              <a:cxn ang="0">
                <a:pos x="285" y="5"/>
              </a:cxn>
              <a:cxn ang="0">
                <a:pos x="279" y="11"/>
              </a:cxn>
              <a:cxn ang="0">
                <a:pos x="276" y="16"/>
              </a:cxn>
              <a:cxn ang="0">
                <a:pos x="196" y="94"/>
              </a:cxn>
              <a:cxn ang="0">
                <a:pos x="192" y="112"/>
              </a:cxn>
              <a:cxn ang="0">
                <a:pos x="200" y="121"/>
              </a:cxn>
              <a:cxn ang="0">
                <a:pos x="129" y="83"/>
              </a:cxn>
              <a:cxn ang="0">
                <a:pos x="131" y="58"/>
              </a:cxn>
              <a:cxn ang="0">
                <a:pos x="124" y="33"/>
              </a:cxn>
              <a:cxn ang="0">
                <a:pos x="113" y="18"/>
              </a:cxn>
              <a:cxn ang="0">
                <a:pos x="91" y="4"/>
              </a:cxn>
              <a:cxn ang="0">
                <a:pos x="66" y="0"/>
              </a:cxn>
              <a:cxn ang="0">
                <a:pos x="86" y="40"/>
              </a:cxn>
              <a:cxn ang="0">
                <a:pos x="2" y="49"/>
              </a:cxn>
              <a:cxn ang="0">
                <a:pos x="0" y="65"/>
              </a:cxn>
              <a:cxn ang="0">
                <a:pos x="4" y="91"/>
              </a:cxn>
              <a:cxn ang="0">
                <a:pos x="18" y="112"/>
              </a:cxn>
              <a:cxn ang="0">
                <a:pos x="35" y="123"/>
              </a:cxn>
              <a:cxn ang="0">
                <a:pos x="60" y="131"/>
              </a:cxn>
              <a:cxn ang="0">
                <a:pos x="86" y="129"/>
              </a:cxn>
              <a:cxn ang="0">
                <a:pos x="89" y="234"/>
              </a:cxn>
              <a:cxn ang="0">
                <a:pos x="47" y="281"/>
              </a:cxn>
              <a:cxn ang="0">
                <a:pos x="104" y="248"/>
              </a:cxn>
              <a:cxn ang="0">
                <a:pos x="240" y="281"/>
              </a:cxn>
              <a:cxn ang="0">
                <a:pos x="250" y="288"/>
              </a:cxn>
              <a:cxn ang="0">
                <a:pos x="261" y="290"/>
              </a:cxn>
              <a:cxn ang="0">
                <a:pos x="278" y="285"/>
              </a:cxn>
              <a:cxn ang="0">
                <a:pos x="287" y="277"/>
              </a:cxn>
              <a:cxn ang="0">
                <a:pos x="292" y="259"/>
              </a:cxn>
              <a:cxn ang="0">
                <a:pos x="287" y="243"/>
              </a:cxn>
              <a:cxn ang="0">
                <a:pos x="212" y="134"/>
              </a:cxn>
              <a:cxn ang="0">
                <a:pos x="229" y="136"/>
              </a:cxn>
              <a:cxn ang="0">
                <a:pos x="314" y="60"/>
              </a:cxn>
              <a:cxn ang="0">
                <a:pos x="316" y="56"/>
              </a:cxn>
              <a:cxn ang="0">
                <a:pos x="321" y="53"/>
              </a:cxn>
              <a:cxn ang="0">
                <a:pos x="328" y="47"/>
              </a:cxn>
              <a:cxn ang="0">
                <a:pos x="325" y="36"/>
              </a:cxn>
              <a:cxn ang="0">
                <a:pos x="263" y="252"/>
              </a:cxn>
              <a:cxn ang="0">
                <a:pos x="276" y="259"/>
              </a:cxn>
              <a:cxn ang="0">
                <a:pos x="276" y="268"/>
              </a:cxn>
              <a:cxn ang="0">
                <a:pos x="263" y="276"/>
              </a:cxn>
              <a:cxn ang="0">
                <a:pos x="256" y="272"/>
              </a:cxn>
              <a:cxn ang="0">
                <a:pos x="252" y="265"/>
              </a:cxn>
              <a:cxn ang="0">
                <a:pos x="260" y="254"/>
              </a:cxn>
              <a:cxn ang="0">
                <a:pos x="221" y="98"/>
              </a:cxn>
              <a:cxn ang="0">
                <a:pos x="278" y="42"/>
              </a:cxn>
              <a:cxn ang="0">
                <a:pos x="234" y="111"/>
              </a:cxn>
              <a:cxn ang="0">
                <a:pos x="240" y="116"/>
              </a:cxn>
            </a:cxnLst>
            <a:rect l="0" t="0" r="r" b="b"/>
            <a:pathLst>
              <a:path w="328" h="290">
                <a:moveTo>
                  <a:pt x="325" y="36"/>
                </a:moveTo>
                <a:lnTo>
                  <a:pt x="296" y="7"/>
                </a:lnTo>
                <a:lnTo>
                  <a:pt x="296" y="7"/>
                </a:lnTo>
                <a:lnTo>
                  <a:pt x="292" y="5"/>
                </a:lnTo>
                <a:lnTo>
                  <a:pt x="289" y="4"/>
                </a:lnTo>
                <a:lnTo>
                  <a:pt x="285" y="5"/>
                </a:lnTo>
                <a:lnTo>
                  <a:pt x="281" y="7"/>
                </a:lnTo>
                <a:lnTo>
                  <a:pt x="281" y="7"/>
                </a:lnTo>
                <a:lnTo>
                  <a:pt x="279" y="11"/>
                </a:lnTo>
                <a:lnTo>
                  <a:pt x="279" y="16"/>
                </a:lnTo>
                <a:lnTo>
                  <a:pt x="279" y="16"/>
                </a:lnTo>
                <a:lnTo>
                  <a:pt x="276" y="16"/>
                </a:lnTo>
                <a:lnTo>
                  <a:pt x="272" y="18"/>
                </a:lnTo>
                <a:lnTo>
                  <a:pt x="272" y="18"/>
                </a:lnTo>
                <a:lnTo>
                  <a:pt x="196" y="94"/>
                </a:lnTo>
                <a:lnTo>
                  <a:pt x="196" y="94"/>
                </a:lnTo>
                <a:lnTo>
                  <a:pt x="196" y="103"/>
                </a:lnTo>
                <a:lnTo>
                  <a:pt x="192" y="112"/>
                </a:lnTo>
                <a:lnTo>
                  <a:pt x="200" y="121"/>
                </a:lnTo>
                <a:lnTo>
                  <a:pt x="200" y="121"/>
                </a:lnTo>
                <a:lnTo>
                  <a:pt x="200" y="121"/>
                </a:lnTo>
                <a:lnTo>
                  <a:pt x="183" y="138"/>
                </a:lnTo>
                <a:lnTo>
                  <a:pt x="129" y="83"/>
                </a:lnTo>
                <a:lnTo>
                  <a:pt x="129" y="83"/>
                </a:lnTo>
                <a:lnTo>
                  <a:pt x="131" y="74"/>
                </a:lnTo>
                <a:lnTo>
                  <a:pt x="131" y="67"/>
                </a:lnTo>
                <a:lnTo>
                  <a:pt x="131" y="58"/>
                </a:lnTo>
                <a:lnTo>
                  <a:pt x="129" y="49"/>
                </a:lnTo>
                <a:lnTo>
                  <a:pt x="127" y="42"/>
                </a:lnTo>
                <a:lnTo>
                  <a:pt x="124" y="33"/>
                </a:lnTo>
                <a:lnTo>
                  <a:pt x="118" y="25"/>
                </a:lnTo>
                <a:lnTo>
                  <a:pt x="113" y="18"/>
                </a:lnTo>
                <a:lnTo>
                  <a:pt x="113" y="18"/>
                </a:lnTo>
                <a:lnTo>
                  <a:pt x="105" y="13"/>
                </a:lnTo>
                <a:lnTo>
                  <a:pt x="98" y="9"/>
                </a:lnTo>
                <a:lnTo>
                  <a:pt x="91" y="4"/>
                </a:lnTo>
                <a:lnTo>
                  <a:pt x="82" y="2"/>
                </a:lnTo>
                <a:lnTo>
                  <a:pt x="73" y="0"/>
                </a:lnTo>
                <a:lnTo>
                  <a:pt x="66" y="0"/>
                </a:lnTo>
                <a:lnTo>
                  <a:pt x="57" y="0"/>
                </a:lnTo>
                <a:lnTo>
                  <a:pt x="47" y="2"/>
                </a:lnTo>
                <a:lnTo>
                  <a:pt x="86" y="40"/>
                </a:lnTo>
                <a:lnTo>
                  <a:pt x="76" y="76"/>
                </a:lnTo>
                <a:lnTo>
                  <a:pt x="38" y="85"/>
                </a:lnTo>
                <a:lnTo>
                  <a:pt x="2" y="49"/>
                </a:lnTo>
                <a:lnTo>
                  <a:pt x="2" y="49"/>
                </a:lnTo>
                <a:lnTo>
                  <a:pt x="0" y="56"/>
                </a:lnTo>
                <a:lnTo>
                  <a:pt x="0" y="65"/>
                </a:lnTo>
                <a:lnTo>
                  <a:pt x="0" y="74"/>
                </a:lnTo>
                <a:lnTo>
                  <a:pt x="2" y="82"/>
                </a:lnTo>
                <a:lnTo>
                  <a:pt x="4" y="91"/>
                </a:lnTo>
                <a:lnTo>
                  <a:pt x="8" y="98"/>
                </a:lnTo>
                <a:lnTo>
                  <a:pt x="13" y="105"/>
                </a:lnTo>
                <a:lnTo>
                  <a:pt x="18" y="112"/>
                </a:lnTo>
                <a:lnTo>
                  <a:pt x="18" y="112"/>
                </a:lnTo>
                <a:lnTo>
                  <a:pt x="26" y="118"/>
                </a:lnTo>
                <a:lnTo>
                  <a:pt x="35" y="123"/>
                </a:lnTo>
                <a:lnTo>
                  <a:pt x="42" y="127"/>
                </a:lnTo>
                <a:lnTo>
                  <a:pt x="51" y="129"/>
                </a:lnTo>
                <a:lnTo>
                  <a:pt x="60" y="131"/>
                </a:lnTo>
                <a:lnTo>
                  <a:pt x="69" y="131"/>
                </a:lnTo>
                <a:lnTo>
                  <a:pt x="76" y="131"/>
                </a:lnTo>
                <a:lnTo>
                  <a:pt x="86" y="129"/>
                </a:lnTo>
                <a:lnTo>
                  <a:pt x="86" y="129"/>
                </a:lnTo>
                <a:lnTo>
                  <a:pt x="140" y="181"/>
                </a:lnTo>
                <a:lnTo>
                  <a:pt x="89" y="234"/>
                </a:lnTo>
                <a:lnTo>
                  <a:pt x="86" y="230"/>
                </a:lnTo>
                <a:lnTo>
                  <a:pt x="71" y="243"/>
                </a:lnTo>
                <a:lnTo>
                  <a:pt x="47" y="281"/>
                </a:lnTo>
                <a:lnTo>
                  <a:pt x="53" y="286"/>
                </a:lnTo>
                <a:lnTo>
                  <a:pt x="91" y="263"/>
                </a:lnTo>
                <a:lnTo>
                  <a:pt x="104" y="248"/>
                </a:lnTo>
                <a:lnTo>
                  <a:pt x="100" y="245"/>
                </a:lnTo>
                <a:lnTo>
                  <a:pt x="153" y="194"/>
                </a:lnTo>
                <a:lnTo>
                  <a:pt x="240" y="281"/>
                </a:lnTo>
                <a:lnTo>
                  <a:pt x="240" y="281"/>
                </a:lnTo>
                <a:lnTo>
                  <a:pt x="245" y="285"/>
                </a:lnTo>
                <a:lnTo>
                  <a:pt x="250" y="288"/>
                </a:lnTo>
                <a:lnTo>
                  <a:pt x="256" y="290"/>
                </a:lnTo>
                <a:lnTo>
                  <a:pt x="261" y="290"/>
                </a:lnTo>
                <a:lnTo>
                  <a:pt x="261" y="290"/>
                </a:lnTo>
                <a:lnTo>
                  <a:pt x="267" y="290"/>
                </a:lnTo>
                <a:lnTo>
                  <a:pt x="272" y="288"/>
                </a:lnTo>
                <a:lnTo>
                  <a:pt x="278" y="285"/>
                </a:lnTo>
                <a:lnTo>
                  <a:pt x="283" y="281"/>
                </a:lnTo>
                <a:lnTo>
                  <a:pt x="283" y="281"/>
                </a:lnTo>
                <a:lnTo>
                  <a:pt x="287" y="277"/>
                </a:lnTo>
                <a:lnTo>
                  <a:pt x="290" y="272"/>
                </a:lnTo>
                <a:lnTo>
                  <a:pt x="292" y="265"/>
                </a:lnTo>
                <a:lnTo>
                  <a:pt x="292" y="259"/>
                </a:lnTo>
                <a:lnTo>
                  <a:pt x="292" y="254"/>
                </a:lnTo>
                <a:lnTo>
                  <a:pt x="290" y="248"/>
                </a:lnTo>
                <a:lnTo>
                  <a:pt x="287" y="243"/>
                </a:lnTo>
                <a:lnTo>
                  <a:pt x="283" y="237"/>
                </a:lnTo>
                <a:lnTo>
                  <a:pt x="196" y="150"/>
                </a:lnTo>
                <a:lnTo>
                  <a:pt x="212" y="134"/>
                </a:lnTo>
                <a:lnTo>
                  <a:pt x="220" y="141"/>
                </a:lnTo>
                <a:lnTo>
                  <a:pt x="220" y="141"/>
                </a:lnTo>
                <a:lnTo>
                  <a:pt x="229" y="136"/>
                </a:lnTo>
                <a:lnTo>
                  <a:pt x="240" y="136"/>
                </a:lnTo>
                <a:lnTo>
                  <a:pt x="314" y="62"/>
                </a:lnTo>
                <a:lnTo>
                  <a:pt x="314" y="60"/>
                </a:lnTo>
                <a:lnTo>
                  <a:pt x="314" y="60"/>
                </a:lnTo>
                <a:lnTo>
                  <a:pt x="314" y="60"/>
                </a:lnTo>
                <a:lnTo>
                  <a:pt x="316" y="56"/>
                </a:lnTo>
                <a:lnTo>
                  <a:pt x="318" y="54"/>
                </a:lnTo>
                <a:lnTo>
                  <a:pt x="318" y="54"/>
                </a:lnTo>
                <a:lnTo>
                  <a:pt x="321" y="53"/>
                </a:lnTo>
                <a:lnTo>
                  <a:pt x="325" y="51"/>
                </a:lnTo>
                <a:lnTo>
                  <a:pt x="325" y="51"/>
                </a:lnTo>
                <a:lnTo>
                  <a:pt x="328" y="47"/>
                </a:lnTo>
                <a:lnTo>
                  <a:pt x="328" y="44"/>
                </a:lnTo>
                <a:lnTo>
                  <a:pt x="328" y="40"/>
                </a:lnTo>
                <a:lnTo>
                  <a:pt x="325" y="36"/>
                </a:lnTo>
                <a:lnTo>
                  <a:pt x="325" y="36"/>
                </a:lnTo>
                <a:close/>
                <a:moveTo>
                  <a:pt x="263" y="252"/>
                </a:moveTo>
                <a:lnTo>
                  <a:pt x="263" y="252"/>
                </a:lnTo>
                <a:lnTo>
                  <a:pt x="269" y="254"/>
                </a:lnTo>
                <a:lnTo>
                  <a:pt x="272" y="256"/>
                </a:lnTo>
                <a:lnTo>
                  <a:pt x="276" y="259"/>
                </a:lnTo>
                <a:lnTo>
                  <a:pt x="276" y="265"/>
                </a:lnTo>
                <a:lnTo>
                  <a:pt x="276" y="265"/>
                </a:lnTo>
                <a:lnTo>
                  <a:pt x="276" y="268"/>
                </a:lnTo>
                <a:lnTo>
                  <a:pt x="272" y="272"/>
                </a:lnTo>
                <a:lnTo>
                  <a:pt x="269" y="276"/>
                </a:lnTo>
                <a:lnTo>
                  <a:pt x="263" y="276"/>
                </a:lnTo>
                <a:lnTo>
                  <a:pt x="263" y="276"/>
                </a:lnTo>
                <a:lnTo>
                  <a:pt x="260" y="276"/>
                </a:lnTo>
                <a:lnTo>
                  <a:pt x="256" y="272"/>
                </a:lnTo>
                <a:lnTo>
                  <a:pt x="252" y="268"/>
                </a:lnTo>
                <a:lnTo>
                  <a:pt x="252" y="265"/>
                </a:lnTo>
                <a:lnTo>
                  <a:pt x="252" y="265"/>
                </a:lnTo>
                <a:lnTo>
                  <a:pt x="252" y="259"/>
                </a:lnTo>
                <a:lnTo>
                  <a:pt x="256" y="256"/>
                </a:lnTo>
                <a:lnTo>
                  <a:pt x="260" y="254"/>
                </a:lnTo>
                <a:lnTo>
                  <a:pt x="263" y="252"/>
                </a:lnTo>
                <a:lnTo>
                  <a:pt x="263" y="252"/>
                </a:lnTo>
                <a:close/>
                <a:moveTo>
                  <a:pt x="221" y="98"/>
                </a:moveTo>
                <a:lnTo>
                  <a:pt x="216" y="92"/>
                </a:lnTo>
                <a:lnTo>
                  <a:pt x="272" y="36"/>
                </a:lnTo>
                <a:lnTo>
                  <a:pt x="278" y="42"/>
                </a:lnTo>
                <a:lnTo>
                  <a:pt x="221" y="98"/>
                </a:lnTo>
                <a:close/>
                <a:moveTo>
                  <a:pt x="240" y="116"/>
                </a:moveTo>
                <a:lnTo>
                  <a:pt x="234" y="111"/>
                </a:lnTo>
                <a:lnTo>
                  <a:pt x="290" y="54"/>
                </a:lnTo>
                <a:lnTo>
                  <a:pt x="296" y="60"/>
                </a:lnTo>
                <a:lnTo>
                  <a:pt x="240" y="11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21661" y="3890349"/>
            <a:ext cx="191094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购机全包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79575" y="4339857"/>
            <a:ext cx="2325267" cy="575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免费送达 无需客户承担运费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送达客户（北京）指定地点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40510" y="3890349"/>
            <a:ext cx="191094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24</a:t>
            </a: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小时响应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053999" y="4281437"/>
            <a:ext cx="2325267" cy="575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24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小时内响应客户报修，并提供解决方案。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612724" y="3890349"/>
            <a:ext cx="191094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产品质保</a:t>
            </a:r>
            <a:r>
              <a:rPr lang="en-US" altLang="zh-CN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550343" y="4281437"/>
            <a:ext cx="2325267" cy="333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sz="105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产品保修期为一年。</a:t>
            </a:r>
            <a:endParaRPr lang="zh-CN" sz="105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Shape 182"/>
          <p:cNvSpPr txBox="1"/>
          <p:nvPr/>
        </p:nvSpPr>
        <p:spPr>
          <a:xfrm>
            <a:off x="2621149" y="498825"/>
            <a:ext cx="703542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500" b="1" dirty="0">
                <a:solidFill>
                  <a:schemeClr val="accent1"/>
                </a:solidFill>
                <a:cs typeface="+mn-ea"/>
                <a:sym typeface="+mn-lt"/>
              </a:rPr>
              <a:t>售后服务</a:t>
            </a:r>
            <a:endParaRPr lang="zh-CN" altLang="en-US" sz="25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0" name="Shape 183"/>
          <p:cNvSpPr txBox="1"/>
          <p:nvPr/>
        </p:nvSpPr>
        <p:spPr>
          <a:xfrm>
            <a:off x="3515905" y="1161246"/>
            <a:ext cx="5161830" cy="25391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产品质保期</a:t>
            </a:r>
            <a:r>
              <a:rPr lang="en-US" altLang="zh-CN" sz="1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</a:t>
            </a: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 </a:t>
            </a:r>
            <a:endParaRPr lang="zh-CN" altLang="en-US" sz="14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31" name="Shape 184"/>
          <p:cNvCxnSpPr/>
          <p:nvPr/>
        </p:nvCxnSpPr>
        <p:spPr>
          <a:xfrm>
            <a:off x="5358178" y="1031312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graphicFrame>
        <p:nvGraphicFramePr>
          <p:cNvPr id="17" name="表格 16"/>
          <p:cNvGraphicFramePr/>
          <p:nvPr>
            <p:custDataLst>
              <p:tags r:id="rId1"/>
            </p:custDataLst>
          </p:nvPr>
        </p:nvGraphicFramePr>
        <p:xfrm>
          <a:off x="1195070" y="5260340"/>
          <a:ext cx="9763760" cy="773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290"/>
                <a:gridCol w="8459470"/>
              </a:tblGrid>
              <a:tr h="38671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sz="1400" b="0"/>
                        <a:t>售后</a:t>
                      </a:r>
                      <a:endParaRPr lang="zh-CN" sz="1400" b="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1400" b="0"/>
                        <a:t>产品质保</a:t>
                      </a:r>
                      <a:r>
                        <a:rPr lang="en-US" altLang="zh-CN" sz="1400" b="0"/>
                        <a:t>1</a:t>
                      </a:r>
                      <a:r>
                        <a:rPr lang="zh-CN" altLang="en-US" sz="1400" b="0"/>
                        <a:t>年。质保期人工费全免。</a:t>
                      </a:r>
                      <a:endParaRPr lang="zh-CN" altLang="en-US" sz="1400" b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/>
          <p:nvPr/>
        </p:nvSpPr>
        <p:spPr>
          <a:xfrm>
            <a:off x="1588" y="0"/>
            <a:ext cx="12188825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32" name="Shape 32"/>
          <p:cNvSpPr txBox="1"/>
          <p:nvPr/>
        </p:nvSpPr>
        <p:spPr>
          <a:xfrm>
            <a:off x="2621149" y="498825"/>
            <a:ext cx="7035426" cy="4308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r>
              <a:rPr lang="zh-CN" altLang="en-US" sz="2800" b="1" dirty="0">
                <a:solidFill>
                  <a:schemeClr val="accent1"/>
                </a:solidFill>
                <a:cs typeface="+mn-ea"/>
                <a:sym typeface="+mn-lt"/>
              </a:rPr>
              <a:t>联系我们</a:t>
            </a:r>
            <a:endParaRPr lang="zh-CN" altLang="en-US" sz="2800" b="1" dirty="0">
              <a:solidFill>
                <a:schemeClr val="accent1"/>
              </a:solidFill>
              <a:cs typeface="+mn-ea"/>
              <a:sym typeface="+mn-lt"/>
            </a:endParaRPr>
          </a:p>
        </p:txBody>
      </p:sp>
      <p:sp>
        <p:nvSpPr>
          <p:cNvPr id="33" name="Shape 33"/>
          <p:cNvSpPr txBox="1"/>
          <p:nvPr/>
        </p:nvSpPr>
        <p:spPr>
          <a:xfrm>
            <a:off x="4480857" y="1161246"/>
            <a:ext cx="3273492" cy="438261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en-US" sz="900">
                <a:solidFill>
                  <a:schemeClr val="dk1"/>
                </a:solidFill>
                <a:cs typeface="+mn-ea"/>
                <a:sym typeface="+mn-lt"/>
              </a:rPr>
              <a:t>contact us</a:t>
            </a:r>
            <a:endParaRPr lang="en-US" sz="900">
              <a:solidFill>
                <a:schemeClr val="dk1"/>
              </a:solidFill>
              <a:cs typeface="+mn-ea"/>
              <a:sym typeface="+mn-lt"/>
            </a:endParaRPr>
          </a:p>
        </p:txBody>
      </p:sp>
      <p:cxnSp>
        <p:nvCxnSpPr>
          <p:cNvPr id="34" name="Shape 34"/>
          <p:cNvCxnSpPr/>
          <p:nvPr/>
        </p:nvCxnSpPr>
        <p:spPr>
          <a:xfrm>
            <a:off x="5358178" y="1031312"/>
            <a:ext cx="1561369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35" name="Shape 35"/>
          <p:cNvSpPr/>
          <p:nvPr/>
        </p:nvSpPr>
        <p:spPr>
          <a:xfrm>
            <a:off x="1022371" y="2090528"/>
            <a:ext cx="3060658" cy="360665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36" name="Shape 36"/>
          <p:cNvSpPr/>
          <p:nvPr/>
        </p:nvSpPr>
        <p:spPr>
          <a:xfrm>
            <a:off x="4566305" y="2090528"/>
            <a:ext cx="3060658" cy="360665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37" name="Shape 37"/>
          <p:cNvSpPr/>
          <p:nvPr/>
        </p:nvSpPr>
        <p:spPr>
          <a:xfrm>
            <a:off x="8097198" y="2090528"/>
            <a:ext cx="3060658" cy="360665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lIns="45713" tIns="22850" rIns="45713" bIns="22850" anchor="ctr" anchorCtr="0">
            <a:noAutofit/>
          </a:bodyPr>
          <a:lstStyle/>
          <a:p>
            <a:pPr algn="ctr"/>
            <a:endParaRPr>
              <a:solidFill>
                <a:schemeClr val="lt1"/>
              </a:solidFill>
              <a:cs typeface="+mn-ea"/>
              <a:sym typeface="+mn-lt"/>
            </a:endParaRPr>
          </a:p>
        </p:txBody>
      </p:sp>
      <p:cxnSp>
        <p:nvCxnSpPr>
          <p:cNvPr id="41" name="Shape 41"/>
          <p:cNvCxnSpPr/>
          <p:nvPr/>
        </p:nvCxnSpPr>
        <p:spPr>
          <a:xfrm>
            <a:off x="2251712" y="3548639"/>
            <a:ext cx="601976" cy="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42" name="Shape 42"/>
          <p:cNvCxnSpPr/>
          <p:nvPr/>
        </p:nvCxnSpPr>
        <p:spPr>
          <a:xfrm>
            <a:off x="5773943" y="3548639"/>
            <a:ext cx="601976" cy="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cxnSp>
        <p:nvCxnSpPr>
          <p:cNvPr id="43" name="Shape 43"/>
          <p:cNvCxnSpPr/>
          <p:nvPr/>
        </p:nvCxnSpPr>
        <p:spPr>
          <a:xfrm>
            <a:off x="9336869" y="3548639"/>
            <a:ext cx="601976" cy="0"/>
          </a:xfrm>
          <a:prstGeom prst="straightConnector1">
            <a:avLst/>
          </a:prstGeom>
          <a:noFill/>
          <a:ln w="38100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cxnSp>
      <p:sp>
        <p:nvSpPr>
          <p:cNvPr id="44" name="Shape 44"/>
          <p:cNvSpPr txBox="1"/>
          <p:nvPr/>
        </p:nvSpPr>
        <p:spPr>
          <a:xfrm>
            <a:off x="1689528" y="3875173"/>
            <a:ext cx="1718579" cy="292387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buSzPct val="25000"/>
            </a:pPr>
            <a:endParaRPr lang="zh-CN" altLang="en-US" sz="1600" b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Shape 45"/>
          <p:cNvSpPr txBox="1"/>
          <p:nvPr/>
        </p:nvSpPr>
        <p:spPr>
          <a:xfrm>
            <a:off x="1532890" y="4210685"/>
            <a:ext cx="1782445" cy="142748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地址：北京市朝阳区久文路</a:t>
            </a:r>
            <a:r>
              <a:rPr lang="en-US" altLang="zh-CN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6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号院宇达创意中心</a:t>
            </a:r>
            <a:r>
              <a:rPr lang="en-US" altLang="zh-CN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46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号楼</a:t>
            </a:r>
            <a:r>
              <a:rPr lang="en-US" altLang="zh-CN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101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单元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buSzPct val="25000"/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电话：</a:t>
            </a:r>
            <a:r>
              <a:rPr lang="en-US" altLang="zh-CN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010-87745281/80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buSzPct val="25000"/>
            </a:pP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Shape 47"/>
          <p:cNvSpPr txBox="1"/>
          <p:nvPr/>
        </p:nvSpPr>
        <p:spPr>
          <a:xfrm>
            <a:off x="5205223" y="4210763"/>
            <a:ext cx="1782300" cy="877200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京东：爱可办公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buSzPct val="25000"/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https://bjsrj.jd.com/</a:t>
            </a:r>
            <a:endParaRPr lang="en-US" altLang="zh-CN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Shape 49"/>
          <p:cNvSpPr txBox="1"/>
          <p:nvPr/>
        </p:nvSpPr>
        <p:spPr>
          <a:xfrm>
            <a:off x="8865870" y="4210685"/>
            <a:ext cx="1694815" cy="876935"/>
          </a:xfrm>
          <a:prstGeom prst="rect">
            <a:avLst/>
          </a:prstGeom>
          <a:noFill/>
          <a:ln>
            <a:noFill/>
          </a:ln>
        </p:spPr>
        <p:txBody>
          <a:bodyPr lIns="45713" tIns="22850" rIns="45713" bIns="22850" anchor="t" anchorCtr="0">
            <a:noAutofit/>
          </a:bodyPr>
          <a:lstStyle/>
          <a:p>
            <a:pPr algn="ctr">
              <a:lnSpc>
                <a:spcPct val="150000"/>
              </a:lnSpc>
              <a:buSzPct val="25000"/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周楠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ctr">
              <a:lnSpc>
                <a:spcPct val="150000"/>
              </a:lnSpc>
              <a:buSzPct val="25000"/>
            </a:pP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Mobile ：</a:t>
            </a:r>
            <a:r>
              <a:rPr lang="en-US" altLang="zh-CN" sz="120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13810842797</a:t>
            </a:r>
            <a:endParaRPr lang="en-US" altLang="zh-CN" sz="120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8130" y="2826385"/>
            <a:ext cx="15703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官方电商平台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162050" y="2826385"/>
            <a:ext cx="27819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北京世瑞佳商贸有限公司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841740" y="2826385"/>
            <a:ext cx="157035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</a:t>
            </a:r>
            <a:r>
              <a:rPr lang="zh-CN" altLang="en-US"/>
              <a:t>项目专员</a:t>
            </a:r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46580" y="726440"/>
            <a:ext cx="8220075" cy="2009775"/>
          </a:xfrm>
          <a:prstGeom prst="rect">
            <a:avLst/>
          </a:prstGeom>
        </p:spPr>
      </p:pic>
      <p:graphicFrame>
        <p:nvGraphicFramePr>
          <p:cNvPr id="3" name="表格 2"/>
          <p:cNvGraphicFramePr/>
          <p:nvPr/>
        </p:nvGraphicFramePr>
        <p:xfrm>
          <a:off x="1499235" y="3115310"/>
          <a:ext cx="9429750" cy="3524250"/>
        </p:xfrm>
        <a:graphic>
          <a:graphicData uri="http://schemas.openxmlformats.org/drawingml/2006/table">
            <a:tbl>
              <a:tblPr/>
              <a:tblGrid>
                <a:gridCol w="685800"/>
                <a:gridCol w="1352550"/>
                <a:gridCol w="1019175"/>
                <a:gridCol w="685800"/>
                <a:gridCol w="1285875"/>
                <a:gridCol w="1343025"/>
                <a:gridCol w="1314450"/>
                <a:gridCol w="685800"/>
                <a:gridCol w="1057275"/>
              </a:tblGrid>
              <a:tr h="180975"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尺寸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规格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色彩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装订厚度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每盒价格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杭州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日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12.8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20-40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15.2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40-55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55-70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23.6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70-90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28.6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90-110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35.6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38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110-120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120-140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41.6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140-180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26.4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180-210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31.2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37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210-245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42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9050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245-280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54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35242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280-340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35242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340-410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35242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410-450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endParaRPr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8645edf3-d0cb-449e-8e4d-594f244d0408}"/>
  <p:tag name="TABLE_ENDDRAG_ORIGIN_RECT" val="944*438"/>
  <p:tag name="TABLE_ENDDRAG_RECT" val="8*70*944*438"/>
</p:tagLst>
</file>

<file path=ppt/tags/tag2.xml><?xml version="1.0" encoding="utf-8"?>
<p:tagLst xmlns:p="http://schemas.openxmlformats.org/presentationml/2006/main">
  <p:tag name="TABLE_ENDDRAG_ORIGIN_RECT" val="906*421"/>
  <p:tag name="TABLE_ENDDRAG_RECT" val="40*86*906*421"/>
</p:tagLst>
</file>

<file path=ppt/tags/tag3.xml><?xml version="1.0" encoding="utf-8"?>
<p:tagLst xmlns:p="http://schemas.openxmlformats.org/presentationml/2006/main">
  <p:tag name="KSO_WM_UNIT_TABLE_BEAUTIFY" val="smartTable{459b214f-3b0b-40cb-84a3-f3194724e945}"/>
</p:tagLst>
</file>

<file path=ppt/tags/tag4.xml><?xml version="1.0" encoding="utf-8"?>
<p:tagLst xmlns:p="http://schemas.openxmlformats.org/presentationml/2006/main">
  <p:tag name="KSO_WM_UNIT_TABLE_BEAUTIFY" val="smartTable{46507125-d22b-424b-be6d-f9707ec342e1}"/>
</p:tagLst>
</file>

<file path=ppt/tags/tag5.xml><?xml version="1.0" encoding="utf-8"?>
<p:tagLst xmlns:p="http://schemas.openxmlformats.org/presentationml/2006/main">
  <p:tag name="KSO_WM_UNIT_TABLE_BEAUTIFY" val="smartTable{a08c5efe-7d17-4cd7-bf86-6854916bf78f}"/>
</p:tagLst>
</file>

<file path=ppt/tags/tag6.xml><?xml version="1.0" encoding="utf-8"?>
<p:tagLst xmlns:p="http://schemas.openxmlformats.org/presentationml/2006/main">
  <p:tag name="KSO_WM_UNIT_TABLE_BEAUTIFY" val="smartTable{7995cc5c-14f4-4f70-b935-52aace03305a}"/>
</p:tagLst>
</file>

<file path=ppt/tags/tag7.xml><?xml version="1.0" encoding="utf-8"?>
<p:tagLst xmlns:p="http://schemas.openxmlformats.org/presentationml/2006/main">
  <p:tag name="KSO_WM_UNIT_TABLE_BEAUTIFY" val="smartTable{6d6f1f90-3201-4b7d-a08b-81762fbeb302}"/>
</p:tagLst>
</file>

<file path=ppt/tags/tag8.xml><?xml version="1.0" encoding="utf-8"?>
<p:tagLst xmlns:p="http://schemas.openxmlformats.org/presentationml/2006/main">
  <p:tag name="KSO_WM_UNIT_TABLE_BEAUTIFY" val="smartTable{984852b3-9dbe-4532-bda5-7bbb22d910ca}"/>
</p:tagLst>
</file>

<file path=ppt/tags/tag9.xml><?xml version="1.0" encoding="utf-8"?>
<p:tagLst xmlns:p="http://schemas.openxmlformats.org/presentationml/2006/main">
  <p:tag name="KSO_WM_UNIT_TABLE_BEAUTIFY" val="smartTable{e6d8e802-788b-46c4-8dc9-10c78d397df3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FD6305"/>
      </a:accent1>
      <a:accent2>
        <a:srgbClr val="FF7E2F"/>
      </a:accent2>
      <a:accent3>
        <a:srgbClr val="FC670C"/>
      </a:accent3>
      <a:accent4>
        <a:srgbClr val="E98808"/>
      </a:accent4>
      <a:accent5>
        <a:srgbClr val="E45A0D"/>
      </a:accent5>
      <a:accent6>
        <a:srgbClr val="CF4506"/>
      </a:accent6>
      <a:hlink>
        <a:srgbClr val="FD6305"/>
      </a:hlink>
      <a:folHlink>
        <a:srgbClr val="BFBFBF"/>
      </a:folHlink>
    </a:clrScheme>
    <a:fontScheme name="kxtfjvpq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FD6305"/>
    </a:accent1>
    <a:accent2>
      <a:srgbClr val="FF7E2F"/>
    </a:accent2>
    <a:accent3>
      <a:srgbClr val="FC670C"/>
    </a:accent3>
    <a:accent4>
      <a:srgbClr val="E98808"/>
    </a:accent4>
    <a:accent5>
      <a:srgbClr val="E45A0D"/>
    </a:accent5>
    <a:accent6>
      <a:srgbClr val="CF4506"/>
    </a:accent6>
    <a:hlink>
      <a:srgbClr val="FD6305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FD6305"/>
    </a:accent1>
    <a:accent2>
      <a:srgbClr val="FF7E2F"/>
    </a:accent2>
    <a:accent3>
      <a:srgbClr val="FC670C"/>
    </a:accent3>
    <a:accent4>
      <a:srgbClr val="E98808"/>
    </a:accent4>
    <a:accent5>
      <a:srgbClr val="E45A0D"/>
    </a:accent5>
    <a:accent6>
      <a:srgbClr val="CF4506"/>
    </a:accent6>
    <a:hlink>
      <a:srgbClr val="FD6305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3015</Words>
  <Application>WPS 演示</Application>
  <PresentationFormat>宽屏</PresentationFormat>
  <Paragraphs>954</Paragraphs>
  <Slides>15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Arial</vt:lpstr>
      <vt:lpstr>宋体</vt:lpstr>
      <vt:lpstr>Wingdings</vt:lpstr>
      <vt:lpstr>Calibri</vt:lpstr>
      <vt:lpstr>微软雅黑</vt:lpstr>
      <vt:lpstr>Calibri</vt:lpstr>
      <vt:lpstr>Arial Unicode MS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徐国</cp:lastModifiedBy>
  <cp:revision>39</cp:revision>
  <dcterms:created xsi:type="dcterms:W3CDTF">2018-07-11T05:31:00Z</dcterms:created>
  <dcterms:modified xsi:type="dcterms:W3CDTF">2025-06-23T05:46:07Z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2052-12.1.0.21171</vt:lpwstr>
  </property>
  <property fmtid="{D5CDD505-2E9C-101B-9397-08002B2CF9AE}" pid="3" name="ICV">
    <vt:lpwstr>0728789D18C945218A52286E1F3B1B11_13</vt:lpwstr>
  </property>
</Properties>
</file>